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0"/>
  </p:normalViewPr>
  <p:slideViewPr>
    <p:cSldViewPr snapToGrid="0">
      <p:cViewPr varScale="1">
        <p:scale>
          <a:sx n="148" d="100"/>
          <a:sy n="148" d="100"/>
        </p:scale>
        <p:origin x="62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42d11e56e1_2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42d11e56e1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3cd21d3aa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3cd21d3aa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42d11e56e1_3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42d11e56e1_3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42d11e56e1_3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42d11e56e1_3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f80399c88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f80399c8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42d11e56e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42d11e56e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42d11e56e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42d11e56e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42d11e56e1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42d11e56e1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3f80399c88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3f80399c8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1e250a0885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1e250a0885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Irene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3cd21d3aad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3cd21d3aa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1e250a088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1e250a088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42d11e56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42d11e56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429cb680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429cb680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429cb680da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429cb680d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42d11e56e1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42d11e56e1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42d11e56e1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42d11e56e1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ctrTitle"/>
          </p:nvPr>
        </p:nvSpPr>
        <p:spPr>
          <a:xfrm>
            <a:off x="4055775" y="515975"/>
            <a:ext cx="4896300" cy="21819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SzPct val="28448"/>
              <a:buNone/>
            </a:pPr>
            <a:r>
              <a:rPr lang="en" sz="3480">
                <a:latin typeface="Rockwell"/>
                <a:ea typeface="Rockwell"/>
                <a:cs typeface="Rockwell"/>
                <a:sym typeface="Rockwell"/>
              </a:rPr>
              <a:t>Predicting Delaware Communities with High-Risk of Flash Floods</a:t>
            </a:r>
            <a:endParaRPr sz="3480">
              <a:latin typeface="Rockwell"/>
              <a:ea typeface="Rockwell"/>
              <a:cs typeface="Rockwell"/>
              <a:sym typeface="Rockwell"/>
            </a:endParaRPr>
          </a:p>
        </p:txBody>
      </p:sp>
      <p:pic>
        <p:nvPicPr>
          <p:cNvPr id="56" name="Google Shape;56;p13"/>
          <p:cNvPicPr preferRelativeResize="0"/>
          <p:nvPr/>
        </p:nvPicPr>
        <p:blipFill rotWithShape="1">
          <a:blip r:embed="rId3">
            <a:alphaModFix/>
          </a:blip>
          <a:srcRect l="26161" r="24375"/>
          <a:stretch/>
        </p:blipFill>
        <p:spPr>
          <a:xfrm>
            <a:off x="0" y="0"/>
            <a:ext cx="3816225"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ckwell"/>
                <a:ea typeface="Rockwell"/>
                <a:cs typeface="Rockwell"/>
                <a:sym typeface="Rockwell"/>
              </a:rPr>
              <a:t>Assessing the impact on Communities</a:t>
            </a:r>
            <a:endParaRPr>
              <a:latin typeface="Rockwell"/>
              <a:ea typeface="Rockwell"/>
              <a:cs typeface="Rockwell"/>
              <a:sym typeface="Rockwell"/>
            </a:endParaRPr>
          </a:p>
        </p:txBody>
      </p:sp>
      <p:pic>
        <p:nvPicPr>
          <p:cNvPr id="161" name="Google Shape;161;p22"/>
          <p:cNvPicPr preferRelativeResize="0"/>
          <p:nvPr/>
        </p:nvPicPr>
        <p:blipFill>
          <a:blip r:embed="rId3">
            <a:alphaModFix/>
          </a:blip>
          <a:stretch>
            <a:fillRect/>
          </a:stretch>
        </p:blipFill>
        <p:spPr>
          <a:xfrm>
            <a:off x="6386724" y="1220988"/>
            <a:ext cx="2251826" cy="3622702"/>
          </a:xfrm>
          <a:prstGeom prst="rect">
            <a:avLst/>
          </a:prstGeom>
          <a:noFill/>
          <a:ln>
            <a:noFill/>
          </a:ln>
        </p:spPr>
      </p:pic>
      <p:pic>
        <p:nvPicPr>
          <p:cNvPr id="162" name="Google Shape;162;p22"/>
          <p:cNvPicPr preferRelativeResize="0"/>
          <p:nvPr/>
        </p:nvPicPr>
        <p:blipFill>
          <a:blip r:embed="rId4">
            <a:alphaModFix/>
          </a:blip>
          <a:stretch>
            <a:fillRect/>
          </a:stretch>
        </p:blipFill>
        <p:spPr>
          <a:xfrm>
            <a:off x="3958100" y="1159750"/>
            <a:ext cx="2114295" cy="3622701"/>
          </a:xfrm>
          <a:prstGeom prst="rect">
            <a:avLst/>
          </a:prstGeom>
          <a:noFill/>
          <a:ln>
            <a:noFill/>
          </a:ln>
        </p:spPr>
      </p:pic>
      <p:sp>
        <p:nvSpPr>
          <p:cNvPr id="163" name="Google Shape;163;p22"/>
          <p:cNvSpPr txBox="1"/>
          <p:nvPr/>
        </p:nvSpPr>
        <p:spPr>
          <a:xfrm>
            <a:off x="401875" y="1384900"/>
            <a:ext cx="3148500" cy="3397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For a rainfall event these are flooded regions.</a:t>
            </a:r>
            <a:endParaRPr sz="1800">
              <a:latin typeface="Times New Roman"/>
              <a:ea typeface="Times New Roman"/>
              <a:cs typeface="Times New Roman"/>
              <a:sym typeface="Times New Roman"/>
            </a:endParaRPr>
          </a:p>
          <a:p>
            <a:pPr marL="457200" lvl="0" indent="-342900" algn="l" rtl="0">
              <a:spcBef>
                <a:spcPts val="1000"/>
              </a:spcBef>
              <a:spcAft>
                <a:spcPts val="0"/>
              </a:spcAft>
              <a:buSzPts val="1800"/>
              <a:buFont typeface="Times New Roman"/>
              <a:buChar char="❏"/>
            </a:pPr>
            <a:r>
              <a:rPr lang="en" sz="1800">
                <a:latin typeface="Times New Roman"/>
                <a:ea typeface="Times New Roman"/>
                <a:cs typeface="Times New Roman"/>
                <a:sym typeface="Times New Roman"/>
              </a:rPr>
              <a:t>In this case most of the flooded regions are near the regions where the SVI is low.</a:t>
            </a:r>
            <a:endParaRPr sz="1800">
              <a:latin typeface="Times New Roman"/>
              <a:ea typeface="Times New Roman"/>
              <a:cs typeface="Times New Roman"/>
              <a:sym typeface="Times New Roman"/>
            </a:endParaRPr>
          </a:p>
          <a:p>
            <a:pPr marL="457200" lvl="0" indent="-342900" algn="l" rtl="0">
              <a:spcBef>
                <a:spcPts val="1000"/>
              </a:spcBef>
              <a:spcAft>
                <a:spcPts val="1000"/>
              </a:spcAft>
              <a:buSzPts val="1800"/>
              <a:buFont typeface="Times New Roman"/>
              <a:buChar char="❏"/>
            </a:pPr>
            <a:r>
              <a:rPr lang="en" sz="1800">
                <a:latin typeface="Times New Roman"/>
                <a:ea typeface="Times New Roman"/>
                <a:cs typeface="Times New Roman"/>
                <a:sym typeface="Times New Roman"/>
              </a:rPr>
              <a:t>We could do this for different rainfall events.</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solidFill>
                  <a:srgbClr val="000000"/>
                </a:solidFill>
                <a:latin typeface="Rockwell"/>
                <a:ea typeface="Rockwell"/>
                <a:cs typeface="Rockwell"/>
                <a:sym typeface="Rockwell"/>
              </a:rPr>
              <a:t>Decision Tree: </a:t>
            </a:r>
            <a:r>
              <a:rPr lang="en" sz="2500">
                <a:latin typeface="Rockwell"/>
                <a:ea typeface="Rockwell"/>
                <a:cs typeface="Rockwell"/>
                <a:sym typeface="Rockwell"/>
              </a:rPr>
              <a:t>Analysis Results</a:t>
            </a:r>
            <a:endParaRPr sz="2500">
              <a:latin typeface="Rockwell"/>
              <a:ea typeface="Rockwell"/>
              <a:cs typeface="Rockwell"/>
              <a:sym typeface="Rockwell"/>
            </a:endParaRPr>
          </a:p>
        </p:txBody>
      </p:sp>
      <p:pic>
        <p:nvPicPr>
          <p:cNvPr id="169" name="Google Shape;169;p23"/>
          <p:cNvPicPr preferRelativeResize="0"/>
          <p:nvPr/>
        </p:nvPicPr>
        <p:blipFill>
          <a:blip r:embed="rId3">
            <a:alphaModFix/>
          </a:blip>
          <a:stretch>
            <a:fillRect/>
          </a:stretch>
        </p:blipFill>
        <p:spPr>
          <a:xfrm>
            <a:off x="2253750" y="1181200"/>
            <a:ext cx="4636500" cy="349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p:nvPr/>
        </p:nvSpPr>
        <p:spPr>
          <a:xfrm>
            <a:off x="262150" y="1430450"/>
            <a:ext cx="3848100" cy="32478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0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Feature Importance refers to the process of </a:t>
            </a:r>
            <a:r>
              <a:rPr lang="en" sz="1500" b="1">
                <a:solidFill>
                  <a:schemeClr val="dk1"/>
                </a:solidFill>
                <a:latin typeface="Times New Roman"/>
                <a:ea typeface="Times New Roman"/>
                <a:cs typeface="Times New Roman"/>
                <a:sym typeface="Times New Roman"/>
              </a:rPr>
              <a:t>determining </a:t>
            </a:r>
            <a:r>
              <a:rPr lang="en" sz="1500">
                <a:solidFill>
                  <a:schemeClr val="dk1"/>
                </a:solidFill>
                <a:latin typeface="Times New Roman"/>
                <a:ea typeface="Times New Roman"/>
                <a:cs typeface="Times New Roman"/>
                <a:sym typeface="Times New Roman"/>
              </a:rPr>
              <a:t>which variables or features has the </a:t>
            </a:r>
            <a:r>
              <a:rPr lang="en" sz="1500" b="1">
                <a:solidFill>
                  <a:schemeClr val="dk1"/>
                </a:solidFill>
                <a:latin typeface="Times New Roman"/>
                <a:ea typeface="Times New Roman"/>
                <a:cs typeface="Times New Roman"/>
                <a:sym typeface="Times New Roman"/>
              </a:rPr>
              <a:t>highest impact </a:t>
            </a:r>
            <a:r>
              <a:rPr lang="en" sz="1500">
                <a:solidFill>
                  <a:schemeClr val="dk1"/>
                </a:solidFill>
                <a:latin typeface="Times New Roman"/>
                <a:ea typeface="Times New Roman"/>
                <a:cs typeface="Times New Roman"/>
                <a:sym typeface="Times New Roman"/>
              </a:rPr>
              <a:t>on the machine learning model.</a:t>
            </a:r>
            <a:endParaRPr sz="1500">
              <a:solidFill>
                <a:schemeClr val="dk1"/>
              </a:solidFill>
              <a:highlight>
                <a:srgbClr val="FFFFFE"/>
              </a:highlight>
              <a:latin typeface="Times New Roman"/>
              <a:ea typeface="Times New Roman"/>
              <a:cs typeface="Times New Roman"/>
              <a:sym typeface="Times New Roman"/>
            </a:endParaRPr>
          </a:p>
          <a:p>
            <a:pPr marL="457200" lvl="0" indent="-323850" algn="just" rtl="0">
              <a:spcBef>
                <a:spcPts val="1000"/>
              </a:spcBef>
              <a:spcAft>
                <a:spcPts val="0"/>
              </a:spcAft>
              <a:buClr>
                <a:schemeClr val="dk1"/>
              </a:buClr>
              <a:buSzPts val="1500"/>
              <a:buFont typeface="Times New Roman"/>
              <a:buChar char="❏"/>
            </a:pPr>
            <a:r>
              <a:rPr lang="en" sz="1500">
                <a:solidFill>
                  <a:schemeClr val="dk1"/>
                </a:solidFill>
                <a:highlight>
                  <a:srgbClr val="FFFFFE"/>
                </a:highlight>
                <a:latin typeface="Times New Roman"/>
                <a:ea typeface="Times New Roman"/>
                <a:cs typeface="Times New Roman"/>
                <a:sym typeface="Times New Roman"/>
              </a:rPr>
              <a:t>Cntrelv has the highest importance (72%) indicates that it is a significant predictor and has large impact on the performance.</a:t>
            </a:r>
            <a:endParaRPr sz="1500">
              <a:solidFill>
                <a:schemeClr val="dk1"/>
              </a:solidFill>
              <a:highlight>
                <a:srgbClr val="FFFFFE"/>
              </a:highlight>
              <a:latin typeface="Times New Roman"/>
              <a:ea typeface="Times New Roman"/>
              <a:cs typeface="Times New Roman"/>
              <a:sym typeface="Times New Roman"/>
            </a:endParaRPr>
          </a:p>
          <a:p>
            <a:pPr marL="457200" lvl="0" indent="-323850" algn="just" rtl="0">
              <a:spcBef>
                <a:spcPts val="1000"/>
              </a:spcBef>
              <a:spcAft>
                <a:spcPts val="0"/>
              </a:spcAft>
              <a:buClr>
                <a:schemeClr val="dk1"/>
              </a:buClr>
              <a:buSzPts val="1500"/>
              <a:buFont typeface="Times New Roman"/>
              <a:buChar char="❏"/>
            </a:pPr>
            <a:r>
              <a:rPr lang="en" sz="1500">
                <a:solidFill>
                  <a:schemeClr val="dk1"/>
                </a:solidFill>
                <a:highlight>
                  <a:srgbClr val="FFFFFE"/>
                </a:highlight>
                <a:latin typeface="Times New Roman"/>
                <a:ea typeface="Times New Roman"/>
                <a:cs typeface="Times New Roman"/>
                <a:sym typeface="Times New Roman"/>
              </a:rPr>
              <a:t>Precipitation has moderate impact on the performance with 18%.</a:t>
            </a:r>
            <a:endParaRPr sz="1500">
              <a:solidFill>
                <a:schemeClr val="dk1"/>
              </a:solidFill>
              <a:highlight>
                <a:srgbClr val="FFFFFE"/>
              </a:highlight>
              <a:latin typeface="Times New Roman"/>
              <a:ea typeface="Times New Roman"/>
              <a:cs typeface="Times New Roman"/>
              <a:sym typeface="Times New Roman"/>
            </a:endParaRPr>
          </a:p>
          <a:p>
            <a:pPr marL="457200" lvl="0" indent="-323850" algn="just" rtl="0">
              <a:spcBef>
                <a:spcPts val="1000"/>
              </a:spcBef>
              <a:spcAft>
                <a:spcPts val="1200"/>
              </a:spcAft>
              <a:buClr>
                <a:schemeClr val="dk1"/>
              </a:buClr>
              <a:buSzPts val="1500"/>
              <a:buFont typeface="Times New Roman"/>
              <a:buChar char="❏"/>
            </a:pPr>
            <a:r>
              <a:rPr lang="en" sz="1500">
                <a:solidFill>
                  <a:schemeClr val="dk1"/>
                </a:solidFill>
                <a:highlight>
                  <a:srgbClr val="FFFFFE"/>
                </a:highlight>
                <a:latin typeface="Times New Roman"/>
                <a:ea typeface="Times New Roman"/>
                <a:cs typeface="Times New Roman"/>
                <a:sym typeface="Times New Roman"/>
              </a:rPr>
              <a:t>Surface runoff has the least impact on the model’s performance with 10%</a:t>
            </a:r>
            <a:endParaRPr sz="1500">
              <a:solidFill>
                <a:schemeClr val="dk1"/>
              </a:solidFill>
              <a:highlight>
                <a:srgbClr val="FFFFFE"/>
              </a:highlight>
              <a:latin typeface="Times New Roman"/>
              <a:ea typeface="Times New Roman"/>
              <a:cs typeface="Times New Roman"/>
              <a:sym typeface="Times New Roman"/>
            </a:endParaRPr>
          </a:p>
        </p:txBody>
      </p:sp>
      <p:sp>
        <p:nvSpPr>
          <p:cNvPr id="175" name="Google Shape;17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ckwell"/>
                <a:ea typeface="Rockwell"/>
                <a:cs typeface="Rockwell"/>
                <a:sym typeface="Rockwell"/>
              </a:rPr>
              <a:t>Feature Importance</a:t>
            </a:r>
            <a:endParaRPr>
              <a:latin typeface="Rockwell"/>
              <a:ea typeface="Rockwell"/>
              <a:cs typeface="Rockwell"/>
              <a:sym typeface="Rockwell"/>
            </a:endParaRPr>
          </a:p>
        </p:txBody>
      </p:sp>
      <p:pic>
        <p:nvPicPr>
          <p:cNvPr id="176" name="Google Shape;176;p24"/>
          <p:cNvPicPr preferRelativeResize="0"/>
          <p:nvPr/>
        </p:nvPicPr>
        <p:blipFill rotWithShape="1">
          <a:blip r:embed="rId3">
            <a:alphaModFix/>
          </a:blip>
          <a:srcRect t="1777"/>
          <a:stretch/>
        </p:blipFill>
        <p:spPr>
          <a:xfrm>
            <a:off x="5100589" y="292025"/>
            <a:ext cx="2786061" cy="2878200"/>
          </a:xfrm>
          <a:prstGeom prst="rect">
            <a:avLst/>
          </a:prstGeom>
          <a:noFill/>
          <a:ln>
            <a:noFill/>
          </a:ln>
        </p:spPr>
      </p:pic>
      <p:sp>
        <p:nvSpPr>
          <p:cNvPr id="177" name="Google Shape;177;p24"/>
          <p:cNvSpPr txBox="1"/>
          <p:nvPr/>
        </p:nvSpPr>
        <p:spPr>
          <a:xfrm>
            <a:off x="4572000" y="3218825"/>
            <a:ext cx="4260300" cy="1519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chemeClr val="dk1"/>
                </a:solidFill>
                <a:latin typeface="Times New Roman"/>
                <a:ea typeface="Times New Roman"/>
                <a:cs typeface="Times New Roman"/>
                <a:sym typeface="Times New Roman"/>
              </a:rPr>
              <a:t>Node importance = </a:t>
            </a:r>
            <a:r>
              <a:rPr lang="en">
                <a:solidFill>
                  <a:schemeClr val="dk1"/>
                </a:solidFill>
                <a:latin typeface="Times New Roman"/>
                <a:ea typeface="Times New Roman"/>
                <a:cs typeface="Times New Roman"/>
                <a:sym typeface="Times New Roman"/>
              </a:rPr>
              <a:t>(N_rootnode/N) [impurity_rootnode – ((N_right/N)*impurity_right) - ((N_left/N)*impurity_left)]</a:t>
            </a:r>
            <a:endParaRPr>
              <a:solidFill>
                <a:schemeClr val="dk1"/>
              </a:solidFill>
              <a:latin typeface="Times New Roman"/>
              <a:ea typeface="Times New Roman"/>
              <a:cs typeface="Times New Roman"/>
              <a:sym typeface="Times New Roman"/>
            </a:endParaRPr>
          </a:p>
          <a:p>
            <a:pPr marL="0" lvl="0" indent="0" algn="l" rtl="0">
              <a:lnSpc>
                <a:spcPct val="115000"/>
              </a:lnSpc>
              <a:spcBef>
                <a:spcPts val="1000"/>
              </a:spcBef>
              <a:spcAft>
                <a:spcPts val="1000"/>
              </a:spcAft>
              <a:buNone/>
            </a:pPr>
            <a:r>
              <a:rPr lang="en" b="1">
                <a:solidFill>
                  <a:schemeClr val="dk1"/>
                </a:solidFill>
                <a:latin typeface="Times New Roman"/>
                <a:ea typeface="Times New Roman"/>
                <a:cs typeface="Times New Roman"/>
                <a:sym typeface="Times New Roman"/>
              </a:rPr>
              <a:t>Feature Importance = </a:t>
            </a:r>
            <a:r>
              <a:rPr lang="en">
                <a:solidFill>
                  <a:schemeClr val="dk1"/>
                </a:solidFill>
                <a:latin typeface="Times New Roman"/>
                <a:ea typeface="Times New Roman"/>
                <a:cs typeface="Times New Roman"/>
                <a:sym typeface="Times New Roman"/>
              </a:rPr>
              <a:t>Node Importance of that feature/Node Importance of all features</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311700" y="3639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Rockwell"/>
                <a:ea typeface="Rockwell"/>
                <a:cs typeface="Rockwell"/>
                <a:sym typeface="Rockwell"/>
              </a:rPr>
              <a:t>Confusion Matrix</a:t>
            </a:r>
            <a:endParaRPr>
              <a:latin typeface="Rockwell"/>
              <a:ea typeface="Rockwell"/>
              <a:cs typeface="Rockwell"/>
              <a:sym typeface="Rockwell"/>
            </a:endParaRPr>
          </a:p>
        </p:txBody>
      </p:sp>
      <p:sp>
        <p:nvSpPr>
          <p:cNvPr id="183" name="Google Shape;183;p25"/>
          <p:cNvSpPr txBox="1">
            <a:spLocks noGrp="1"/>
          </p:cNvSpPr>
          <p:nvPr>
            <p:ph type="body" idx="1"/>
          </p:nvPr>
        </p:nvSpPr>
        <p:spPr>
          <a:xfrm>
            <a:off x="311700" y="1152475"/>
            <a:ext cx="32559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Confusion matrix is a useful tool that helps to evaluate the performance of a classification model</a:t>
            </a:r>
            <a:endParaRPr>
              <a:solidFill>
                <a:schemeClr val="dk1"/>
              </a:solidFill>
              <a:latin typeface="Times New Roman"/>
              <a:ea typeface="Times New Roman"/>
              <a:cs typeface="Times New Roman"/>
              <a:sym typeface="Times New Roman"/>
            </a:endParaRPr>
          </a:p>
          <a:p>
            <a:pPr marL="457200" lvl="0" indent="-342900" algn="l" rtl="0">
              <a:spcBef>
                <a:spcPts val="10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Metrics: TP, TN, FP, FN</a:t>
            </a:r>
            <a:endParaRPr>
              <a:solidFill>
                <a:schemeClr val="dk1"/>
              </a:solidFill>
              <a:latin typeface="Times New Roman"/>
              <a:ea typeface="Times New Roman"/>
              <a:cs typeface="Times New Roman"/>
              <a:sym typeface="Times New Roman"/>
            </a:endParaRPr>
          </a:p>
          <a:p>
            <a:pPr marL="457200" lvl="0" indent="-342900" algn="l" rtl="0">
              <a:spcBef>
                <a:spcPts val="10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Other useful metrics:</a:t>
            </a:r>
            <a:endParaRPr>
              <a:solidFill>
                <a:schemeClr val="dk1"/>
              </a:solidFill>
              <a:latin typeface="Times New Roman"/>
              <a:ea typeface="Times New Roman"/>
              <a:cs typeface="Times New Roman"/>
              <a:sym typeface="Times New Roman"/>
            </a:endParaRPr>
          </a:p>
          <a:p>
            <a:pPr marL="457200" lvl="0" indent="0" algn="l" rtl="0">
              <a:spcBef>
                <a:spcPts val="1000"/>
              </a:spcBef>
              <a:spcAft>
                <a:spcPts val="1000"/>
              </a:spcAft>
              <a:buNone/>
            </a:pPr>
            <a:r>
              <a:rPr lang="en">
                <a:solidFill>
                  <a:schemeClr val="dk1"/>
                </a:solidFill>
                <a:latin typeface="Times New Roman"/>
                <a:ea typeface="Times New Roman"/>
                <a:cs typeface="Times New Roman"/>
                <a:sym typeface="Times New Roman"/>
              </a:rPr>
              <a:t>TPR, TNR, FPR, FNR, Precision, Recall, F1 score</a:t>
            </a:r>
            <a:endParaRPr>
              <a:solidFill>
                <a:schemeClr val="dk1"/>
              </a:solidFill>
              <a:latin typeface="Times New Roman"/>
              <a:ea typeface="Times New Roman"/>
              <a:cs typeface="Times New Roman"/>
              <a:sym typeface="Times New Roman"/>
            </a:endParaRPr>
          </a:p>
        </p:txBody>
      </p:sp>
      <p:pic>
        <p:nvPicPr>
          <p:cNvPr id="184" name="Google Shape;184;p25"/>
          <p:cNvPicPr preferRelativeResize="0"/>
          <p:nvPr/>
        </p:nvPicPr>
        <p:blipFill>
          <a:blip r:embed="rId3">
            <a:alphaModFix/>
          </a:blip>
          <a:stretch>
            <a:fillRect/>
          </a:stretch>
        </p:blipFill>
        <p:spPr>
          <a:xfrm>
            <a:off x="4054625" y="1017725"/>
            <a:ext cx="4490151" cy="1852975"/>
          </a:xfrm>
          <a:prstGeom prst="rect">
            <a:avLst/>
          </a:prstGeom>
          <a:noFill/>
          <a:ln>
            <a:noFill/>
          </a:ln>
        </p:spPr>
      </p:pic>
      <p:pic>
        <p:nvPicPr>
          <p:cNvPr id="185" name="Google Shape;185;p25"/>
          <p:cNvPicPr preferRelativeResize="0"/>
          <p:nvPr/>
        </p:nvPicPr>
        <p:blipFill>
          <a:blip r:embed="rId4">
            <a:alphaModFix/>
          </a:blip>
          <a:stretch>
            <a:fillRect/>
          </a:stretch>
        </p:blipFill>
        <p:spPr>
          <a:xfrm>
            <a:off x="4054625" y="2951825"/>
            <a:ext cx="4490150" cy="196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6"/>
          <p:cNvPicPr preferRelativeResize="0"/>
          <p:nvPr/>
        </p:nvPicPr>
        <p:blipFill rotWithShape="1">
          <a:blip r:embed="rId3">
            <a:alphaModFix/>
          </a:blip>
          <a:srcRect r="19348"/>
          <a:stretch/>
        </p:blipFill>
        <p:spPr>
          <a:xfrm>
            <a:off x="233250" y="1017725"/>
            <a:ext cx="4113476" cy="3909025"/>
          </a:xfrm>
          <a:prstGeom prst="rect">
            <a:avLst/>
          </a:prstGeom>
          <a:noFill/>
          <a:ln>
            <a:noFill/>
          </a:ln>
        </p:spPr>
      </p:pic>
      <p:sp>
        <p:nvSpPr>
          <p:cNvPr id="191" name="Google Shape;19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ckwell"/>
                <a:ea typeface="Rockwell"/>
                <a:cs typeface="Rockwell"/>
                <a:sym typeface="Rockwell"/>
              </a:rPr>
              <a:t>Discussion: Is the model good to use?</a:t>
            </a:r>
            <a:endParaRPr>
              <a:latin typeface="Rockwell"/>
              <a:ea typeface="Rockwell"/>
              <a:cs typeface="Rockwell"/>
              <a:sym typeface="Rockwell"/>
            </a:endParaRPr>
          </a:p>
        </p:txBody>
      </p:sp>
      <p:sp>
        <p:nvSpPr>
          <p:cNvPr id="192" name="Google Shape;192;p26"/>
          <p:cNvSpPr/>
          <p:nvPr/>
        </p:nvSpPr>
        <p:spPr>
          <a:xfrm>
            <a:off x="2897578" y="1378158"/>
            <a:ext cx="1038600" cy="516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4743775" y="1109788"/>
            <a:ext cx="3729900" cy="8076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1200">
                <a:solidFill>
                  <a:schemeClr val="dk1"/>
                </a:solidFill>
                <a:latin typeface="Times New Roman"/>
                <a:ea typeface="Times New Roman"/>
                <a:cs typeface="Times New Roman"/>
                <a:sym typeface="Times New Roman"/>
              </a:rPr>
              <a:t>Case I (TestData - Points Set I; No modification): High accuracy of 0.97 as very less data points available</a:t>
            </a:r>
            <a:endParaRPr/>
          </a:p>
        </p:txBody>
      </p:sp>
      <p:sp>
        <p:nvSpPr>
          <p:cNvPr id="194" name="Google Shape;194;p26"/>
          <p:cNvSpPr/>
          <p:nvPr/>
        </p:nvSpPr>
        <p:spPr>
          <a:xfrm>
            <a:off x="4743775" y="2080850"/>
            <a:ext cx="3729900" cy="807600"/>
          </a:xfrm>
          <a:prstGeom prst="rect">
            <a:avLst/>
          </a:prstGeom>
          <a:solidFill>
            <a:schemeClr val="lt1"/>
          </a:soli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1200">
                <a:solidFill>
                  <a:srgbClr val="999999"/>
                </a:solidFill>
                <a:latin typeface="Times New Roman"/>
                <a:ea typeface="Times New Roman"/>
                <a:cs typeface="Times New Roman"/>
                <a:sym typeface="Times New Roman"/>
              </a:rPr>
              <a:t>Case II (TestData - Points Set I; Balanced Data &amp; Modified Hyperparameters):Increased number of samples with hyperparameter tuning</a:t>
            </a:r>
            <a:endParaRPr>
              <a:solidFill>
                <a:srgbClr val="999999"/>
              </a:solidFill>
            </a:endParaRPr>
          </a:p>
        </p:txBody>
      </p:sp>
      <p:sp>
        <p:nvSpPr>
          <p:cNvPr id="195" name="Google Shape;195;p26"/>
          <p:cNvSpPr/>
          <p:nvPr/>
        </p:nvSpPr>
        <p:spPr>
          <a:xfrm>
            <a:off x="4743575" y="4022950"/>
            <a:ext cx="3729900" cy="807600"/>
          </a:xfrm>
          <a:prstGeom prst="rect">
            <a:avLst/>
          </a:prstGeom>
          <a:solidFill>
            <a:schemeClr val="lt1"/>
          </a:soli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1200">
                <a:solidFill>
                  <a:srgbClr val="999999"/>
                </a:solidFill>
                <a:latin typeface="Times New Roman"/>
                <a:ea typeface="Times New Roman"/>
                <a:cs typeface="Times New Roman"/>
                <a:sym typeface="Times New Roman"/>
              </a:rPr>
              <a:t>Case IV (Points Set II; Balanced Data &amp; Modified Hyperparameters):The accuracy and precision increases slightly but is still very less for label 1. </a:t>
            </a:r>
            <a:endParaRPr>
              <a:solidFill>
                <a:srgbClr val="999999"/>
              </a:solidFill>
            </a:endParaRPr>
          </a:p>
        </p:txBody>
      </p:sp>
      <p:sp>
        <p:nvSpPr>
          <p:cNvPr id="196" name="Google Shape;196;p26"/>
          <p:cNvSpPr/>
          <p:nvPr/>
        </p:nvSpPr>
        <p:spPr>
          <a:xfrm>
            <a:off x="4743775" y="3051897"/>
            <a:ext cx="3729900" cy="807600"/>
          </a:xfrm>
          <a:prstGeom prst="rect">
            <a:avLst/>
          </a:prstGeom>
          <a:solidFill>
            <a:schemeClr val="lt1"/>
          </a:soli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Clr>
                <a:schemeClr val="dk1"/>
              </a:buClr>
              <a:buSzPts val="1100"/>
              <a:buFont typeface="Arial"/>
              <a:buNone/>
            </a:pPr>
            <a:r>
              <a:rPr lang="en" sz="1200">
                <a:solidFill>
                  <a:srgbClr val="999999"/>
                </a:solidFill>
                <a:latin typeface="Times New Roman"/>
                <a:ea typeface="Times New Roman"/>
                <a:cs typeface="Times New Roman"/>
                <a:sym typeface="Times New Roman"/>
              </a:rPr>
              <a:t>Case III (Points Set II; No modification): High accuracy but a large difference between label 0 and label 1</a:t>
            </a:r>
            <a:endParaRPr>
              <a:solidFill>
                <a:srgbClr val="99999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7"/>
          <p:cNvPicPr preferRelativeResize="0"/>
          <p:nvPr/>
        </p:nvPicPr>
        <p:blipFill rotWithShape="1">
          <a:blip r:embed="rId3">
            <a:alphaModFix/>
          </a:blip>
          <a:srcRect r="19348"/>
          <a:stretch/>
        </p:blipFill>
        <p:spPr>
          <a:xfrm>
            <a:off x="233250" y="1017725"/>
            <a:ext cx="4113476" cy="3909025"/>
          </a:xfrm>
          <a:prstGeom prst="rect">
            <a:avLst/>
          </a:prstGeom>
          <a:noFill/>
          <a:ln>
            <a:noFill/>
          </a:ln>
        </p:spPr>
      </p:pic>
      <p:sp>
        <p:nvSpPr>
          <p:cNvPr id="202" name="Google Shape;20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ckwell"/>
                <a:ea typeface="Rockwell"/>
                <a:cs typeface="Rockwell"/>
                <a:sym typeface="Rockwell"/>
              </a:rPr>
              <a:t>Discussion: Is the model good to use?</a:t>
            </a:r>
            <a:endParaRPr>
              <a:latin typeface="Rockwell"/>
              <a:ea typeface="Rockwell"/>
              <a:cs typeface="Rockwell"/>
              <a:sym typeface="Rockwell"/>
            </a:endParaRPr>
          </a:p>
        </p:txBody>
      </p:sp>
      <p:sp>
        <p:nvSpPr>
          <p:cNvPr id="203" name="Google Shape;203;p27"/>
          <p:cNvSpPr/>
          <p:nvPr/>
        </p:nvSpPr>
        <p:spPr>
          <a:xfrm>
            <a:off x="2897578" y="2273900"/>
            <a:ext cx="1038600" cy="516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4743775" y="1109788"/>
            <a:ext cx="3729900" cy="807600"/>
          </a:xfrm>
          <a:prstGeom prst="rect">
            <a:avLst/>
          </a:prstGeom>
          <a:solidFill>
            <a:schemeClr val="lt2"/>
          </a:soli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1200">
                <a:solidFill>
                  <a:srgbClr val="999999"/>
                </a:solidFill>
                <a:latin typeface="Times New Roman"/>
                <a:ea typeface="Times New Roman"/>
                <a:cs typeface="Times New Roman"/>
                <a:sym typeface="Times New Roman"/>
              </a:rPr>
              <a:t>Case I (TestData - Points Set I; No modification): High accuracy of 0.97 as very less data points available</a:t>
            </a:r>
            <a:endParaRPr>
              <a:solidFill>
                <a:srgbClr val="999999"/>
              </a:solidFill>
            </a:endParaRPr>
          </a:p>
        </p:txBody>
      </p:sp>
      <p:sp>
        <p:nvSpPr>
          <p:cNvPr id="205" name="Google Shape;205;p27"/>
          <p:cNvSpPr/>
          <p:nvPr/>
        </p:nvSpPr>
        <p:spPr>
          <a:xfrm>
            <a:off x="4743775" y="2080850"/>
            <a:ext cx="3729900" cy="807600"/>
          </a:xfrm>
          <a:prstGeom prst="rect">
            <a:avLst/>
          </a:prstGeom>
          <a:solidFill>
            <a:schemeClr val="lt2"/>
          </a:solidFill>
          <a:ln w="1905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1200">
                <a:solidFill>
                  <a:schemeClr val="dk1"/>
                </a:solidFill>
                <a:latin typeface="Times New Roman"/>
                <a:ea typeface="Times New Roman"/>
                <a:cs typeface="Times New Roman"/>
                <a:sym typeface="Times New Roman"/>
              </a:rPr>
              <a:t>Case II (TestData - Points Set I; Balanced Data &amp; Modified Hyperparameters):Increased number of samples with hyperparameter tuning</a:t>
            </a:r>
            <a:endParaRPr/>
          </a:p>
        </p:txBody>
      </p:sp>
      <p:sp>
        <p:nvSpPr>
          <p:cNvPr id="206" name="Google Shape;206;p27"/>
          <p:cNvSpPr/>
          <p:nvPr/>
        </p:nvSpPr>
        <p:spPr>
          <a:xfrm>
            <a:off x="4743575" y="4022950"/>
            <a:ext cx="3729900" cy="8076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1200">
                <a:solidFill>
                  <a:schemeClr val="dk1"/>
                </a:solidFill>
                <a:latin typeface="Times New Roman"/>
                <a:ea typeface="Times New Roman"/>
                <a:cs typeface="Times New Roman"/>
                <a:sym typeface="Times New Roman"/>
              </a:rPr>
              <a:t>Case IV (Points Set II; Balanced Data &amp; Modified Hyperparameters):The accuracy and precision increases slightly but is still very less for label 1. </a:t>
            </a:r>
            <a:endParaRPr/>
          </a:p>
        </p:txBody>
      </p:sp>
      <p:sp>
        <p:nvSpPr>
          <p:cNvPr id="207" name="Google Shape;207;p27"/>
          <p:cNvSpPr/>
          <p:nvPr/>
        </p:nvSpPr>
        <p:spPr>
          <a:xfrm>
            <a:off x="4743775" y="3051897"/>
            <a:ext cx="3729900" cy="8076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Case III (Points Set II; No modification): High accuracy but a large difference between label 0 and label 1</a:t>
            </a:r>
            <a:endParaRPr/>
          </a:p>
        </p:txBody>
      </p:sp>
      <p:sp>
        <p:nvSpPr>
          <p:cNvPr id="208" name="Google Shape;208;p27"/>
          <p:cNvSpPr/>
          <p:nvPr/>
        </p:nvSpPr>
        <p:spPr>
          <a:xfrm>
            <a:off x="4743775" y="1109788"/>
            <a:ext cx="3729900" cy="807600"/>
          </a:xfrm>
          <a:prstGeom prst="rect">
            <a:avLst/>
          </a:prstGeom>
          <a:solidFill>
            <a:schemeClr val="lt1"/>
          </a:soli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1200">
                <a:solidFill>
                  <a:srgbClr val="999999"/>
                </a:solidFill>
                <a:latin typeface="Times New Roman"/>
                <a:ea typeface="Times New Roman"/>
                <a:cs typeface="Times New Roman"/>
                <a:sym typeface="Times New Roman"/>
              </a:rPr>
              <a:t>Case I (TestData - Points Set I; No modification): High accuracy of 0.97 as very less data points available</a:t>
            </a:r>
            <a:endParaRPr>
              <a:solidFill>
                <a:srgbClr val="999999"/>
              </a:solidFill>
            </a:endParaRPr>
          </a:p>
        </p:txBody>
      </p:sp>
      <p:sp>
        <p:nvSpPr>
          <p:cNvPr id="209" name="Google Shape;209;p27"/>
          <p:cNvSpPr/>
          <p:nvPr/>
        </p:nvSpPr>
        <p:spPr>
          <a:xfrm>
            <a:off x="4743775" y="2080850"/>
            <a:ext cx="3729900" cy="8076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1200">
                <a:solidFill>
                  <a:schemeClr val="dk1"/>
                </a:solidFill>
                <a:latin typeface="Times New Roman"/>
                <a:ea typeface="Times New Roman"/>
                <a:cs typeface="Times New Roman"/>
                <a:sym typeface="Times New Roman"/>
              </a:rPr>
              <a:t>Case II (TestData - Points Set I; Balanced Data &amp; Modified Hyperparameters):Increased number of samples with hyperparameter tuning</a:t>
            </a:r>
            <a:endParaRPr>
              <a:solidFill>
                <a:schemeClr val="dk1"/>
              </a:solidFill>
            </a:endParaRPr>
          </a:p>
        </p:txBody>
      </p:sp>
      <p:sp>
        <p:nvSpPr>
          <p:cNvPr id="210" name="Google Shape;210;p27"/>
          <p:cNvSpPr/>
          <p:nvPr/>
        </p:nvSpPr>
        <p:spPr>
          <a:xfrm>
            <a:off x="4743575" y="4022950"/>
            <a:ext cx="3729900" cy="807600"/>
          </a:xfrm>
          <a:prstGeom prst="rect">
            <a:avLst/>
          </a:prstGeom>
          <a:solidFill>
            <a:schemeClr val="lt1"/>
          </a:soli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1200">
                <a:solidFill>
                  <a:srgbClr val="999999"/>
                </a:solidFill>
                <a:latin typeface="Times New Roman"/>
                <a:ea typeface="Times New Roman"/>
                <a:cs typeface="Times New Roman"/>
                <a:sym typeface="Times New Roman"/>
              </a:rPr>
              <a:t>Case IV (Points Set II; Balanced Data &amp; Modified Hyperparameters):The accuracy and precision increases slightly but is still very less for label 1. </a:t>
            </a:r>
            <a:endParaRPr>
              <a:solidFill>
                <a:srgbClr val="999999"/>
              </a:solidFill>
            </a:endParaRPr>
          </a:p>
        </p:txBody>
      </p:sp>
      <p:sp>
        <p:nvSpPr>
          <p:cNvPr id="211" name="Google Shape;211;p27"/>
          <p:cNvSpPr/>
          <p:nvPr/>
        </p:nvSpPr>
        <p:spPr>
          <a:xfrm>
            <a:off x="4743775" y="3051897"/>
            <a:ext cx="3729900" cy="807600"/>
          </a:xfrm>
          <a:prstGeom prst="rect">
            <a:avLst/>
          </a:prstGeom>
          <a:solidFill>
            <a:schemeClr val="lt1"/>
          </a:soli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Clr>
                <a:schemeClr val="dk1"/>
              </a:buClr>
              <a:buSzPts val="1100"/>
              <a:buFont typeface="Arial"/>
              <a:buNone/>
            </a:pPr>
            <a:r>
              <a:rPr lang="en" sz="1200">
                <a:solidFill>
                  <a:srgbClr val="999999"/>
                </a:solidFill>
                <a:latin typeface="Times New Roman"/>
                <a:ea typeface="Times New Roman"/>
                <a:cs typeface="Times New Roman"/>
                <a:sym typeface="Times New Roman"/>
              </a:rPr>
              <a:t>Case III (Points Set II; No modification): High accuracy but a large difference between label 0 and label 1</a:t>
            </a:r>
            <a:endParaRPr>
              <a:solidFill>
                <a:srgbClr val="99999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28"/>
          <p:cNvPicPr preferRelativeResize="0"/>
          <p:nvPr/>
        </p:nvPicPr>
        <p:blipFill rotWithShape="1">
          <a:blip r:embed="rId3">
            <a:alphaModFix/>
          </a:blip>
          <a:srcRect r="19348"/>
          <a:stretch/>
        </p:blipFill>
        <p:spPr>
          <a:xfrm>
            <a:off x="233250" y="1017725"/>
            <a:ext cx="4113476" cy="3909025"/>
          </a:xfrm>
          <a:prstGeom prst="rect">
            <a:avLst/>
          </a:prstGeom>
          <a:noFill/>
          <a:ln>
            <a:noFill/>
          </a:ln>
        </p:spPr>
      </p:pic>
      <p:sp>
        <p:nvSpPr>
          <p:cNvPr id="217" name="Google Shape;21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ckwell"/>
                <a:ea typeface="Rockwell"/>
                <a:cs typeface="Rockwell"/>
                <a:sym typeface="Rockwell"/>
              </a:rPr>
              <a:t>Discussion: Is the model good to use?</a:t>
            </a:r>
            <a:endParaRPr>
              <a:latin typeface="Rockwell"/>
              <a:ea typeface="Rockwell"/>
              <a:cs typeface="Rockwell"/>
              <a:sym typeface="Rockwell"/>
            </a:endParaRPr>
          </a:p>
        </p:txBody>
      </p:sp>
      <p:sp>
        <p:nvSpPr>
          <p:cNvPr id="218" name="Google Shape;218;p28"/>
          <p:cNvSpPr/>
          <p:nvPr/>
        </p:nvSpPr>
        <p:spPr>
          <a:xfrm>
            <a:off x="2897578" y="3153858"/>
            <a:ext cx="1038600" cy="516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4743775" y="1109788"/>
            <a:ext cx="3729900" cy="807600"/>
          </a:xfrm>
          <a:prstGeom prst="rect">
            <a:avLst/>
          </a:prstGeom>
          <a:solidFill>
            <a:schemeClr val="lt1"/>
          </a:soli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1200">
                <a:solidFill>
                  <a:srgbClr val="999999"/>
                </a:solidFill>
                <a:latin typeface="Times New Roman"/>
                <a:ea typeface="Times New Roman"/>
                <a:cs typeface="Times New Roman"/>
                <a:sym typeface="Times New Roman"/>
              </a:rPr>
              <a:t>Case I (TestData - Points Set I; No modification): High accuracy of 0.97 as very less data points available</a:t>
            </a:r>
            <a:endParaRPr>
              <a:solidFill>
                <a:srgbClr val="999999"/>
              </a:solidFill>
            </a:endParaRPr>
          </a:p>
        </p:txBody>
      </p:sp>
      <p:sp>
        <p:nvSpPr>
          <p:cNvPr id="220" name="Google Shape;220;p28"/>
          <p:cNvSpPr/>
          <p:nvPr/>
        </p:nvSpPr>
        <p:spPr>
          <a:xfrm>
            <a:off x="4743775" y="2080850"/>
            <a:ext cx="3729900" cy="807600"/>
          </a:xfrm>
          <a:prstGeom prst="rect">
            <a:avLst/>
          </a:prstGeom>
          <a:solidFill>
            <a:schemeClr val="lt1"/>
          </a:soli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1200">
                <a:solidFill>
                  <a:srgbClr val="999999"/>
                </a:solidFill>
                <a:latin typeface="Times New Roman"/>
                <a:ea typeface="Times New Roman"/>
                <a:cs typeface="Times New Roman"/>
                <a:sym typeface="Times New Roman"/>
              </a:rPr>
              <a:t>Case II (TestData - Points Set I; Balanced Data &amp; Modified Hyperparameters):Increased number of samples with hyperparameter tuning</a:t>
            </a:r>
            <a:endParaRPr>
              <a:solidFill>
                <a:srgbClr val="999999"/>
              </a:solidFill>
            </a:endParaRPr>
          </a:p>
        </p:txBody>
      </p:sp>
      <p:sp>
        <p:nvSpPr>
          <p:cNvPr id="221" name="Google Shape;221;p28"/>
          <p:cNvSpPr/>
          <p:nvPr/>
        </p:nvSpPr>
        <p:spPr>
          <a:xfrm>
            <a:off x="4743575" y="4022950"/>
            <a:ext cx="3729900" cy="807600"/>
          </a:xfrm>
          <a:prstGeom prst="rect">
            <a:avLst/>
          </a:prstGeom>
          <a:solidFill>
            <a:schemeClr val="lt1"/>
          </a:soli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1200">
                <a:solidFill>
                  <a:srgbClr val="999999"/>
                </a:solidFill>
                <a:latin typeface="Times New Roman"/>
                <a:ea typeface="Times New Roman"/>
                <a:cs typeface="Times New Roman"/>
                <a:sym typeface="Times New Roman"/>
              </a:rPr>
              <a:t>Case IV (Points Set II; Balanced Data &amp; Modified Hyperparameters):The accuracy and precision increases slightly but is still very less for label 1. </a:t>
            </a:r>
            <a:endParaRPr>
              <a:solidFill>
                <a:srgbClr val="999999"/>
              </a:solidFill>
            </a:endParaRPr>
          </a:p>
        </p:txBody>
      </p:sp>
      <p:sp>
        <p:nvSpPr>
          <p:cNvPr id="222" name="Google Shape;222;p28"/>
          <p:cNvSpPr/>
          <p:nvPr/>
        </p:nvSpPr>
        <p:spPr>
          <a:xfrm>
            <a:off x="4743775" y="3051897"/>
            <a:ext cx="3729900" cy="8076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Case III (Points Set II; No modification): High accuracy but a large difference between label 0 and label 1</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29"/>
          <p:cNvPicPr preferRelativeResize="0"/>
          <p:nvPr/>
        </p:nvPicPr>
        <p:blipFill rotWithShape="1">
          <a:blip r:embed="rId3">
            <a:alphaModFix/>
          </a:blip>
          <a:srcRect r="19348"/>
          <a:stretch/>
        </p:blipFill>
        <p:spPr>
          <a:xfrm>
            <a:off x="233250" y="1017725"/>
            <a:ext cx="4113476" cy="3909025"/>
          </a:xfrm>
          <a:prstGeom prst="rect">
            <a:avLst/>
          </a:prstGeom>
          <a:noFill/>
          <a:ln>
            <a:noFill/>
          </a:ln>
        </p:spPr>
      </p:pic>
      <p:sp>
        <p:nvSpPr>
          <p:cNvPr id="228" name="Google Shape;22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ckwell"/>
                <a:ea typeface="Rockwell"/>
                <a:cs typeface="Rockwell"/>
                <a:sym typeface="Rockwell"/>
              </a:rPr>
              <a:t>Discussion: Is the model good to use?</a:t>
            </a:r>
            <a:endParaRPr>
              <a:latin typeface="Rockwell"/>
              <a:ea typeface="Rockwell"/>
              <a:cs typeface="Rockwell"/>
              <a:sym typeface="Rockwell"/>
            </a:endParaRPr>
          </a:p>
        </p:txBody>
      </p:sp>
      <p:sp>
        <p:nvSpPr>
          <p:cNvPr id="229" name="Google Shape;229;p29"/>
          <p:cNvSpPr/>
          <p:nvPr/>
        </p:nvSpPr>
        <p:spPr>
          <a:xfrm>
            <a:off x="2897578" y="4049433"/>
            <a:ext cx="1038600" cy="516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4743775" y="1109788"/>
            <a:ext cx="3729900" cy="807600"/>
          </a:xfrm>
          <a:prstGeom prst="rect">
            <a:avLst/>
          </a:prstGeom>
          <a:solidFill>
            <a:schemeClr val="lt1"/>
          </a:soli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1200">
                <a:solidFill>
                  <a:srgbClr val="999999"/>
                </a:solidFill>
                <a:latin typeface="Times New Roman"/>
                <a:ea typeface="Times New Roman"/>
                <a:cs typeface="Times New Roman"/>
                <a:sym typeface="Times New Roman"/>
              </a:rPr>
              <a:t>Case I (TestData - Points Set I; No modification): High accuracy of 0.97 as very less data points available</a:t>
            </a:r>
            <a:endParaRPr>
              <a:solidFill>
                <a:srgbClr val="999999"/>
              </a:solidFill>
            </a:endParaRPr>
          </a:p>
        </p:txBody>
      </p:sp>
      <p:sp>
        <p:nvSpPr>
          <p:cNvPr id="231" name="Google Shape;231;p29"/>
          <p:cNvSpPr/>
          <p:nvPr/>
        </p:nvSpPr>
        <p:spPr>
          <a:xfrm>
            <a:off x="4743775" y="2080850"/>
            <a:ext cx="3729900" cy="807600"/>
          </a:xfrm>
          <a:prstGeom prst="rect">
            <a:avLst/>
          </a:prstGeom>
          <a:solidFill>
            <a:schemeClr val="lt1"/>
          </a:soli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1200">
                <a:solidFill>
                  <a:srgbClr val="999999"/>
                </a:solidFill>
                <a:latin typeface="Times New Roman"/>
                <a:ea typeface="Times New Roman"/>
                <a:cs typeface="Times New Roman"/>
                <a:sym typeface="Times New Roman"/>
              </a:rPr>
              <a:t>Case II (TestData - Points Set I; Balanced Data &amp; Modified Hyperparameters):Increased number of samples with hyperparameter tuning</a:t>
            </a:r>
            <a:endParaRPr>
              <a:solidFill>
                <a:srgbClr val="999999"/>
              </a:solidFill>
            </a:endParaRPr>
          </a:p>
        </p:txBody>
      </p:sp>
      <p:sp>
        <p:nvSpPr>
          <p:cNvPr id="232" name="Google Shape;232;p29"/>
          <p:cNvSpPr/>
          <p:nvPr/>
        </p:nvSpPr>
        <p:spPr>
          <a:xfrm>
            <a:off x="4743575" y="4022950"/>
            <a:ext cx="3729900" cy="8076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1200">
                <a:solidFill>
                  <a:schemeClr val="dk1"/>
                </a:solidFill>
                <a:latin typeface="Times New Roman"/>
                <a:ea typeface="Times New Roman"/>
                <a:cs typeface="Times New Roman"/>
                <a:sym typeface="Times New Roman"/>
              </a:rPr>
              <a:t>Case IV (Points Set II; Balanced Data &amp; Modified Hyperparameters):The accuracy and precision increases slightly but is still very less for label 1. </a:t>
            </a:r>
            <a:endParaRPr>
              <a:solidFill>
                <a:schemeClr val="dk1"/>
              </a:solidFill>
            </a:endParaRPr>
          </a:p>
        </p:txBody>
      </p:sp>
      <p:sp>
        <p:nvSpPr>
          <p:cNvPr id="233" name="Google Shape;233;p29"/>
          <p:cNvSpPr/>
          <p:nvPr/>
        </p:nvSpPr>
        <p:spPr>
          <a:xfrm>
            <a:off x="4743775" y="3051897"/>
            <a:ext cx="3729900" cy="807600"/>
          </a:xfrm>
          <a:prstGeom prst="rect">
            <a:avLst/>
          </a:prstGeom>
          <a:solidFill>
            <a:schemeClr val="lt1"/>
          </a:soli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Clr>
                <a:schemeClr val="dk1"/>
              </a:buClr>
              <a:buSzPts val="1100"/>
              <a:buFont typeface="Arial"/>
              <a:buNone/>
            </a:pPr>
            <a:r>
              <a:rPr lang="en" sz="1200">
                <a:solidFill>
                  <a:srgbClr val="999999"/>
                </a:solidFill>
                <a:latin typeface="Times New Roman"/>
                <a:ea typeface="Times New Roman"/>
                <a:cs typeface="Times New Roman"/>
                <a:sym typeface="Times New Roman"/>
              </a:rPr>
              <a:t>Case III (Points Set II; No modification): High accuracy but a large difference between label 0 and label 1</a:t>
            </a:r>
            <a:endParaRPr>
              <a:solidFill>
                <a:srgbClr val="99999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body" idx="1"/>
          </p:nvPr>
        </p:nvSpPr>
        <p:spPr>
          <a:xfrm>
            <a:off x="311700" y="1152475"/>
            <a:ext cx="8520600" cy="3757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proposed model </a:t>
            </a:r>
            <a:r>
              <a:rPr lang="en" b="1">
                <a:solidFill>
                  <a:schemeClr val="dk1"/>
                </a:solidFill>
                <a:latin typeface="Times New Roman"/>
                <a:ea typeface="Times New Roman"/>
                <a:cs typeface="Times New Roman"/>
                <a:sym typeface="Times New Roman"/>
              </a:rPr>
              <a:t>works very well if trained and tested for same set </a:t>
            </a:r>
            <a:r>
              <a:rPr lang="en">
                <a:solidFill>
                  <a:schemeClr val="dk1"/>
                </a:solidFill>
                <a:latin typeface="Times New Roman"/>
                <a:ea typeface="Times New Roman"/>
                <a:cs typeface="Times New Roman"/>
                <a:sym typeface="Times New Roman"/>
              </a:rPr>
              <a:t>of geographic coordinates because the </a:t>
            </a:r>
            <a:r>
              <a:rPr lang="en" b="1">
                <a:solidFill>
                  <a:schemeClr val="dk1"/>
                </a:solidFill>
                <a:latin typeface="Times New Roman"/>
                <a:ea typeface="Times New Roman"/>
                <a:cs typeface="Times New Roman"/>
                <a:sym typeface="Times New Roman"/>
              </a:rPr>
              <a:t>model learns the relationship between the complex features </a:t>
            </a:r>
            <a:r>
              <a:rPr lang="en">
                <a:solidFill>
                  <a:schemeClr val="dk1"/>
                </a:solidFill>
                <a:latin typeface="Times New Roman"/>
                <a:ea typeface="Times New Roman"/>
                <a:cs typeface="Times New Roman"/>
                <a:sym typeface="Times New Roman"/>
              </a:rPr>
              <a:t>at these locations.</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future developments in the model need to focus on </a:t>
            </a:r>
            <a:r>
              <a:rPr lang="en" b="1">
                <a:solidFill>
                  <a:schemeClr val="dk1"/>
                </a:solidFill>
                <a:latin typeface="Times New Roman"/>
                <a:ea typeface="Times New Roman"/>
                <a:cs typeface="Times New Roman"/>
                <a:sym typeface="Times New Roman"/>
              </a:rPr>
              <a:t>increasing the accuracy especially for prediction of label 1</a:t>
            </a:r>
            <a:r>
              <a:rPr lang="en">
                <a:solidFill>
                  <a:schemeClr val="dk1"/>
                </a:solidFill>
                <a:latin typeface="Times New Roman"/>
                <a:ea typeface="Times New Roman"/>
                <a:cs typeface="Times New Roman"/>
                <a:sym typeface="Times New Roman"/>
              </a:rPr>
              <a:t>. At the same time, the model should have low False Negatives and False Positives. This can be done by </a:t>
            </a:r>
            <a:r>
              <a:rPr lang="en" b="1">
                <a:solidFill>
                  <a:schemeClr val="dk1"/>
                </a:solidFill>
                <a:latin typeface="Times New Roman"/>
                <a:ea typeface="Times New Roman"/>
                <a:cs typeface="Times New Roman"/>
                <a:sym typeface="Times New Roman"/>
              </a:rPr>
              <a:t>introducing more features </a:t>
            </a:r>
            <a:r>
              <a:rPr lang="en">
                <a:solidFill>
                  <a:schemeClr val="dk1"/>
                </a:solidFill>
                <a:latin typeface="Times New Roman"/>
                <a:ea typeface="Times New Roman"/>
                <a:cs typeface="Times New Roman"/>
                <a:sym typeface="Times New Roman"/>
              </a:rPr>
              <a:t>in the model and having </a:t>
            </a:r>
            <a:r>
              <a:rPr lang="en" b="1">
                <a:solidFill>
                  <a:schemeClr val="dk1"/>
                </a:solidFill>
                <a:latin typeface="Times New Roman"/>
                <a:ea typeface="Times New Roman"/>
                <a:cs typeface="Times New Roman"/>
                <a:sym typeface="Times New Roman"/>
              </a:rPr>
              <a:t>more data points </a:t>
            </a:r>
            <a:r>
              <a:rPr lang="en">
                <a:solidFill>
                  <a:schemeClr val="dk1"/>
                </a:solidFill>
                <a:latin typeface="Times New Roman"/>
                <a:ea typeface="Times New Roman"/>
                <a:cs typeface="Times New Roman"/>
                <a:sym typeface="Times New Roman"/>
              </a:rPr>
              <a:t>for training.</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results can help stakeholders identify flooded regions quickly.</a:t>
            </a:r>
            <a:endParaRPr>
              <a:solidFill>
                <a:schemeClr val="dk1"/>
              </a:solidFill>
              <a:latin typeface="Times New Roman"/>
              <a:ea typeface="Times New Roman"/>
              <a:cs typeface="Times New Roman"/>
              <a:sym typeface="Times New Roman"/>
            </a:endParaRPr>
          </a:p>
        </p:txBody>
      </p:sp>
      <p:sp>
        <p:nvSpPr>
          <p:cNvPr id="239" name="Google Shape;23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ckwell"/>
                <a:ea typeface="Rockwell"/>
                <a:cs typeface="Rockwell"/>
                <a:sym typeface="Rockwell"/>
              </a:rPr>
              <a:t>Conclusion</a:t>
            </a:r>
            <a:endParaRPr>
              <a:latin typeface="Rockwell"/>
              <a:ea typeface="Rockwell"/>
              <a:cs typeface="Rockwell"/>
              <a:sym typeface="Rockwe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Rockwell"/>
                <a:ea typeface="Rockwell"/>
                <a:cs typeface="Rockwell"/>
                <a:sym typeface="Rockwell"/>
              </a:rPr>
              <a:t>Introduction &amp; Motivation</a:t>
            </a:r>
            <a:endParaRPr>
              <a:latin typeface="Rockwell"/>
              <a:ea typeface="Rockwell"/>
              <a:cs typeface="Rockwell"/>
              <a:sym typeface="Rockwell"/>
            </a:endParaRPr>
          </a:p>
        </p:txBody>
      </p:sp>
      <p:sp>
        <p:nvSpPr>
          <p:cNvPr id="63" name="Google Shape;63;p14"/>
          <p:cNvSpPr/>
          <p:nvPr/>
        </p:nvSpPr>
        <p:spPr>
          <a:xfrm>
            <a:off x="515075" y="1239750"/>
            <a:ext cx="3879000" cy="1657500"/>
          </a:xfrm>
          <a:prstGeom prst="rect">
            <a:avLst/>
          </a:prstGeom>
          <a:noFill/>
          <a:ln w="9525" cap="flat" cmpd="sng">
            <a:solidFill>
              <a:schemeClr val="dk1"/>
            </a:solidFill>
            <a:prstDash val="lg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Times New Roman"/>
                <a:ea typeface="Times New Roman"/>
                <a:cs typeface="Times New Roman"/>
                <a:sym typeface="Times New Roman"/>
              </a:rPr>
              <a:t>Flash floods are </a:t>
            </a:r>
            <a:r>
              <a:rPr lang="en" sz="1600" b="1">
                <a:latin typeface="Times New Roman"/>
                <a:ea typeface="Times New Roman"/>
                <a:cs typeface="Times New Roman"/>
                <a:sym typeface="Times New Roman"/>
              </a:rPr>
              <a:t>sudden and rapid flooding events </a:t>
            </a:r>
            <a:r>
              <a:rPr lang="en" sz="1600">
                <a:latin typeface="Times New Roman"/>
                <a:ea typeface="Times New Roman"/>
                <a:cs typeface="Times New Roman"/>
                <a:sym typeface="Times New Roman"/>
              </a:rPr>
              <a:t>caused by heavy rainfall, dam failure, or rapid snowmelt. They </a:t>
            </a:r>
            <a:r>
              <a:rPr lang="en" sz="1600" b="1">
                <a:latin typeface="Times New Roman"/>
                <a:ea typeface="Times New Roman"/>
                <a:cs typeface="Times New Roman"/>
                <a:sym typeface="Times New Roman"/>
              </a:rPr>
              <a:t>lead to extensive damage </a:t>
            </a:r>
            <a:r>
              <a:rPr lang="en" sz="1600">
                <a:latin typeface="Times New Roman"/>
                <a:ea typeface="Times New Roman"/>
                <a:cs typeface="Times New Roman"/>
                <a:sym typeface="Times New Roman"/>
              </a:rPr>
              <a:t>to infrastructure and properties, as well as loss of life.</a:t>
            </a:r>
            <a:endParaRPr sz="1600">
              <a:latin typeface="Times New Roman"/>
              <a:ea typeface="Times New Roman"/>
              <a:cs typeface="Times New Roman"/>
              <a:sym typeface="Times New Roman"/>
            </a:endParaRPr>
          </a:p>
        </p:txBody>
      </p:sp>
      <p:sp>
        <p:nvSpPr>
          <p:cNvPr id="64" name="Google Shape;64;p14"/>
          <p:cNvSpPr/>
          <p:nvPr/>
        </p:nvSpPr>
        <p:spPr>
          <a:xfrm>
            <a:off x="4749925" y="1239750"/>
            <a:ext cx="3879000" cy="1657500"/>
          </a:xfrm>
          <a:prstGeom prst="rect">
            <a:avLst/>
          </a:prstGeom>
          <a:noFill/>
          <a:ln w="9525" cap="flat" cmpd="sng">
            <a:solidFill>
              <a:schemeClr val="dk1"/>
            </a:solidFill>
            <a:prstDash val="lg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600" b="1">
                <a:latin typeface="Times New Roman"/>
                <a:ea typeface="Times New Roman"/>
                <a:cs typeface="Times New Roman"/>
                <a:sym typeface="Times New Roman"/>
              </a:rPr>
              <a:t>Predicting regions</a:t>
            </a:r>
            <a:r>
              <a:rPr lang="en" sz="1600">
                <a:latin typeface="Times New Roman"/>
                <a:ea typeface="Times New Roman"/>
                <a:cs typeface="Times New Roman"/>
                <a:sym typeface="Times New Roman"/>
              </a:rPr>
              <a:t> with high-risk of flash floods is crucial for </a:t>
            </a:r>
            <a:r>
              <a:rPr lang="en" sz="1600" b="1">
                <a:latin typeface="Times New Roman"/>
                <a:ea typeface="Times New Roman"/>
                <a:cs typeface="Times New Roman"/>
                <a:sym typeface="Times New Roman"/>
              </a:rPr>
              <a:t>mitigating the potential damage </a:t>
            </a:r>
            <a:r>
              <a:rPr lang="en" sz="1600">
                <a:latin typeface="Times New Roman"/>
                <a:ea typeface="Times New Roman"/>
                <a:cs typeface="Times New Roman"/>
                <a:sym typeface="Times New Roman"/>
              </a:rPr>
              <a:t>and loss of life. By identifying these regions, we can </a:t>
            </a:r>
            <a:r>
              <a:rPr lang="en" sz="1600" b="1">
                <a:latin typeface="Times New Roman"/>
                <a:ea typeface="Times New Roman"/>
                <a:cs typeface="Times New Roman"/>
                <a:sym typeface="Times New Roman"/>
              </a:rPr>
              <a:t>help emergency management agencies </a:t>
            </a:r>
            <a:r>
              <a:rPr lang="en" sz="1600">
                <a:latin typeface="Times New Roman"/>
                <a:ea typeface="Times New Roman"/>
                <a:cs typeface="Times New Roman"/>
                <a:sym typeface="Times New Roman"/>
              </a:rPr>
              <a:t>to take proactive measures to minimize the damage.</a:t>
            </a:r>
            <a:endParaRPr sz="1600">
              <a:latin typeface="Times New Roman"/>
              <a:ea typeface="Times New Roman"/>
              <a:cs typeface="Times New Roman"/>
              <a:sym typeface="Times New Roman"/>
            </a:endParaRPr>
          </a:p>
        </p:txBody>
      </p:sp>
      <p:sp>
        <p:nvSpPr>
          <p:cNvPr id="65" name="Google Shape;65;p14"/>
          <p:cNvSpPr/>
          <p:nvPr/>
        </p:nvSpPr>
        <p:spPr>
          <a:xfrm>
            <a:off x="2568750" y="3119275"/>
            <a:ext cx="4006500" cy="1741200"/>
          </a:xfrm>
          <a:prstGeom prst="rect">
            <a:avLst/>
          </a:prstGeom>
          <a:noFill/>
          <a:ln w="9525" cap="flat" cmpd="sng">
            <a:solidFill>
              <a:schemeClr val="dk1"/>
            </a:solidFill>
            <a:prstDash val="lg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Times New Roman"/>
                <a:ea typeface="Times New Roman"/>
                <a:cs typeface="Times New Roman"/>
                <a:sym typeface="Times New Roman"/>
              </a:rPr>
              <a:t>We develop a </a:t>
            </a:r>
            <a:r>
              <a:rPr lang="en" sz="1600" b="1">
                <a:latin typeface="Times New Roman"/>
                <a:ea typeface="Times New Roman"/>
                <a:cs typeface="Times New Roman"/>
                <a:sym typeface="Times New Roman"/>
              </a:rPr>
              <a:t>machine learning model </a:t>
            </a:r>
            <a:r>
              <a:rPr lang="en" sz="1600">
                <a:latin typeface="Times New Roman"/>
                <a:ea typeface="Times New Roman"/>
                <a:cs typeface="Times New Roman"/>
                <a:sym typeface="Times New Roman"/>
              </a:rPr>
              <a:t>to </a:t>
            </a:r>
            <a:r>
              <a:rPr lang="en" sz="1600" b="1">
                <a:latin typeface="Times New Roman"/>
                <a:ea typeface="Times New Roman"/>
                <a:cs typeface="Times New Roman"/>
                <a:sym typeface="Times New Roman"/>
              </a:rPr>
              <a:t>predict </a:t>
            </a:r>
            <a:r>
              <a:rPr lang="en" sz="1600">
                <a:latin typeface="Times New Roman"/>
                <a:ea typeface="Times New Roman"/>
                <a:cs typeface="Times New Roman"/>
                <a:sym typeface="Times New Roman"/>
              </a:rPr>
              <a:t>regions with </a:t>
            </a:r>
            <a:r>
              <a:rPr lang="en" sz="1600" b="1">
                <a:latin typeface="Times New Roman"/>
                <a:ea typeface="Times New Roman"/>
                <a:cs typeface="Times New Roman"/>
                <a:sym typeface="Times New Roman"/>
              </a:rPr>
              <a:t>high-risk of flash floods in Delaware </a:t>
            </a:r>
            <a:r>
              <a:rPr lang="en" sz="1600">
                <a:latin typeface="Times New Roman"/>
                <a:ea typeface="Times New Roman"/>
                <a:cs typeface="Times New Roman"/>
                <a:sym typeface="Times New Roman"/>
              </a:rPr>
              <a:t>based on the output of FEMA maps. We </a:t>
            </a:r>
            <a:r>
              <a:rPr lang="en" sz="1600" b="1">
                <a:latin typeface="Times New Roman"/>
                <a:ea typeface="Times New Roman"/>
                <a:cs typeface="Times New Roman"/>
                <a:sym typeface="Times New Roman"/>
              </a:rPr>
              <a:t>integrate </a:t>
            </a:r>
            <a:r>
              <a:rPr lang="en" sz="1600">
                <a:latin typeface="Times New Roman"/>
                <a:ea typeface="Times New Roman"/>
                <a:cs typeface="Times New Roman"/>
                <a:sym typeface="Times New Roman"/>
              </a:rPr>
              <a:t>the </a:t>
            </a:r>
            <a:r>
              <a:rPr lang="en" sz="1600" b="1">
                <a:latin typeface="Times New Roman"/>
                <a:ea typeface="Times New Roman"/>
                <a:cs typeface="Times New Roman"/>
                <a:sym typeface="Times New Roman"/>
              </a:rPr>
              <a:t>socio-demographic characteristics </a:t>
            </a:r>
            <a:r>
              <a:rPr lang="en" sz="1600">
                <a:latin typeface="Times New Roman"/>
                <a:ea typeface="Times New Roman"/>
                <a:cs typeface="Times New Roman"/>
                <a:sym typeface="Times New Roman"/>
              </a:rPr>
              <a:t>with predictions to identify vulnerable communities at high-risk.</a:t>
            </a:r>
            <a:endParaRPr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p:nvPr/>
        </p:nvSpPr>
        <p:spPr>
          <a:xfrm>
            <a:off x="4305225" y="799400"/>
            <a:ext cx="4193400" cy="39504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ckwell"/>
                <a:ea typeface="Rockwell"/>
                <a:cs typeface="Rockwell"/>
                <a:sym typeface="Rockwell"/>
              </a:rPr>
              <a:t>Methodology</a:t>
            </a:r>
            <a:endParaRPr>
              <a:latin typeface="Rockwell"/>
              <a:ea typeface="Rockwell"/>
              <a:cs typeface="Rockwell"/>
              <a:sym typeface="Rockwell"/>
            </a:endParaRPr>
          </a:p>
        </p:txBody>
      </p:sp>
      <p:grpSp>
        <p:nvGrpSpPr>
          <p:cNvPr id="72" name="Google Shape;72;p15"/>
          <p:cNvGrpSpPr/>
          <p:nvPr/>
        </p:nvGrpSpPr>
        <p:grpSpPr>
          <a:xfrm>
            <a:off x="4386113" y="889788"/>
            <a:ext cx="4003800" cy="3772775"/>
            <a:chOff x="473875" y="927825"/>
            <a:chExt cx="4003800" cy="3772775"/>
          </a:xfrm>
        </p:grpSpPr>
        <p:sp>
          <p:nvSpPr>
            <p:cNvPr id="73" name="Google Shape;73;p15"/>
            <p:cNvSpPr/>
            <p:nvPr/>
          </p:nvSpPr>
          <p:spPr>
            <a:xfrm>
              <a:off x="1665888" y="927825"/>
              <a:ext cx="1108800" cy="328200"/>
            </a:xfrm>
            <a:prstGeom prst="rect">
              <a:avLst/>
            </a:prstGeom>
            <a:solidFill>
              <a:srgbClr val="D9EAD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Times New Roman"/>
                  <a:ea typeface="Times New Roman"/>
                  <a:cs typeface="Times New Roman"/>
                  <a:sym typeface="Times New Roman"/>
                </a:rPr>
                <a:t>ML Model</a:t>
              </a:r>
              <a:endParaRPr sz="1100">
                <a:solidFill>
                  <a:schemeClr val="dk1"/>
                </a:solidFill>
                <a:latin typeface="Times New Roman"/>
                <a:ea typeface="Times New Roman"/>
                <a:cs typeface="Times New Roman"/>
                <a:sym typeface="Times New Roman"/>
              </a:endParaRPr>
            </a:p>
          </p:txBody>
        </p:sp>
        <p:cxnSp>
          <p:nvCxnSpPr>
            <p:cNvPr id="74" name="Google Shape;74;p15"/>
            <p:cNvCxnSpPr/>
            <p:nvPr/>
          </p:nvCxnSpPr>
          <p:spPr>
            <a:xfrm>
              <a:off x="2220288" y="1256025"/>
              <a:ext cx="0" cy="19650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5"/>
            <p:cNvCxnSpPr/>
            <p:nvPr/>
          </p:nvCxnSpPr>
          <p:spPr>
            <a:xfrm>
              <a:off x="1108375" y="1452525"/>
              <a:ext cx="2227800" cy="0"/>
            </a:xfrm>
            <a:prstGeom prst="straightConnector1">
              <a:avLst/>
            </a:prstGeom>
            <a:noFill/>
            <a:ln w="9525" cap="flat" cmpd="sng">
              <a:solidFill>
                <a:schemeClr val="dk1"/>
              </a:solidFill>
              <a:prstDash val="solid"/>
              <a:round/>
              <a:headEnd type="none" w="med" len="med"/>
              <a:tailEnd type="none" w="med" len="med"/>
            </a:ln>
          </p:spPr>
        </p:cxnSp>
        <p:cxnSp>
          <p:nvCxnSpPr>
            <p:cNvPr id="76" name="Google Shape;76;p15"/>
            <p:cNvCxnSpPr>
              <a:endCxn id="77" idx="0"/>
            </p:cNvCxnSpPr>
            <p:nvPr/>
          </p:nvCxnSpPr>
          <p:spPr>
            <a:xfrm>
              <a:off x="1108375" y="1450825"/>
              <a:ext cx="0" cy="275700"/>
            </a:xfrm>
            <a:prstGeom prst="straightConnector1">
              <a:avLst/>
            </a:prstGeom>
            <a:noFill/>
            <a:ln w="9525" cap="flat" cmpd="sng">
              <a:solidFill>
                <a:schemeClr val="dk1"/>
              </a:solidFill>
              <a:prstDash val="solid"/>
              <a:round/>
              <a:headEnd type="none" w="med" len="med"/>
              <a:tailEnd type="triangle" w="med" len="med"/>
            </a:ln>
          </p:spPr>
        </p:cxnSp>
        <p:cxnSp>
          <p:nvCxnSpPr>
            <p:cNvPr id="78" name="Google Shape;78;p15"/>
            <p:cNvCxnSpPr>
              <a:endCxn id="79" idx="0"/>
            </p:cNvCxnSpPr>
            <p:nvPr/>
          </p:nvCxnSpPr>
          <p:spPr>
            <a:xfrm>
              <a:off x="3332200" y="1450825"/>
              <a:ext cx="0" cy="275700"/>
            </a:xfrm>
            <a:prstGeom prst="straightConnector1">
              <a:avLst/>
            </a:prstGeom>
            <a:noFill/>
            <a:ln w="9525" cap="flat" cmpd="sng">
              <a:solidFill>
                <a:schemeClr val="dk1"/>
              </a:solidFill>
              <a:prstDash val="solid"/>
              <a:round/>
              <a:headEnd type="none" w="med" len="med"/>
              <a:tailEnd type="triangle" w="med" len="med"/>
            </a:ln>
          </p:spPr>
        </p:cxnSp>
        <p:sp>
          <p:nvSpPr>
            <p:cNvPr id="77" name="Google Shape;77;p15"/>
            <p:cNvSpPr/>
            <p:nvPr/>
          </p:nvSpPr>
          <p:spPr>
            <a:xfrm>
              <a:off x="553975" y="1726525"/>
              <a:ext cx="1108800" cy="328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Times New Roman"/>
                  <a:ea typeface="Times New Roman"/>
                  <a:cs typeface="Times New Roman"/>
                  <a:sym typeface="Times New Roman"/>
                </a:rPr>
                <a:t>Features</a:t>
              </a:r>
              <a:endParaRPr sz="1100">
                <a:solidFill>
                  <a:schemeClr val="dk1"/>
                </a:solidFill>
                <a:latin typeface="Times New Roman"/>
                <a:ea typeface="Times New Roman"/>
                <a:cs typeface="Times New Roman"/>
                <a:sym typeface="Times New Roman"/>
              </a:endParaRPr>
            </a:p>
          </p:txBody>
        </p:sp>
        <p:sp>
          <p:nvSpPr>
            <p:cNvPr id="79" name="Google Shape;79;p15"/>
            <p:cNvSpPr/>
            <p:nvPr/>
          </p:nvSpPr>
          <p:spPr>
            <a:xfrm>
              <a:off x="2777800" y="1726525"/>
              <a:ext cx="1108800" cy="328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Times New Roman"/>
                  <a:ea typeface="Times New Roman"/>
                  <a:cs typeface="Times New Roman"/>
                  <a:sym typeface="Times New Roman"/>
                </a:rPr>
                <a:t>Target</a:t>
              </a:r>
              <a:endParaRPr sz="1100">
                <a:solidFill>
                  <a:schemeClr val="dk1"/>
                </a:solidFill>
                <a:latin typeface="Times New Roman"/>
                <a:ea typeface="Times New Roman"/>
                <a:cs typeface="Times New Roman"/>
                <a:sym typeface="Times New Roman"/>
              </a:endParaRPr>
            </a:p>
          </p:txBody>
        </p:sp>
        <p:cxnSp>
          <p:nvCxnSpPr>
            <p:cNvPr id="80" name="Google Shape;80;p15"/>
            <p:cNvCxnSpPr>
              <a:stCxn id="77" idx="2"/>
            </p:cNvCxnSpPr>
            <p:nvPr/>
          </p:nvCxnSpPr>
          <p:spPr>
            <a:xfrm>
              <a:off x="1108375" y="2054725"/>
              <a:ext cx="0" cy="210000"/>
            </a:xfrm>
            <a:prstGeom prst="straightConnector1">
              <a:avLst/>
            </a:prstGeom>
            <a:noFill/>
            <a:ln w="9525" cap="flat" cmpd="sng">
              <a:solidFill>
                <a:schemeClr val="dk1"/>
              </a:solidFill>
              <a:prstDash val="solid"/>
              <a:round/>
              <a:headEnd type="none" w="med" len="med"/>
              <a:tailEnd type="triangle" w="med" len="med"/>
            </a:ln>
          </p:spPr>
        </p:cxnSp>
        <p:sp>
          <p:nvSpPr>
            <p:cNvPr id="81" name="Google Shape;81;p15"/>
            <p:cNvSpPr/>
            <p:nvPr/>
          </p:nvSpPr>
          <p:spPr>
            <a:xfrm>
              <a:off x="477025" y="2289750"/>
              <a:ext cx="1269000" cy="634947"/>
            </a:xfrm>
            <a:prstGeom prst="flowChartMagneticDisk">
              <a:avLst/>
            </a:prstGeom>
            <a:solidFill>
              <a:srgbClr val="CFE2F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Times New Roman"/>
                  <a:ea typeface="Times New Roman"/>
                  <a:cs typeface="Times New Roman"/>
                  <a:sym typeface="Times New Roman"/>
                </a:rPr>
                <a:t>Land-use data (Shapefiles)</a:t>
              </a:r>
              <a:endParaRPr sz="1100">
                <a:latin typeface="Times New Roman"/>
                <a:ea typeface="Times New Roman"/>
                <a:cs typeface="Times New Roman"/>
                <a:sym typeface="Times New Roman"/>
              </a:endParaRPr>
            </a:p>
          </p:txBody>
        </p:sp>
        <p:sp>
          <p:nvSpPr>
            <p:cNvPr id="82" name="Google Shape;82;p15"/>
            <p:cNvSpPr/>
            <p:nvPr/>
          </p:nvSpPr>
          <p:spPr>
            <a:xfrm>
              <a:off x="473875" y="3071218"/>
              <a:ext cx="1269000" cy="741431"/>
            </a:xfrm>
            <a:prstGeom prst="flowChartMagneticDisk">
              <a:avLst/>
            </a:prstGeom>
            <a:solidFill>
              <a:srgbClr val="CFE2F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Times New Roman"/>
                  <a:ea typeface="Times New Roman"/>
                  <a:cs typeface="Times New Roman"/>
                  <a:sym typeface="Times New Roman"/>
                </a:rPr>
                <a:t>Precipitation data (NetCDF files)</a:t>
              </a:r>
              <a:endParaRPr sz="1100">
                <a:latin typeface="Times New Roman"/>
                <a:ea typeface="Times New Roman"/>
                <a:cs typeface="Times New Roman"/>
                <a:sym typeface="Times New Roman"/>
              </a:endParaRPr>
            </a:p>
          </p:txBody>
        </p:sp>
        <p:sp>
          <p:nvSpPr>
            <p:cNvPr id="83" name="Google Shape;83;p15"/>
            <p:cNvSpPr/>
            <p:nvPr/>
          </p:nvSpPr>
          <p:spPr>
            <a:xfrm>
              <a:off x="473875" y="3959169"/>
              <a:ext cx="1269000" cy="741431"/>
            </a:xfrm>
            <a:prstGeom prst="flowChartMagneticDisk">
              <a:avLst/>
            </a:prstGeom>
            <a:solidFill>
              <a:srgbClr val="CFE2F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Times New Roman"/>
                  <a:ea typeface="Times New Roman"/>
                  <a:cs typeface="Times New Roman"/>
                  <a:sym typeface="Times New Roman"/>
                </a:rPr>
                <a:t>Elevation data (Shapefiles)</a:t>
              </a:r>
              <a:endParaRPr sz="1100">
                <a:latin typeface="Times New Roman"/>
                <a:ea typeface="Times New Roman"/>
                <a:cs typeface="Times New Roman"/>
                <a:sym typeface="Times New Roman"/>
              </a:endParaRPr>
            </a:p>
          </p:txBody>
        </p:sp>
        <p:sp>
          <p:nvSpPr>
            <p:cNvPr id="84" name="Google Shape;84;p15"/>
            <p:cNvSpPr/>
            <p:nvPr/>
          </p:nvSpPr>
          <p:spPr>
            <a:xfrm>
              <a:off x="945169" y="2826444"/>
              <a:ext cx="329400" cy="329400"/>
            </a:xfrm>
            <a:prstGeom prst="mathPlus">
              <a:avLst>
                <a:gd name="adj1" fmla="val 2204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943669" y="3725175"/>
              <a:ext cx="329400" cy="329400"/>
            </a:xfrm>
            <a:prstGeom prst="mathPlus">
              <a:avLst>
                <a:gd name="adj1" fmla="val 2204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15"/>
            <p:cNvGrpSpPr/>
            <p:nvPr/>
          </p:nvGrpSpPr>
          <p:grpSpPr>
            <a:xfrm>
              <a:off x="2196775" y="2440725"/>
              <a:ext cx="2280900" cy="1536000"/>
              <a:chOff x="4150125" y="1207300"/>
              <a:chExt cx="2280900" cy="1536000"/>
            </a:xfrm>
          </p:grpSpPr>
          <p:sp>
            <p:nvSpPr>
              <p:cNvPr id="87" name="Google Shape;87;p15"/>
              <p:cNvSpPr/>
              <p:nvPr/>
            </p:nvSpPr>
            <p:spPr>
              <a:xfrm>
                <a:off x="4150125" y="1207300"/>
                <a:ext cx="2280900" cy="1536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4518913" y="1301488"/>
                <a:ext cx="1463100" cy="328200"/>
              </a:xfrm>
              <a:prstGeom prst="rect">
                <a:avLst/>
              </a:prstGeom>
              <a:solidFill>
                <a:srgbClr val="D9EAD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Times New Roman"/>
                    <a:ea typeface="Times New Roman"/>
                    <a:cs typeface="Times New Roman"/>
                    <a:sym typeface="Times New Roman"/>
                  </a:rPr>
                  <a:t>FEMA Flood Maps</a:t>
                </a:r>
                <a:endParaRPr sz="1100">
                  <a:solidFill>
                    <a:schemeClr val="dk1"/>
                  </a:solidFill>
                  <a:latin typeface="Times New Roman"/>
                  <a:ea typeface="Times New Roman"/>
                  <a:cs typeface="Times New Roman"/>
                  <a:sym typeface="Times New Roman"/>
                </a:endParaRPr>
              </a:p>
            </p:txBody>
          </p:sp>
          <p:grpSp>
            <p:nvGrpSpPr>
              <p:cNvPr id="89" name="Google Shape;89;p15"/>
              <p:cNvGrpSpPr/>
              <p:nvPr/>
            </p:nvGrpSpPr>
            <p:grpSpPr>
              <a:xfrm>
                <a:off x="4228043" y="1902825"/>
                <a:ext cx="1108826" cy="772185"/>
                <a:chOff x="4698200" y="1793075"/>
                <a:chExt cx="952518" cy="663332"/>
              </a:xfrm>
            </p:grpSpPr>
            <p:sp>
              <p:nvSpPr>
                <p:cNvPr id="90" name="Google Shape;90;p15"/>
                <p:cNvSpPr/>
                <p:nvPr/>
              </p:nvSpPr>
              <p:spPr>
                <a:xfrm>
                  <a:off x="4850600" y="1793075"/>
                  <a:ext cx="800118" cy="518076"/>
                </a:xfrm>
                <a:prstGeom prst="flowChartMultidocument">
                  <a:avLst/>
                </a:prstGeom>
                <a:solidFill>
                  <a:srgbClr val="99999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4698200" y="1938331"/>
                  <a:ext cx="800118" cy="518076"/>
                </a:xfrm>
                <a:prstGeom prst="flowChartMultidocument">
                  <a:avLst/>
                </a:prstGeom>
                <a:solidFill>
                  <a:srgbClr val="99999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5"/>
              <p:cNvSpPr/>
              <p:nvPr/>
            </p:nvSpPr>
            <p:spPr>
              <a:xfrm rot="10800000">
                <a:off x="4869088" y="1751263"/>
                <a:ext cx="889800" cy="317400"/>
              </a:xfrm>
              <a:prstGeom prst="curvedUpArrow">
                <a:avLst>
                  <a:gd name="adj1" fmla="val 14381"/>
                  <a:gd name="adj2" fmla="val 50031"/>
                  <a:gd name="adj3" fmla="val 274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5424713" y="2094813"/>
                <a:ext cx="935100" cy="29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Times New Roman"/>
                    <a:ea typeface="Times New Roman"/>
                    <a:cs typeface="Times New Roman"/>
                    <a:sym typeface="Times New Roman"/>
                  </a:rPr>
                  <a:t>Precipitation</a:t>
                </a:r>
                <a:endParaRPr sz="1100">
                  <a:solidFill>
                    <a:schemeClr val="dk1"/>
                  </a:solidFill>
                  <a:latin typeface="Times New Roman"/>
                  <a:ea typeface="Times New Roman"/>
                  <a:cs typeface="Times New Roman"/>
                  <a:sym typeface="Times New Roman"/>
                </a:endParaRPr>
              </a:p>
            </p:txBody>
          </p:sp>
        </p:grpSp>
        <p:cxnSp>
          <p:nvCxnSpPr>
            <p:cNvPr id="94" name="Google Shape;94;p15"/>
            <p:cNvCxnSpPr>
              <a:stCxn id="87" idx="0"/>
              <a:endCxn id="79" idx="2"/>
            </p:cNvCxnSpPr>
            <p:nvPr/>
          </p:nvCxnSpPr>
          <p:spPr>
            <a:xfrm rot="10800000">
              <a:off x="3332125" y="2054625"/>
              <a:ext cx="5100" cy="386100"/>
            </a:xfrm>
            <a:prstGeom prst="straightConnector1">
              <a:avLst/>
            </a:prstGeom>
            <a:noFill/>
            <a:ln w="9525" cap="flat" cmpd="sng">
              <a:solidFill>
                <a:schemeClr val="dk1"/>
              </a:solidFill>
              <a:prstDash val="solid"/>
              <a:round/>
              <a:headEnd type="none" w="med" len="med"/>
              <a:tailEnd type="triangle" w="med" len="med"/>
            </a:ln>
          </p:spPr>
        </p:cxnSp>
      </p:grpSp>
      <p:sp>
        <p:nvSpPr>
          <p:cNvPr id="95" name="Google Shape;95;p15"/>
          <p:cNvSpPr/>
          <p:nvPr/>
        </p:nvSpPr>
        <p:spPr>
          <a:xfrm>
            <a:off x="2715246" y="813600"/>
            <a:ext cx="754800" cy="328200"/>
          </a:xfrm>
          <a:prstGeom prst="rect">
            <a:avLst/>
          </a:prstGeom>
          <a:solidFill>
            <a:srgbClr val="F4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Times New Roman"/>
                <a:ea typeface="Times New Roman"/>
                <a:cs typeface="Times New Roman"/>
                <a:sym typeface="Times New Roman"/>
              </a:rPr>
              <a:t>Set I</a:t>
            </a:r>
            <a:endParaRPr sz="1100">
              <a:solidFill>
                <a:schemeClr val="dk1"/>
              </a:solidFill>
              <a:latin typeface="Times New Roman"/>
              <a:ea typeface="Times New Roman"/>
              <a:cs typeface="Times New Roman"/>
              <a:sym typeface="Times New Roman"/>
            </a:endParaRPr>
          </a:p>
        </p:txBody>
      </p:sp>
      <p:sp>
        <p:nvSpPr>
          <p:cNvPr id="96" name="Google Shape;96;p15"/>
          <p:cNvSpPr/>
          <p:nvPr/>
        </p:nvSpPr>
        <p:spPr>
          <a:xfrm>
            <a:off x="2696600" y="3110003"/>
            <a:ext cx="754800" cy="328200"/>
          </a:xfrm>
          <a:prstGeom prst="rect">
            <a:avLst/>
          </a:prstGeom>
          <a:solidFill>
            <a:srgbClr val="F4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Times New Roman"/>
                <a:ea typeface="Times New Roman"/>
                <a:cs typeface="Times New Roman"/>
                <a:sym typeface="Times New Roman"/>
              </a:rPr>
              <a:t>Set II</a:t>
            </a:r>
            <a:endParaRPr sz="1100">
              <a:solidFill>
                <a:schemeClr val="dk1"/>
              </a:solidFill>
              <a:latin typeface="Times New Roman"/>
              <a:ea typeface="Times New Roman"/>
              <a:cs typeface="Times New Roman"/>
              <a:sym typeface="Times New Roman"/>
            </a:endParaRPr>
          </a:p>
        </p:txBody>
      </p:sp>
      <p:sp>
        <p:nvSpPr>
          <p:cNvPr id="97" name="Google Shape;97;p15"/>
          <p:cNvSpPr/>
          <p:nvPr/>
        </p:nvSpPr>
        <p:spPr>
          <a:xfrm>
            <a:off x="2628396" y="2588500"/>
            <a:ext cx="928500" cy="391200"/>
          </a:xfrm>
          <a:prstGeom prst="bracketPair">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Times New Roman"/>
                <a:ea typeface="Times New Roman"/>
                <a:cs typeface="Times New Roman"/>
                <a:sym typeface="Times New Roman"/>
              </a:rPr>
              <a:t>Train + Test</a:t>
            </a:r>
            <a:endParaRPr sz="110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70% + 30%</a:t>
            </a:r>
            <a:endParaRPr sz="1100">
              <a:latin typeface="Times New Roman"/>
              <a:ea typeface="Times New Roman"/>
              <a:cs typeface="Times New Roman"/>
              <a:sym typeface="Times New Roman"/>
            </a:endParaRPr>
          </a:p>
        </p:txBody>
      </p:sp>
      <p:sp>
        <p:nvSpPr>
          <p:cNvPr id="98" name="Google Shape;98;p15"/>
          <p:cNvSpPr/>
          <p:nvPr/>
        </p:nvSpPr>
        <p:spPr>
          <a:xfrm>
            <a:off x="2278296" y="1444250"/>
            <a:ext cx="1628700" cy="841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Times New Roman"/>
                <a:ea typeface="Times New Roman"/>
                <a:cs typeface="Times New Roman"/>
                <a:sym typeface="Times New Roman"/>
              </a:rPr>
              <a:t>Interpolate features for coordinates in Set I</a:t>
            </a:r>
            <a:endParaRPr sz="11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1100">
                <a:solidFill>
                  <a:schemeClr val="dk1"/>
                </a:solidFill>
                <a:latin typeface="Times New Roman"/>
                <a:ea typeface="Times New Roman"/>
                <a:cs typeface="Times New Roman"/>
                <a:sym typeface="Times New Roman"/>
              </a:rPr>
              <a:t>+</a:t>
            </a:r>
            <a:endParaRPr sz="11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1100">
                <a:solidFill>
                  <a:schemeClr val="dk1"/>
                </a:solidFill>
                <a:latin typeface="Times New Roman"/>
                <a:ea typeface="Times New Roman"/>
                <a:cs typeface="Times New Roman"/>
                <a:sym typeface="Times New Roman"/>
              </a:rPr>
              <a:t>Estimate the targets</a:t>
            </a:r>
            <a:endParaRPr sz="1100">
              <a:solidFill>
                <a:schemeClr val="dk1"/>
              </a:solidFill>
              <a:latin typeface="Times New Roman"/>
              <a:ea typeface="Times New Roman"/>
              <a:cs typeface="Times New Roman"/>
              <a:sym typeface="Times New Roman"/>
            </a:endParaRPr>
          </a:p>
        </p:txBody>
      </p:sp>
      <p:cxnSp>
        <p:nvCxnSpPr>
          <p:cNvPr id="99" name="Google Shape;99;p15"/>
          <p:cNvCxnSpPr>
            <a:stCxn id="95" idx="2"/>
            <a:endCxn id="98" idx="0"/>
          </p:cNvCxnSpPr>
          <p:nvPr/>
        </p:nvCxnSpPr>
        <p:spPr>
          <a:xfrm>
            <a:off x="3092646" y="1141800"/>
            <a:ext cx="0" cy="302400"/>
          </a:xfrm>
          <a:prstGeom prst="straightConnector1">
            <a:avLst/>
          </a:prstGeom>
          <a:noFill/>
          <a:ln w="9525" cap="flat" cmpd="sng">
            <a:solidFill>
              <a:schemeClr val="dk1"/>
            </a:solidFill>
            <a:prstDash val="solid"/>
            <a:round/>
            <a:headEnd type="none" w="med" len="med"/>
            <a:tailEnd type="triangle" w="med" len="med"/>
          </a:ln>
        </p:spPr>
      </p:cxnSp>
      <p:sp>
        <p:nvSpPr>
          <p:cNvPr id="100" name="Google Shape;100;p15"/>
          <p:cNvSpPr/>
          <p:nvPr/>
        </p:nvSpPr>
        <p:spPr>
          <a:xfrm>
            <a:off x="982146" y="1460138"/>
            <a:ext cx="1065600" cy="810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Times New Roman"/>
                <a:ea typeface="Times New Roman"/>
                <a:cs typeface="Times New Roman"/>
                <a:sym typeface="Times New Roman"/>
              </a:rPr>
              <a:t>For each point, randomly generate 3 rainfall events</a:t>
            </a:r>
            <a:endParaRPr sz="1100">
              <a:solidFill>
                <a:schemeClr val="dk1"/>
              </a:solidFill>
              <a:latin typeface="Times New Roman"/>
              <a:ea typeface="Times New Roman"/>
              <a:cs typeface="Times New Roman"/>
              <a:sym typeface="Times New Roman"/>
            </a:endParaRPr>
          </a:p>
        </p:txBody>
      </p:sp>
      <p:cxnSp>
        <p:nvCxnSpPr>
          <p:cNvPr id="101" name="Google Shape;101;p15"/>
          <p:cNvCxnSpPr>
            <a:stCxn id="100" idx="3"/>
            <a:endCxn id="98" idx="1"/>
          </p:cNvCxnSpPr>
          <p:nvPr/>
        </p:nvCxnSpPr>
        <p:spPr>
          <a:xfrm>
            <a:off x="2047746" y="1865138"/>
            <a:ext cx="230700" cy="0"/>
          </a:xfrm>
          <a:prstGeom prst="straightConnector1">
            <a:avLst/>
          </a:prstGeom>
          <a:noFill/>
          <a:ln w="9525" cap="flat" cmpd="sng">
            <a:solidFill>
              <a:schemeClr val="dk1"/>
            </a:solidFill>
            <a:prstDash val="solid"/>
            <a:round/>
            <a:headEnd type="none" w="med" len="med"/>
            <a:tailEnd type="triangle" w="med" len="med"/>
          </a:ln>
        </p:spPr>
      </p:cxnSp>
      <p:cxnSp>
        <p:nvCxnSpPr>
          <p:cNvPr id="102" name="Google Shape;102;p15"/>
          <p:cNvCxnSpPr>
            <a:stCxn id="98" idx="2"/>
          </p:cNvCxnSpPr>
          <p:nvPr/>
        </p:nvCxnSpPr>
        <p:spPr>
          <a:xfrm>
            <a:off x="3092646" y="2286050"/>
            <a:ext cx="0" cy="271500"/>
          </a:xfrm>
          <a:prstGeom prst="straightConnector1">
            <a:avLst/>
          </a:prstGeom>
          <a:noFill/>
          <a:ln w="9525" cap="flat" cmpd="sng">
            <a:solidFill>
              <a:schemeClr val="dk1"/>
            </a:solidFill>
            <a:prstDash val="solid"/>
            <a:round/>
            <a:headEnd type="none" w="med" len="med"/>
            <a:tailEnd type="triangle" w="med" len="med"/>
          </a:ln>
        </p:spPr>
      </p:cxnSp>
      <p:cxnSp>
        <p:nvCxnSpPr>
          <p:cNvPr id="103" name="Google Shape;103;p15"/>
          <p:cNvCxnSpPr>
            <a:stCxn id="97" idx="3"/>
            <a:endCxn id="73" idx="1"/>
          </p:cNvCxnSpPr>
          <p:nvPr/>
        </p:nvCxnSpPr>
        <p:spPr>
          <a:xfrm rot="10800000" flipH="1">
            <a:off x="3556896" y="1054000"/>
            <a:ext cx="2021100" cy="1730100"/>
          </a:xfrm>
          <a:prstGeom prst="bentConnector3">
            <a:avLst>
              <a:gd name="adj1" fmla="val 28308"/>
            </a:avLst>
          </a:prstGeom>
          <a:noFill/>
          <a:ln w="9525" cap="flat" cmpd="sng">
            <a:solidFill>
              <a:schemeClr val="dk1"/>
            </a:solidFill>
            <a:prstDash val="dash"/>
            <a:round/>
            <a:headEnd type="none" w="med" len="med"/>
            <a:tailEnd type="triangle" w="med" len="med"/>
          </a:ln>
        </p:spPr>
      </p:cxnSp>
      <p:cxnSp>
        <p:nvCxnSpPr>
          <p:cNvPr id="104" name="Google Shape;104;p15"/>
          <p:cNvCxnSpPr>
            <a:stCxn id="96" idx="2"/>
            <a:endCxn id="105" idx="0"/>
          </p:cNvCxnSpPr>
          <p:nvPr/>
        </p:nvCxnSpPr>
        <p:spPr>
          <a:xfrm>
            <a:off x="3074000" y="3438203"/>
            <a:ext cx="0" cy="232800"/>
          </a:xfrm>
          <a:prstGeom prst="straightConnector1">
            <a:avLst/>
          </a:prstGeom>
          <a:noFill/>
          <a:ln w="9525" cap="flat" cmpd="sng">
            <a:solidFill>
              <a:schemeClr val="dk1"/>
            </a:solidFill>
            <a:prstDash val="solid"/>
            <a:round/>
            <a:headEnd type="none" w="med" len="med"/>
            <a:tailEnd type="triangle" w="med" len="med"/>
          </a:ln>
        </p:spPr>
      </p:cxnSp>
      <p:sp>
        <p:nvSpPr>
          <p:cNvPr id="105" name="Google Shape;105;p15"/>
          <p:cNvSpPr/>
          <p:nvPr/>
        </p:nvSpPr>
        <p:spPr>
          <a:xfrm>
            <a:off x="2259675" y="3671138"/>
            <a:ext cx="1628700" cy="439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Times New Roman"/>
                <a:ea typeface="Times New Roman"/>
                <a:cs typeface="Times New Roman"/>
                <a:sym typeface="Times New Roman"/>
              </a:rPr>
              <a:t>Interpolate features for coordinates in Set II</a:t>
            </a:r>
            <a:endParaRPr sz="1100">
              <a:solidFill>
                <a:schemeClr val="dk1"/>
              </a:solidFill>
              <a:latin typeface="Times New Roman"/>
              <a:ea typeface="Times New Roman"/>
              <a:cs typeface="Times New Roman"/>
              <a:sym typeface="Times New Roman"/>
            </a:endParaRPr>
          </a:p>
        </p:txBody>
      </p:sp>
      <p:cxnSp>
        <p:nvCxnSpPr>
          <p:cNvPr id="106" name="Google Shape;106;p15"/>
          <p:cNvCxnSpPr>
            <a:stCxn id="105" idx="2"/>
            <a:endCxn id="107" idx="0"/>
          </p:cNvCxnSpPr>
          <p:nvPr/>
        </p:nvCxnSpPr>
        <p:spPr>
          <a:xfrm>
            <a:off x="3074025" y="4110938"/>
            <a:ext cx="0" cy="305700"/>
          </a:xfrm>
          <a:prstGeom prst="straightConnector1">
            <a:avLst/>
          </a:prstGeom>
          <a:noFill/>
          <a:ln w="9525" cap="flat" cmpd="sng">
            <a:solidFill>
              <a:schemeClr val="dk1"/>
            </a:solidFill>
            <a:prstDash val="solid"/>
            <a:round/>
            <a:headEnd type="none" w="med" len="med"/>
            <a:tailEnd type="triangle" w="med" len="med"/>
          </a:ln>
        </p:spPr>
      </p:cxnSp>
      <p:sp>
        <p:nvSpPr>
          <p:cNvPr id="107" name="Google Shape;107;p15"/>
          <p:cNvSpPr/>
          <p:nvPr/>
        </p:nvSpPr>
        <p:spPr>
          <a:xfrm>
            <a:off x="2519613" y="4416588"/>
            <a:ext cx="1108800" cy="328200"/>
          </a:xfrm>
          <a:prstGeom prst="rect">
            <a:avLst/>
          </a:prstGeom>
          <a:solidFill>
            <a:srgbClr val="FFE59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Times New Roman"/>
                <a:ea typeface="Times New Roman"/>
                <a:cs typeface="Times New Roman"/>
                <a:sym typeface="Times New Roman"/>
              </a:rPr>
              <a:t>Predict Labels</a:t>
            </a:r>
            <a:endParaRPr sz="1100">
              <a:solidFill>
                <a:schemeClr val="dk1"/>
              </a:solidFill>
              <a:latin typeface="Times New Roman"/>
              <a:ea typeface="Times New Roman"/>
              <a:cs typeface="Times New Roman"/>
              <a:sym typeface="Times New Roman"/>
            </a:endParaRPr>
          </a:p>
        </p:txBody>
      </p:sp>
      <p:cxnSp>
        <p:nvCxnSpPr>
          <p:cNvPr id="108" name="Google Shape;108;p15"/>
          <p:cNvCxnSpPr>
            <a:endCxn id="107" idx="3"/>
          </p:cNvCxnSpPr>
          <p:nvPr/>
        </p:nvCxnSpPr>
        <p:spPr>
          <a:xfrm flipH="1">
            <a:off x="3628413" y="4576488"/>
            <a:ext cx="650700" cy="4200"/>
          </a:xfrm>
          <a:prstGeom prst="straightConnector1">
            <a:avLst/>
          </a:prstGeom>
          <a:noFill/>
          <a:ln w="9525" cap="flat" cmpd="sng">
            <a:solidFill>
              <a:schemeClr val="dk1"/>
            </a:solidFill>
            <a:prstDash val="dash"/>
            <a:round/>
            <a:headEnd type="none" w="med" len="med"/>
            <a:tailEnd type="triangle" w="med" len="med"/>
          </a:ln>
        </p:spPr>
      </p:cxnSp>
      <p:sp>
        <p:nvSpPr>
          <p:cNvPr id="109" name="Google Shape;109;p15"/>
          <p:cNvSpPr/>
          <p:nvPr/>
        </p:nvSpPr>
        <p:spPr>
          <a:xfrm>
            <a:off x="645363" y="3237125"/>
            <a:ext cx="1269000" cy="634947"/>
          </a:xfrm>
          <a:prstGeom prst="flowChartMagneticDisk">
            <a:avLst/>
          </a:prstGeom>
          <a:solidFill>
            <a:srgbClr val="CFE2F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Times New Roman"/>
                <a:ea typeface="Times New Roman"/>
                <a:cs typeface="Times New Roman"/>
                <a:sym typeface="Times New Roman"/>
              </a:rPr>
              <a:t>Sociodemographic Data (Shapefiles)</a:t>
            </a:r>
            <a:endParaRPr sz="1100">
              <a:latin typeface="Times New Roman"/>
              <a:ea typeface="Times New Roman"/>
              <a:cs typeface="Times New Roman"/>
              <a:sym typeface="Times New Roman"/>
            </a:endParaRPr>
          </a:p>
        </p:txBody>
      </p:sp>
      <p:sp>
        <p:nvSpPr>
          <p:cNvPr id="110" name="Google Shape;110;p15"/>
          <p:cNvSpPr/>
          <p:nvPr/>
        </p:nvSpPr>
        <p:spPr>
          <a:xfrm>
            <a:off x="815613" y="4292250"/>
            <a:ext cx="928500" cy="572700"/>
          </a:xfrm>
          <a:prstGeom prst="rect">
            <a:avLst/>
          </a:prstGeom>
          <a:solidFill>
            <a:srgbClr val="B6D7A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Times New Roman"/>
                <a:ea typeface="Times New Roman"/>
                <a:cs typeface="Times New Roman"/>
                <a:sym typeface="Times New Roman"/>
              </a:rPr>
              <a:t>Assess vulnerable communities</a:t>
            </a:r>
            <a:endParaRPr sz="1100">
              <a:solidFill>
                <a:schemeClr val="dk1"/>
              </a:solidFill>
              <a:latin typeface="Times New Roman"/>
              <a:ea typeface="Times New Roman"/>
              <a:cs typeface="Times New Roman"/>
              <a:sym typeface="Times New Roman"/>
            </a:endParaRPr>
          </a:p>
        </p:txBody>
      </p:sp>
      <p:cxnSp>
        <p:nvCxnSpPr>
          <p:cNvPr id="111" name="Google Shape;111;p15"/>
          <p:cNvCxnSpPr>
            <a:stCxn id="107" idx="1"/>
            <a:endCxn id="110" idx="3"/>
          </p:cNvCxnSpPr>
          <p:nvPr/>
        </p:nvCxnSpPr>
        <p:spPr>
          <a:xfrm rot="10800000">
            <a:off x="1744113" y="4578588"/>
            <a:ext cx="775500" cy="2100"/>
          </a:xfrm>
          <a:prstGeom prst="straightConnector1">
            <a:avLst/>
          </a:prstGeom>
          <a:noFill/>
          <a:ln w="9525" cap="flat" cmpd="sng">
            <a:solidFill>
              <a:schemeClr val="dk1"/>
            </a:solidFill>
            <a:prstDash val="solid"/>
            <a:round/>
            <a:headEnd type="none" w="med" len="med"/>
            <a:tailEnd type="triangle" w="med" len="med"/>
          </a:ln>
        </p:spPr>
      </p:cxnSp>
      <p:cxnSp>
        <p:nvCxnSpPr>
          <p:cNvPr id="112" name="Google Shape;112;p15"/>
          <p:cNvCxnSpPr>
            <a:stCxn id="109" idx="3"/>
            <a:endCxn id="110" idx="0"/>
          </p:cNvCxnSpPr>
          <p:nvPr/>
        </p:nvCxnSpPr>
        <p:spPr>
          <a:xfrm>
            <a:off x="1279863" y="3872072"/>
            <a:ext cx="0" cy="42030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a:spLocks noGrp="1"/>
          </p:cNvSpPr>
          <p:nvPr>
            <p:ph type="body" idx="1"/>
          </p:nvPr>
        </p:nvSpPr>
        <p:spPr>
          <a:xfrm>
            <a:off x="311700" y="1152475"/>
            <a:ext cx="6169800" cy="37575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400">
                <a:solidFill>
                  <a:schemeClr val="dk1"/>
                </a:solidFill>
                <a:latin typeface="Times New Roman"/>
                <a:ea typeface="Times New Roman"/>
                <a:cs typeface="Times New Roman"/>
                <a:sym typeface="Times New Roman"/>
              </a:rPr>
              <a:t>We used the following datasets in our analysis:</a:t>
            </a:r>
            <a:endParaRPr sz="1400">
              <a:solidFill>
                <a:schemeClr val="dk1"/>
              </a:solidFill>
              <a:latin typeface="Times New Roman"/>
              <a:ea typeface="Times New Roman"/>
              <a:cs typeface="Times New Roman"/>
              <a:sym typeface="Times New Roman"/>
            </a:endParaRPr>
          </a:p>
          <a:p>
            <a:pPr marL="457200" lvl="0" indent="-317500" algn="l" rtl="0">
              <a:lnSpc>
                <a:spcPct val="150000"/>
              </a:lnSpc>
              <a:spcBef>
                <a:spcPts val="1200"/>
              </a:spcBef>
              <a:spcAft>
                <a:spcPts val="0"/>
              </a:spcAft>
              <a:buClr>
                <a:schemeClr val="dk1"/>
              </a:buClr>
              <a:buSzPts val="1400"/>
              <a:buFont typeface="Times New Roman"/>
              <a:buChar char="❏"/>
            </a:pPr>
            <a:r>
              <a:rPr lang="en" sz="1400" b="1">
                <a:solidFill>
                  <a:schemeClr val="dk1"/>
                </a:solidFill>
                <a:latin typeface="Times New Roman"/>
                <a:ea typeface="Times New Roman"/>
                <a:cs typeface="Times New Roman"/>
                <a:sym typeface="Times New Roman"/>
              </a:rPr>
              <a:t>Satellite Precipitation Data</a:t>
            </a:r>
            <a:endParaRPr sz="1400" b="1">
              <a:solidFill>
                <a:schemeClr val="dk1"/>
              </a:solidFill>
              <a:latin typeface="Times New Roman"/>
              <a:ea typeface="Times New Roman"/>
              <a:cs typeface="Times New Roman"/>
              <a:sym typeface="Times New Roman"/>
            </a:endParaRPr>
          </a:p>
          <a:p>
            <a:pPr marL="914400" lvl="0" indent="-317500" algn="l" rtl="0">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Data collected from CMORPH (Climate Prediction Center's Morphing Technique) Climate Data Record.</a:t>
            </a:r>
            <a:endParaRPr sz="1400">
              <a:solidFill>
                <a:schemeClr val="dk1"/>
              </a:solidFill>
              <a:latin typeface="Times New Roman"/>
              <a:ea typeface="Times New Roman"/>
              <a:cs typeface="Times New Roman"/>
              <a:sym typeface="Times New Roman"/>
            </a:endParaRPr>
          </a:p>
          <a:p>
            <a:pPr marL="914400" lvl="0" indent="-317500" algn="l" rtl="0">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This dataset provides high-resolution precipitation data on a global scale.</a:t>
            </a:r>
            <a:endParaRPr sz="1400">
              <a:solidFill>
                <a:schemeClr val="dk1"/>
              </a:solidFill>
              <a:latin typeface="Times New Roman"/>
              <a:ea typeface="Times New Roman"/>
              <a:cs typeface="Times New Roman"/>
              <a:sym typeface="Times New Roman"/>
            </a:endParaRPr>
          </a:p>
          <a:p>
            <a:pPr marL="914400" lvl="0" indent="-317500" algn="l" rtl="0">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Data is measured in millimeters per day</a:t>
            </a:r>
            <a:endParaRPr sz="140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 sz="1400" b="1">
                <a:solidFill>
                  <a:schemeClr val="dk1"/>
                </a:solidFill>
                <a:latin typeface="Times New Roman"/>
                <a:ea typeface="Times New Roman"/>
                <a:cs typeface="Times New Roman"/>
                <a:sym typeface="Times New Roman"/>
              </a:rPr>
              <a:t>Land-Use and Land-Cover Data</a:t>
            </a:r>
            <a:endParaRPr sz="1400">
              <a:solidFill>
                <a:schemeClr val="dk1"/>
              </a:solidFill>
              <a:latin typeface="Times New Roman"/>
              <a:ea typeface="Times New Roman"/>
              <a:cs typeface="Times New Roman"/>
              <a:sym typeface="Times New Roman"/>
            </a:endParaRPr>
          </a:p>
          <a:p>
            <a:pPr marL="914400" lvl="0" indent="-317500" algn="l" rtl="0">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Provides information on the land-use and land-cover types in different regions of Delaware.</a:t>
            </a:r>
            <a:endParaRPr sz="1400">
              <a:solidFill>
                <a:schemeClr val="dk1"/>
              </a:solidFill>
              <a:latin typeface="Times New Roman"/>
              <a:ea typeface="Times New Roman"/>
              <a:cs typeface="Times New Roman"/>
              <a:sym typeface="Times New Roman"/>
            </a:endParaRPr>
          </a:p>
        </p:txBody>
      </p:sp>
      <p:sp>
        <p:nvSpPr>
          <p:cNvPr id="118" name="Google Shape;11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ckwell"/>
                <a:ea typeface="Rockwell"/>
                <a:cs typeface="Rockwell"/>
                <a:sym typeface="Rockwell"/>
              </a:rPr>
              <a:t>Data Description</a:t>
            </a:r>
            <a:endParaRPr>
              <a:latin typeface="Rockwell"/>
              <a:ea typeface="Rockwell"/>
              <a:cs typeface="Rockwell"/>
              <a:sym typeface="Rockwell"/>
            </a:endParaRPr>
          </a:p>
        </p:txBody>
      </p:sp>
      <p:pic>
        <p:nvPicPr>
          <p:cNvPr id="119" name="Google Shape;119;p16"/>
          <p:cNvPicPr preferRelativeResize="0"/>
          <p:nvPr/>
        </p:nvPicPr>
        <p:blipFill>
          <a:blip r:embed="rId3">
            <a:alphaModFix/>
          </a:blip>
          <a:stretch>
            <a:fillRect/>
          </a:stretch>
        </p:blipFill>
        <p:spPr>
          <a:xfrm>
            <a:off x="6983975" y="2497650"/>
            <a:ext cx="1396326" cy="2533023"/>
          </a:xfrm>
          <a:prstGeom prst="rect">
            <a:avLst/>
          </a:prstGeom>
          <a:noFill/>
          <a:ln>
            <a:noFill/>
          </a:ln>
        </p:spPr>
      </p:pic>
      <p:pic>
        <p:nvPicPr>
          <p:cNvPr id="120" name="Google Shape;120;p16"/>
          <p:cNvPicPr preferRelativeResize="0"/>
          <p:nvPr/>
        </p:nvPicPr>
        <p:blipFill>
          <a:blip r:embed="rId4">
            <a:alphaModFix/>
          </a:blip>
          <a:stretch>
            <a:fillRect/>
          </a:stretch>
        </p:blipFill>
        <p:spPr>
          <a:xfrm>
            <a:off x="6781200" y="87600"/>
            <a:ext cx="1972500" cy="235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body" idx="1"/>
          </p:nvPr>
        </p:nvSpPr>
        <p:spPr>
          <a:xfrm>
            <a:off x="311700" y="1152475"/>
            <a:ext cx="5928900" cy="37575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Font typeface="Times New Roman"/>
              <a:buChar char="❏"/>
            </a:pPr>
            <a:r>
              <a:rPr lang="en" sz="1400" b="1">
                <a:solidFill>
                  <a:schemeClr val="dk1"/>
                </a:solidFill>
                <a:latin typeface="Times New Roman"/>
                <a:ea typeface="Times New Roman"/>
                <a:cs typeface="Times New Roman"/>
                <a:sym typeface="Times New Roman"/>
              </a:rPr>
              <a:t>Elevation Data</a:t>
            </a:r>
            <a:endParaRPr sz="1400" b="1">
              <a:solidFill>
                <a:schemeClr val="dk1"/>
              </a:solidFill>
              <a:latin typeface="Times New Roman"/>
              <a:ea typeface="Times New Roman"/>
              <a:cs typeface="Times New Roman"/>
              <a:sym typeface="Times New Roman"/>
            </a:endParaRPr>
          </a:p>
          <a:p>
            <a:pPr marL="914400" lvl="0" indent="-317500" algn="l" rtl="0">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Areas with low elevation are more likely to experience flooding because water tends to accumulate in those regions.</a:t>
            </a:r>
            <a:endParaRPr sz="1400">
              <a:solidFill>
                <a:schemeClr val="dk1"/>
              </a:solidFill>
              <a:latin typeface="Times New Roman"/>
              <a:ea typeface="Times New Roman"/>
              <a:cs typeface="Times New Roman"/>
              <a:sym typeface="Times New Roman"/>
            </a:endParaRPr>
          </a:p>
          <a:p>
            <a:pPr marL="914400" lvl="0" indent="-317500" algn="l" rtl="0">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Measurements are in meters above sea level. </a:t>
            </a:r>
            <a:endParaRPr sz="140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 sz="1400" b="1">
                <a:solidFill>
                  <a:schemeClr val="dk1"/>
                </a:solidFill>
                <a:latin typeface="Times New Roman"/>
                <a:ea typeface="Times New Roman"/>
                <a:cs typeface="Times New Roman"/>
                <a:sym typeface="Times New Roman"/>
              </a:rPr>
              <a:t>Socio-Demographic Characteristics Data </a:t>
            </a:r>
            <a:endParaRPr sz="1400" b="1">
              <a:solidFill>
                <a:schemeClr val="dk1"/>
              </a:solidFill>
              <a:latin typeface="Times New Roman"/>
              <a:ea typeface="Times New Roman"/>
              <a:cs typeface="Times New Roman"/>
              <a:sym typeface="Times New Roman"/>
            </a:endParaRPr>
          </a:p>
          <a:p>
            <a:pPr marL="914400" lvl="0" indent="-317500" algn="l" rtl="0">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Data is collected from CDC (Centers For Disease Control &amp; Prevention) Website</a:t>
            </a:r>
            <a:endParaRPr sz="1400">
              <a:solidFill>
                <a:schemeClr val="dk1"/>
              </a:solidFill>
              <a:latin typeface="Times New Roman"/>
              <a:ea typeface="Times New Roman"/>
              <a:cs typeface="Times New Roman"/>
              <a:sym typeface="Times New Roman"/>
            </a:endParaRPr>
          </a:p>
          <a:p>
            <a:pPr marL="914400" lvl="0" indent="-317500" algn="l" rtl="0">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Measures the Social Vulnerability Index (SVI) ratio of different census tracts.</a:t>
            </a:r>
            <a:endParaRPr sz="1400">
              <a:solidFill>
                <a:schemeClr val="dk1"/>
              </a:solidFill>
              <a:latin typeface="Times New Roman"/>
              <a:ea typeface="Times New Roman"/>
              <a:cs typeface="Times New Roman"/>
              <a:sym typeface="Times New Roman"/>
            </a:endParaRPr>
          </a:p>
          <a:p>
            <a:pPr marL="914400" lvl="0" indent="-317500" algn="l" rtl="0">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SVI measures the level of vulnerability of a particular census tract to natural disasters.</a:t>
            </a:r>
            <a:endParaRPr sz="1400">
              <a:solidFill>
                <a:schemeClr val="dk1"/>
              </a:solidFill>
              <a:latin typeface="Times New Roman"/>
              <a:ea typeface="Times New Roman"/>
              <a:cs typeface="Times New Roman"/>
              <a:sym typeface="Times New Roman"/>
            </a:endParaRPr>
          </a:p>
        </p:txBody>
      </p:sp>
      <p:pic>
        <p:nvPicPr>
          <p:cNvPr id="126" name="Google Shape;126;p17"/>
          <p:cNvPicPr preferRelativeResize="0"/>
          <p:nvPr/>
        </p:nvPicPr>
        <p:blipFill>
          <a:blip r:embed="rId3">
            <a:alphaModFix/>
          </a:blip>
          <a:stretch>
            <a:fillRect/>
          </a:stretch>
        </p:blipFill>
        <p:spPr>
          <a:xfrm>
            <a:off x="6923625" y="308400"/>
            <a:ext cx="1402077" cy="2162089"/>
          </a:xfrm>
          <a:prstGeom prst="rect">
            <a:avLst/>
          </a:prstGeom>
          <a:noFill/>
          <a:ln>
            <a:noFill/>
          </a:ln>
        </p:spPr>
      </p:pic>
      <p:pic>
        <p:nvPicPr>
          <p:cNvPr id="127" name="Google Shape;127;p17"/>
          <p:cNvPicPr preferRelativeResize="0"/>
          <p:nvPr/>
        </p:nvPicPr>
        <p:blipFill>
          <a:blip r:embed="rId4">
            <a:alphaModFix/>
          </a:blip>
          <a:stretch>
            <a:fillRect/>
          </a:stretch>
        </p:blipFill>
        <p:spPr>
          <a:xfrm>
            <a:off x="6833225" y="2750387"/>
            <a:ext cx="1563049" cy="2342886"/>
          </a:xfrm>
          <a:prstGeom prst="rect">
            <a:avLst/>
          </a:prstGeom>
          <a:noFill/>
          <a:ln>
            <a:noFill/>
          </a:ln>
        </p:spPr>
      </p:pic>
      <p:sp>
        <p:nvSpPr>
          <p:cNvPr id="128" name="Google Shape;12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ckwell"/>
                <a:ea typeface="Rockwell"/>
                <a:cs typeface="Rockwell"/>
                <a:sym typeface="Rockwell"/>
              </a:rPr>
              <a:t>Data Description</a:t>
            </a:r>
            <a:endParaRPr>
              <a:latin typeface="Rockwell"/>
              <a:ea typeface="Rockwell"/>
              <a:cs typeface="Rockwell"/>
              <a:sym typeface="Rockwe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Rockwell"/>
                <a:ea typeface="Rockwell"/>
                <a:cs typeface="Rockwell"/>
                <a:sym typeface="Rockwell"/>
              </a:rPr>
              <a:t>What are Decision Trees?</a:t>
            </a:r>
            <a:endParaRPr>
              <a:latin typeface="Rockwell"/>
              <a:ea typeface="Rockwell"/>
              <a:cs typeface="Rockwell"/>
              <a:sym typeface="Rockwell"/>
            </a:endParaRPr>
          </a:p>
        </p:txBody>
      </p:sp>
      <p:sp>
        <p:nvSpPr>
          <p:cNvPr id="134" name="Google Shape;134;p18"/>
          <p:cNvSpPr txBox="1">
            <a:spLocks noGrp="1"/>
          </p:cNvSpPr>
          <p:nvPr>
            <p:ph type="body" idx="1"/>
          </p:nvPr>
        </p:nvSpPr>
        <p:spPr>
          <a:xfrm>
            <a:off x="311700" y="1152475"/>
            <a:ext cx="8520600" cy="37575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 </a:t>
            </a:r>
            <a:r>
              <a:rPr lang="en" b="1">
                <a:solidFill>
                  <a:schemeClr val="dk1"/>
                </a:solidFill>
                <a:latin typeface="Times New Roman"/>
                <a:ea typeface="Times New Roman"/>
                <a:cs typeface="Times New Roman"/>
                <a:sym typeface="Times New Roman"/>
              </a:rPr>
              <a:t>supervised </a:t>
            </a:r>
            <a:r>
              <a:rPr lang="en">
                <a:solidFill>
                  <a:schemeClr val="dk1"/>
                </a:solidFill>
                <a:latin typeface="Times New Roman"/>
                <a:ea typeface="Times New Roman"/>
                <a:cs typeface="Times New Roman"/>
                <a:sym typeface="Times New Roman"/>
              </a:rPr>
              <a:t>machine learning algorithm that can be used for both classification and regression tasks.</a:t>
            </a:r>
            <a:br>
              <a:rPr lang="en">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It works by recursively partitioning the input space into smaller regions.</a:t>
            </a:r>
            <a:br>
              <a:rPr lang="en">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It splits the data based on a certain criterion, such as </a:t>
            </a:r>
            <a:r>
              <a:rPr lang="en" b="1">
                <a:solidFill>
                  <a:schemeClr val="dk1"/>
                </a:solidFill>
                <a:latin typeface="Times New Roman"/>
                <a:ea typeface="Times New Roman"/>
                <a:cs typeface="Times New Roman"/>
                <a:sym typeface="Times New Roman"/>
              </a:rPr>
              <a:t>Entropy</a:t>
            </a:r>
            <a:r>
              <a:rPr lang="en">
                <a:solidFill>
                  <a:schemeClr val="dk1"/>
                </a:solidFill>
                <a:latin typeface="Times New Roman"/>
                <a:ea typeface="Times New Roman"/>
                <a:cs typeface="Times New Roman"/>
                <a:sym typeface="Times New Roman"/>
              </a:rPr>
              <a:t> or </a:t>
            </a:r>
            <a:r>
              <a:rPr lang="en" b="1">
                <a:solidFill>
                  <a:schemeClr val="dk1"/>
                </a:solidFill>
                <a:latin typeface="Times New Roman"/>
                <a:ea typeface="Times New Roman"/>
                <a:cs typeface="Times New Roman"/>
                <a:sym typeface="Times New Roman"/>
              </a:rPr>
              <a:t>Gini impurity</a:t>
            </a:r>
            <a:r>
              <a:rPr lang="en">
                <a:solidFill>
                  <a:schemeClr val="dk1"/>
                </a:solidFill>
                <a:latin typeface="Times New Roman"/>
                <a:ea typeface="Times New Roman"/>
                <a:cs typeface="Times New Roman"/>
                <a:sym typeface="Times New Roman"/>
              </a:rPr>
              <a:t>.</a:t>
            </a:r>
            <a:br>
              <a:rPr lang="en">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1"/>
              </a:buClr>
              <a:buSzPts val="1800"/>
              <a:buFont typeface="Times New Roman"/>
              <a:buChar char="❏"/>
            </a:pPr>
            <a:r>
              <a:rPr lang="en" b="1">
                <a:solidFill>
                  <a:schemeClr val="dk1"/>
                </a:solidFill>
                <a:latin typeface="Times New Roman"/>
                <a:ea typeface="Times New Roman"/>
                <a:cs typeface="Times New Roman"/>
                <a:sym typeface="Times New Roman"/>
              </a:rPr>
              <a:t>Entropy:  </a:t>
            </a:r>
            <a:r>
              <a:rPr lang="en">
                <a:solidFill>
                  <a:schemeClr val="dk1"/>
                </a:solidFill>
                <a:latin typeface="Times New Roman"/>
                <a:ea typeface="Times New Roman"/>
                <a:cs typeface="Times New Roman"/>
                <a:sym typeface="Times New Roman"/>
              </a:rPr>
              <a:t>is used to measure the impurity or homogeneity of a set of data. </a:t>
            </a:r>
            <a:br>
              <a:rPr lang="en">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a:p>
            <a:pPr marL="457200" lvl="0" indent="-342900" algn="l" rtl="0">
              <a:lnSpc>
                <a:spcPct val="100000"/>
              </a:lnSpc>
              <a:spcBef>
                <a:spcPts val="0"/>
              </a:spcBef>
              <a:spcAft>
                <a:spcPts val="0"/>
              </a:spcAft>
              <a:buClr>
                <a:schemeClr val="dk1"/>
              </a:buClr>
              <a:buSzPts val="1800"/>
              <a:buFont typeface="Times New Roman"/>
              <a:buChar char="❏"/>
            </a:pPr>
            <a:r>
              <a:rPr lang="en" b="1">
                <a:solidFill>
                  <a:schemeClr val="dk1"/>
                </a:solidFill>
                <a:latin typeface="Times New Roman"/>
                <a:ea typeface="Times New Roman"/>
                <a:cs typeface="Times New Roman"/>
                <a:sym typeface="Times New Roman"/>
              </a:rPr>
              <a:t>Gini impurity:</a:t>
            </a:r>
            <a:r>
              <a:rPr lang="en">
                <a:solidFill>
                  <a:schemeClr val="dk1"/>
                </a:solidFill>
                <a:latin typeface="Times New Roman"/>
                <a:ea typeface="Times New Roman"/>
                <a:cs typeface="Times New Roman"/>
                <a:sym typeface="Times New Roman"/>
              </a:rPr>
              <a:t> measures the probability of misclassifying a randomly chosen data point.</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Rockwell"/>
                <a:ea typeface="Rockwell"/>
                <a:cs typeface="Rockwell"/>
                <a:sym typeface="Rockwell"/>
              </a:rPr>
              <a:t>What are Decision Trees?</a:t>
            </a:r>
            <a:endParaRPr>
              <a:latin typeface="Rockwell"/>
              <a:ea typeface="Rockwell"/>
              <a:cs typeface="Rockwell"/>
              <a:sym typeface="Rockwell"/>
            </a:endParaRPr>
          </a:p>
        </p:txBody>
      </p:sp>
      <p:sp>
        <p:nvSpPr>
          <p:cNvPr id="140" name="Google Shape;140;p19"/>
          <p:cNvSpPr txBox="1">
            <a:spLocks noGrp="1"/>
          </p:cNvSpPr>
          <p:nvPr>
            <p:ph type="body" idx="1"/>
          </p:nvPr>
        </p:nvSpPr>
        <p:spPr>
          <a:xfrm>
            <a:off x="311700" y="1152475"/>
            <a:ext cx="8520600" cy="375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We chose the decision tree model for these reasons:</a:t>
            </a:r>
            <a:endParaRPr>
              <a:solidFill>
                <a:schemeClr val="dk1"/>
              </a:solidFill>
              <a:latin typeface="Times New Roman"/>
              <a:ea typeface="Times New Roman"/>
              <a:cs typeface="Times New Roman"/>
              <a:sym typeface="Times New Roman"/>
            </a:endParaRPr>
          </a:p>
          <a:p>
            <a:pPr marL="457200" lvl="0" indent="-342900" algn="l" rtl="0">
              <a:lnSpc>
                <a:spcPct val="150000"/>
              </a:lnSpc>
              <a:spcBef>
                <a:spcPts val="1200"/>
              </a:spcBef>
              <a:spcAft>
                <a:spcPts val="0"/>
              </a:spcAft>
              <a:buClr>
                <a:schemeClr val="dk1"/>
              </a:buClr>
              <a:buSzPts val="1800"/>
              <a:buFont typeface="Times New Roman"/>
              <a:buChar char="❏"/>
            </a:pPr>
            <a:r>
              <a:rPr lang="en" b="1">
                <a:solidFill>
                  <a:schemeClr val="dk1"/>
                </a:solidFill>
                <a:latin typeface="Times New Roman"/>
                <a:ea typeface="Times New Roman"/>
                <a:cs typeface="Times New Roman"/>
                <a:sym typeface="Times New Roman"/>
              </a:rPr>
              <a:t>Classification Analysis</a:t>
            </a:r>
            <a:endParaRPr b="1">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b="1">
                <a:solidFill>
                  <a:schemeClr val="dk1"/>
                </a:solidFill>
                <a:latin typeface="Times New Roman"/>
                <a:ea typeface="Times New Roman"/>
                <a:cs typeface="Times New Roman"/>
                <a:sym typeface="Times New Roman"/>
              </a:rPr>
              <a:t>Non-parametric:</a:t>
            </a:r>
            <a:r>
              <a:rPr lang="en">
                <a:solidFill>
                  <a:schemeClr val="dk1"/>
                </a:solidFill>
                <a:latin typeface="Times New Roman"/>
                <a:ea typeface="Times New Roman"/>
                <a:cs typeface="Times New Roman"/>
                <a:sym typeface="Times New Roman"/>
              </a:rPr>
              <a:t> it does not make any assumptions about the underlying distribution of the data. This is important in our project because the relationship between the features and target variables are complex and nonlinear.</a:t>
            </a:r>
            <a:endParaRPr>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b="1">
                <a:solidFill>
                  <a:schemeClr val="dk1"/>
                </a:solidFill>
                <a:latin typeface="Times New Roman"/>
                <a:ea typeface="Times New Roman"/>
                <a:cs typeface="Times New Roman"/>
                <a:sym typeface="Times New Roman"/>
              </a:rPr>
              <a:t>Flexibility:</a:t>
            </a:r>
            <a:r>
              <a:rPr lang="en">
                <a:solidFill>
                  <a:schemeClr val="dk1"/>
                </a:solidFill>
                <a:latin typeface="Times New Roman"/>
                <a:ea typeface="Times New Roman"/>
                <a:cs typeface="Times New Roman"/>
                <a:sym typeface="Times New Roman"/>
              </a:rPr>
              <a:t> The decision tree model is flexible and can handle both categorical and continuous input variables.</a:t>
            </a:r>
            <a:endParaRPr>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b="1">
                <a:solidFill>
                  <a:schemeClr val="dk1"/>
                </a:solidFill>
                <a:latin typeface="Times New Roman"/>
                <a:ea typeface="Times New Roman"/>
                <a:cs typeface="Times New Roman"/>
                <a:sym typeface="Times New Roman"/>
              </a:rPr>
              <a:t>Easily interpretable</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311700" y="4363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ckwell"/>
                <a:ea typeface="Rockwell"/>
                <a:cs typeface="Rockwell"/>
                <a:sym typeface="Rockwell"/>
              </a:rPr>
              <a:t>Balancing the Dataset</a:t>
            </a:r>
            <a:endParaRPr>
              <a:latin typeface="Rockwell"/>
              <a:ea typeface="Rockwell"/>
              <a:cs typeface="Rockwell"/>
              <a:sym typeface="Rockwell"/>
            </a:endParaRPr>
          </a:p>
        </p:txBody>
      </p:sp>
      <p:sp>
        <p:nvSpPr>
          <p:cNvPr id="146" name="Google Shape;146;p20"/>
          <p:cNvSpPr txBox="1">
            <a:spLocks noGrp="1"/>
          </p:cNvSpPr>
          <p:nvPr>
            <p:ph type="body" idx="1"/>
          </p:nvPr>
        </p:nvSpPr>
        <p:spPr>
          <a:xfrm>
            <a:off x="311700" y="1464525"/>
            <a:ext cx="3885900" cy="3087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 the target we have 2737 of 0 class and 263 of 1  class.</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1"/>
              </a:solidFill>
              <a:latin typeface="Times New Roman"/>
              <a:ea typeface="Times New Roman"/>
              <a:cs typeface="Times New Roman"/>
              <a:sym typeface="Times New Roman"/>
            </a:endParaRPr>
          </a:p>
          <a:p>
            <a:pPr marL="457200" lvl="0" indent="-342900" algn="l" rtl="0">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After performing the sampling technique both classes have equal samples .</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a:solidFill>
                <a:schemeClr val="dk1"/>
              </a:solidFill>
              <a:latin typeface="Times New Roman"/>
              <a:ea typeface="Times New Roman"/>
              <a:cs typeface="Times New Roman"/>
              <a:sym typeface="Times New Roman"/>
            </a:endParaRPr>
          </a:p>
        </p:txBody>
      </p:sp>
      <p:pic>
        <p:nvPicPr>
          <p:cNvPr id="147" name="Google Shape;147;p20"/>
          <p:cNvPicPr preferRelativeResize="0"/>
          <p:nvPr/>
        </p:nvPicPr>
        <p:blipFill>
          <a:blip r:embed="rId3">
            <a:alphaModFix/>
          </a:blip>
          <a:stretch>
            <a:fillRect/>
          </a:stretch>
        </p:blipFill>
        <p:spPr>
          <a:xfrm>
            <a:off x="4931325" y="1077575"/>
            <a:ext cx="2919725" cy="1270050"/>
          </a:xfrm>
          <a:prstGeom prst="rect">
            <a:avLst/>
          </a:prstGeom>
          <a:noFill/>
          <a:ln>
            <a:noFill/>
          </a:ln>
        </p:spPr>
      </p:pic>
      <p:pic>
        <p:nvPicPr>
          <p:cNvPr id="148" name="Google Shape;148;p20"/>
          <p:cNvPicPr preferRelativeResize="0"/>
          <p:nvPr/>
        </p:nvPicPr>
        <p:blipFill>
          <a:blip r:embed="rId4">
            <a:alphaModFix/>
          </a:blip>
          <a:stretch>
            <a:fillRect/>
          </a:stretch>
        </p:blipFill>
        <p:spPr>
          <a:xfrm>
            <a:off x="4999879" y="3152525"/>
            <a:ext cx="2782622" cy="1270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ckwell"/>
                <a:ea typeface="Rockwell"/>
                <a:cs typeface="Rockwell"/>
                <a:sym typeface="Rockwell"/>
              </a:rPr>
              <a:t>Hyperparameter Tuning using GridSearchCV</a:t>
            </a:r>
            <a:endParaRPr>
              <a:latin typeface="Rockwell"/>
              <a:ea typeface="Rockwell"/>
              <a:cs typeface="Rockwell"/>
              <a:sym typeface="Rockwell"/>
            </a:endParaRPr>
          </a:p>
        </p:txBody>
      </p:sp>
      <p:sp>
        <p:nvSpPr>
          <p:cNvPr id="154" name="Google Shape;154;p21"/>
          <p:cNvSpPr txBox="1">
            <a:spLocks noGrp="1"/>
          </p:cNvSpPr>
          <p:nvPr>
            <p:ph type="body" idx="1"/>
          </p:nvPr>
        </p:nvSpPr>
        <p:spPr>
          <a:xfrm>
            <a:off x="311700" y="1152475"/>
            <a:ext cx="4088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Performing the hyper parameter tuning and K fold cross validation with the help of </a:t>
            </a:r>
            <a:r>
              <a:rPr lang="en" b="1">
                <a:solidFill>
                  <a:schemeClr val="dk1"/>
                </a:solidFill>
                <a:latin typeface="Times New Roman"/>
                <a:ea typeface="Times New Roman"/>
                <a:cs typeface="Times New Roman"/>
                <a:sym typeface="Times New Roman"/>
              </a:rPr>
              <a:t>GridSearchCV.</a:t>
            </a:r>
            <a:endParaRPr b="1">
              <a:solidFill>
                <a:schemeClr val="dk1"/>
              </a:solidFill>
              <a:latin typeface="Times New Roman"/>
              <a:ea typeface="Times New Roman"/>
              <a:cs typeface="Times New Roman"/>
              <a:sym typeface="Times New Roman"/>
            </a:endParaRPr>
          </a:p>
          <a:p>
            <a:pPr marL="457200" lvl="0" indent="-342900" algn="l" rtl="0">
              <a:spcBef>
                <a:spcPts val="10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Hyper parameter we tuned was min sample leaf .We passed an array of random values as a dictionary.</a:t>
            </a:r>
            <a:endParaRPr>
              <a:solidFill>
                <a:schemeClr val="dk1"/>
              </a:solidFill>
              <a:latin typeface="Times New Roman"/>
              <a:ea typeface="Times New Roman"/>
              <a:cs typeface="Times New Roman"/>
              <a:sym typeface="Times New Roman"/>
            </a:endParaRPr>
          </a:p>
          <a:p>
            <a:pPr marL="457200" lvl="0" indent="-342900" algn="l" rtl="0">
              <a:spcBef>
                <a:spcPts val="1000"/>
              </a:spcBef>
              <a:spcAft>
                <a:spcPts val="100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We got best value for min sample leaf as 1.</a:t>
            </a:r>
            <a:endParaRPr>
              <a:solidFill>
                <a:schemeClr val="dk1"/>
              </a:solidFill>
              <a:latin typeface="Times New Roman"/>
              <a:ea typeface="Times New Roman"/>
              <a:cs typeface="Times New Roman"/>
              <a:sym typeface="Times New Roman"/>
            </a:endParaRPr>
          </a:p>
        </p:txBody>
      </p:sp>
      <p:pic>
        <p:nvPicPr>
          <p:cNvPr id="155" name="Google Shape;155;p21"/>
          <p:cNvPicPr preferRelativeResize="0"/>
          <p:nvPr/>
        </p:nvPicPr>
        <p:blipFill>
          <a:blip r:embed="rId3">
            <a:alphaModFix/>
          </a:blip>
          <a:stretch>
            <a:fillRect/>
          </a:stretch>
        </p:blipFill>
        <p:spPr>
          <a:xfrm>
            <a:off x="4552800" y="1170125"/>
            <a:ext cx="3800475" cy="33813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1394</Words>
  <Application>Microsoft Macintosh PowerPoint</Application>
  <PresentationFormat>On-screen Show (16:9)</PresentationFormat>
  <Paragraphs>108</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Rockwell</vt:lpstr>
      <vt:lpstr>Times New Roman</vt:lpstr>
      <vt:lpstr>Simple Light</vt:lpstr>
      <vt:lpstr>Predicting Delaware Communities with High-Risk of Flash Floods</vt:lpstr>
      <vt:lpstr>Introduction &amp; Motivation</vt:lpstr>
      <vt:lpstr>Methodology</vt:lpstr>
      <vt:lpstr>Data Description</vt:lpstr>
      <vt:lpstr>Data Description</vt:lpstr>
      <vt:lpstr>What are Decision Trees?</vt:lpstr>
      <vt:lpstr>What are Decision Trees?</vt:lpstr>
      <vt:lpstr>Balancing the Dataset</vt:lpstr>
      <vt:lpstr>Hyperparameter Tuning using GridSearchCV</vt:lpstr>
      <vt:lpstr>Assessing the impact on Communities</vt:lpstr>
      <vt:lpstr>Decision Tree: Analysis Results</vt:lpstr>
      <vt:lpstr>Feature Importance</vt:lpstr>
      <vt:lpstr>Confusion Matrix</vt:lpstr>
      <vt:lpstr>Discussion: Is the model good to use?</vt:lpstr>
      <vt:lpstr>Discussion: Is the model good to use?</vt:lpstr>
      <vt:lpstr>Discussion: Is the model good to use?</vt:lpstr>
      <vt:lpstr>Discussion: Is the model good to use?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Medapati, Yamini Pravallika</cp:lastModifiedBy>
  <cp:revision>1</cp:revision>
  <dcterms:modified xsi:type="dcterms:W3CDTF">2025-02-01T00:21:23Z</dcterms:modified>
</cp:coreProperties>
</file>