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Lst>
  <p:sldSz cx="9144000" cy="5143500"/>
  <p:notesSz cx="9144000" cy="5143500"/>
  <p:embeddedFontLst>
    <p:embeddedFont>
      <p:font typeface="CFJCTS+PublicSans-Bold" panose="02000500000000000000"/>
      <p:regular r:id="rId13"/>
    </p:embeddedFont>
    <p:embeddedFont>
      <p:font typeface="ILIIOR+EBGaramond-Bold" panose="02000500000000000000"/>
      <p:regular r:id="rId14"/>
    </p:embeddedFont>
    <p:embeddedFont>
      <p:font typeface="PVLNNE+ArialMT" panose="02000500000000000000"/>
      <p:regular r:id="rId15"/>
    </p:embeddedFont>
    <p:embeddedFont>
      <p:font typeface="CFRUAJ+EBGaramond-Medium" panose="02000500000000000000"/>
      <p:regular r:id="rId16"/>
    </p:embeddedFont>
    <p:embeddedFont>
      <p:font typeface="KQGMTU+Arial-BoldMT" panose="02000500000000000000"/>
      <p:regular r:id="rId17"/>
    </p:embeddedFont>
    <p:embeddedFont>
      <p:font typeface="BTMONA+EBGaramond-Regular" panose="02000500000000000000"/>
      <p:regular r:id="rId18"/>
    </p:embeddedFont>
    <p:embeddedFont>
      <p:font typeface="RMKPBC+PublicSans-BoldItalic" panose="02000500000000000000"/>
      <p:regular r:id="rId19"/>
    </p:embeddedFont>
    <p:embeddedFont>
      <p:font typeface="Calibri" panose="020F0502020204030204" charset="0"/>
      <p:regular r:id="rId20"/>
      <p:bold r:id="rId21"/>
      <p:italic r:id="rId22"/>
      <p:boldItalic r:id="rId23"/>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2482" y="-91"/>
      </p:cViewPr>
      <p:guideLst>
        <p:guide orient="horz" pos="3168"/>
        <p:guide pos="24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font" Target="fonts/font11.fntdata"/><Relationship Id="rId22" Type="http://schemas.openxmlformats.org/officeDocument/2006/relationships/font" Target="fonts/font10.fntdata"/><Relationship Id="rId21" Type="http://schemas.openxmlformats.org/officeDocument/2006/relationships/font" Target="fonts/font9.fntdata"/><Relationship Id="rId20" Type="http://schemas.openxmlformats.org/officeDocument/2006/relationships/font" Target="fonts/font8.fntdata"/><Relationship Id="rId2" Type="http://schemas.openxmlformats.org/officeDocument/2006/relationships/theme" Target="theme/theme1.xml"/><Relationship Id="rId19" Type="http://schemas.openxmlformats.org/officeDocument/2006/relationships/font" Target="fonts/font7.fntdata"/><Relationship Id="rId18" Type="http://schemas.openxmlformats.org/officeDocument/2006/relationships/font" Target="fonts/font6.fntdata"/><Relationship Id="rId17" Type="http://schemas.openxmlformats.org/officeDocument/2006/relationships/font" Target="fonts/font5.fntdata"/><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smtClean="0"/>
              <a:t>Title</a:t>
            </a:r>
            <a:endParaRPr lang="en-US"/>
          </a:p>
        </p:txBody>
      </p:sp>
      <p:sp>
        <p:nvSpPr>
          <p:cNvPr id="3" name="Text 2"/>
          <p:cNvSpPr>
            <a:spLocks noGrp="1"/>
          </p:cNvSpPr>
          <p:nvPr>
            <p:ph type="body" idx="1" hasCustomPrompt="1"/>
          </p:nvPr>
        </p:nvSpPr>
        <p:spPr/>
        <p:txBody>
          <a:bodyPr/>
          <a:lstStyle/>
          <a:p>
            <a:pPr lvl="0"/>
            <a:r>
              <a:rPr lang="en-US" smtClean="0"/>
              <a:t>Text</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352425" y="2693035"/>
            <a:ext cx="3420110" cy="1088390"/>
          </a:xfrm>
          <a:prstGeom prst="rect">
            <a:avLst/>
          </a:prstGeom>
        </p:spPr>
        <p:txBody>
          <a:bodyPr vert="horz" wrap="square" lIns="0" tIns="0" rIns="0" bIns="0" rtlCol="0">
            <a:spAutoFit/>
          </a:bodyPr>
          <a:lstStyle/>
          <a:p>
            <a:pPr marL="0" marR="0">
              <a:lnSpc>
                <a:spcPts val="2820"/>
              </a:lnSpc>
              <a:spcBef>
                <a:spcPts val="0"/>
              </a:spcBef>
              <a:spcAft>
                <a:spcPts val="0"/>
              </a:spcAft>
            </a:pPr>
            <a:r>
              <a:rPr sz="2400" b="1" dirty="0">
                <a:solidFill>
                  <a:srgbClr val="223669"/>
                </a:solidFill>
                <a:latin typeface="CFJCTS+PublicSans-Bold" panose="02000500000000000000"/>
                <a:cs typeface="CFJCTS+PublicSans-Bold" panose="02000500000000000000"/>
              </a:rPr>
              <a:t>“</a:t>
            </a:r>
            <a:r>
              <a:rPr lang="en-US" sz="2400" b="1" dirty="0">
                <a:solidFill>
                  <a:srgbClr val="223669"/>
                </a:solidFill>
                <a:latin typeface="CFJCTS+PublicSans-Bold" panose="02000500000000000000"/>
                <a:cs typeface="CFJCTS+PublicSans-Bold" panose="02000500000000000000"/>
              </a:rPr>
              <a:t>E-Commerce Website</a:t>
            </a:r>
            <a:r>
              <a:rPr sz="2400" b="1" dirty="0">
                <a:solidFill>
                  <a:srgbClr val="223669"/>
                </a:solidFill>
                <a:latin typeface="CFJCTS+PublicSans-Bold" panose="02000500000000000000"/>
                <a:cs typeface="CFJCTS+PublicSans-Bold" panose="02000500000000000000"/>
              </a:rPr>
              <a:t>”</a:t>
            </a:r>
            <a:endParaRPr sz="2400" b="1" dirty="0">
              <a:solidFill>
                <a:srgbClr val="223669"/>
              </a:solidFill>
              <a:latin typeface="CFJCTS+PublicSans-Bold" panose="02000500000000000000"/>
              <a:cs typeface="CFJCTS+PublicSans-Bold" panose="02000500000000000000"/>
            </a:endParaRPr>
          </a:p>
          <a:p>
            <a:pPr marL="0" marR="0">
              <a:lnSpc>
                <a:spcPts val="2820"/>
              </a:lnSpc>
              <a:spcBef>
                <a:spcPts val="2850"/>
              </a:spcBef>
              <a:spcAft>
                <a:spcPts val="0"/>
              </a:spcAft>
            </a:pPr>
            <a:r>
              <a:rPr sz="2400" b="1" dirty="0">
                <a:solidFill>
                  <a:srgbClr val="223669"/>
                </a:solidFill>
                <a:latin typeface="CFJCTS+PublicSans-Bold" panose="02000500000000000000"/>
                <a:cs typeface="CFJCTS+PublicSans-Bold" panose="02000500000000000000"/>
              </a:rPr>
              <a:t>Task</a:t>
            </a:r>
            <a:r>
              <a:rPr sz="2400" b="1" dirty="0">
                <a:solidFill>
                  <a:srgbClr val="223669"/>
                </a:solidFill>
                <a:latin typeface="CFJCTS+PublicSans-Bold" panose="02000500000000000000"/>
                <a:cs typeface="CFJCTS+PublicSans-Bold" panose="02000500000000000000"/>
              </a:rPr>
              <a:t> </a:t>
            </a:r>
            <a:r>
              <a:rPr sz="2400" b="1" dirty="0">
                <a:solidFill>
                  <a:srgbClr val="223669"/>
                </a:solidFill>
                <a:latin typeface="CFJCTS+PublicSans-Bold" panose="02000500000000000000"/>
                <a:cs typeface="CFJCTS+PublicSans-Bold" panose="02000500000000000000"/>
              </a:rPr>
              <a:t>-</a:t>
            </a:r>
            <a:r>
              <a:rPr sz="2400" b="1" dirty="0">
                <a:solidFill>
                  <a:srgbClr val="223669"/>
                </a:solidFill>
                <a:latin typeface="CFJCTS+PublicSans-Bold" panose="02000500000000000000"/>
                <a:cs typeface="CFJCTS+PublicSans-Bold" panose="02000500000000000000"/>
              </a:rPr>
              <a:t> </a:t>
            </a:r>
            <a:r>
              <a:rPr sz="2400" b="1" dirty="0">
                <a:solidFill>
                  <a:srgbClr val="223669"/>
                </a:solidFill>
                <a:latin typeface="CFJCTS+PublicSans-Bold" panose="02000500000000000000"/>
                <a:cs typeface="CFJCTS+PublicSans-Bold" panose="02000500000000000000"/>
              </a:rPr>
              <a:t>1</a:t>
            </a:r>
            <a:endParaRPr sz="2400" b="1" dirty="0">
              <a:solidFill>
                <a:srgbClr val="223669"/>
              </a:solidFill>
              <a:latin typeface="CFJCTS+PublicSans-Bold" panose="02000500000000000000"/>
              <a:cs typeface="CFJCTS+PublicSans-Bold" panose="02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34950" y="824865"/>
            <a:ext cx="3157220" cy="611505"/>
          </a:xfrm>
          <a:prstGeom prst="rect">
            <a:avLst/>
          </a:prstGeom>
        </p:spPr>
        <p:txBody>
          <a:bodyPr vert="horz" wrap="square" lIns="0" tIns="0" rIns="0" bIns="0" rtlCol="0">
            <a:spAutoFit/>
          </a:bodyPr>
          <a:lstStyle/>
          <a:p>
            <a:pPr marL="0" marR="0">
              <a:lnSpc>
                <a:spcPts val="2385"/>
              </a:lnSpc>
              <a:spcBef>
                <a:spcPts val="0"/>
              </a:spcBef>
              <a:spcAft>
                <a:spcPts val="0"/>
              </a:spcAft>
            </a:pPr>
            <a:r>
              <a:rPr sz="1850" b="1" spc="-10" dirty="0">
                <a:solidFill>
                  <a:srgbClr val="C88C32"/>
                </a:solidFill>
                <a:latin typeface="ILIIOR+EBGaramond-Bold" panose="02000500000000000000"/>
                <a:cs typeface="ILIIOR+EBGaramond-Bold" panose="02000500000000000000"/>
              </a:rPr>
              <a:t>E-Commerce Search and Filtering System</a:t>
            </a:r>
            <a:endParaRPr sz="1850" b="1" spc="-10" dirty="0">
              <a:solidFill>
                <a:srgbClr val="C88C32"/>
              </a:solidFill>
              <a:latin typeface="ILIIOR+EBGaramond-Bold" panose="02000500000000000000"/>
              <a:cs typeface="ILIIOR+EBGaramond-Bold" panose="02000500000000000000"/>
            </a:endParaRPr>
          </a:p>
        </p:txBody>
      </p:sp>
      <p:sp>
        <p:nvSpPr>
          <p:cNvPr id="5" name="object 5"/>
          <p:cNvSpPr txBox="1"/>
          <p:nvPr/>
        </p:nvSpPr>
        <p:spPr>
          <a:xfrm>
            <a:off x="528320" y="1402080"/>
            <a:ext cx="4043680" cy="92329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panose="02000500000000000000"/>
                <a:cs typeface="CFRUAJ+EBGaramond-Medium" panose="02000500000000000000"/>
              </a:rPr>
              <a:t>E-commerce (electronic commerce) is the buying and selling of goods and services, or the transmitting of funds or data, over an electronic network, primarily the internet.</a:t>
            </a:r>
            <a:endParaRPr sz="1400" dirty="0">
              <a:solidFill>
                <a:srgbClr val="FFFFFF"/>
              </a:solidFill>
              <a:latin typeface="CFRUAJ+EBGaramond-Medium" panose="02000500000000000000"/>
              <a:cs typeface="CFRUAJ+EBGaramond-Medium" panose="0200050000000000000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LMS</a:t>
            </a:r>
            <a:r>
              <a:rPr sz="1400" b="1" dirty="0">
                <a:solidFill>
                  <a:srgbClr val="C88C32"/>
                </a:solidFill>
                <a:latin typeface="KQGMTU+Arial-BoldMT" panose="02000500000000000000"/>
                <a:cs typeface="KQGMTU+Arial-BoldMT" panose="02000500000000000000"/>
              </a:rPr>
              <a:t> </a:t>
            </a:r>
            <a:r>
              <a:rPr sz="1400" b="1" dirty="0">
                <a:solidFill>
                  <a:srgbClr val="C88C32"/>
                </a:solidFill>
                <a:latin typeface="KQGMTU+Arial-BoldMT" panose="02000500000000000000"/>
                <a:cs typeface="KQGMTU+Arial-BoldMT" panose="02000500000000000000"/>
              </a:rPr>
              <a:t>Username</a:t>
            </a:r>
            <a:endParaRPr sz="1400" b="1" dirty="0">
              <a:solidFill>
                <a:srgbClr val="C88C32"/>
              </a:solidFill>
              <a:latin typeface="KQGMTU+Arial-BoldMT" panose="02000500000000000000"/>
              <a:cs typeface="KQGMTU+Arial-BoldMT" panose="02000500000000000000"/>
            </a:endParaRP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Name</a:t>
            </a:r>
            <a:endParaRPr sz="1400" b="1" dirty="0">
              <a:solidFill>
                <a:srgbClr val="C88C32"/>
              </a:solidFill>
              <a:latin typeface="KQGMTU+Arial-BoldMT" panose="02000500000000000000"/>
              <a:cs typeface="KQGMTU+Arial-BoldMT" panose="02000500000000000000"/>
            </a:endParaRP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Batch</a:t>
            </a:r>
            <a:endParaRPr sz="1400" b="1" dirty="0">
              <a:solidFill>
                <a:srgbClr val="C88C32"/>
              </a:solidFill>
              <a:latin typeface="KQGMTU+Arial-BoldMT" panose="02000500000000000000"/>
              <a:cs typeface="KQGMTU+Arial-BoldMT" panose="02000500000000000000"/>
            </a:endParaRPr>
          </a:p>
        </p:txBody>
      </p:sp>
      <p:sp>
        <p:nvSpPr>
          <p:cNvPr id="11" name="Text Box 10"/>
          <p:cNvSpPr txBox="1"/>
          <p:nvPr/>
        </p:nvSpPr>
        <p:spPr>
          <a:xfrm>
            <a:off x="1982470" y="2893060"/>
            <a:ext cx="3048000" cy="368300"/>
          </a:xfrm>
          <a:prstGeom prst="rect">
            <a:avLst/>
          </a:prstGeom>
          <a:noFill/>
        </p:spPr>
        <p:txBody>
          <a:bodyPr wrap="square" rtlCol="0">
            <a:spAutoFit/>
          </a:bodyPr>
          <a:p>
            <a:endParaRPr lang="en-US"/>
          </a:p>
        </p:txBody>
      </p:sp>
      <p:sp>
        <p:nvSpPr>
          <p:cNvPr id="12" name="Text Box 11"/>
          <p:cNvSpPr txBox="1"/>
          <p:nvPr/>
        </p:nvSpPr>
        <p:spPr>
          <a:xfrm>
            <a:off x="1972945" y="2778125"/>
            <a:ext cx="1623060" cy="337185"/>
          </a:xfrm>
          <a:prstGeom prst="rect">
            <a:avLst/>
          </a:prstGeom>
          <a:noFill/>
        </p:spPr>
        <p:txBody>
          <a:bodyPr wrap="square" rtlCol="0">
            <a:spAutoFit/>
          </a:bodyPr>
          <a:p>
            <a:r>
              <a:rPr lang="en-US" sz="1600">
                <a:solidFill>
                  <a:schemeClr val="bg1"/>
                </a:solidFill>
              </a:rPr>
              <a:t>POONGODI M</a:t>
            </a:r>
            <a:endParaRPr lang="en-US" sz="1600">
              <a:solidFill>
                <a:schemeClr val="bg1"/>
              </a:solidFill>
            </a:endParaRPr>
          </a:p>
        </p:txBody>
      </p:sp>
      <p:sp>
        <p:nvSpPr>
          <p:cNvPr id="14" name="Text Box 13"/>
          <p:cNvSpPr txBox="1"/>
          <p:nvPr/>
        </p:nvSpPr>
        <p:spPr>
          <a:xfrm>
            <a:off x="1982470" y="3147695"/>
            <a:ext cx="1623060" cy="337185"/>
          </a:xfrm>
          <a:prstGeom prst="rect">
            <a:avLst/>
          </a:prstGeom>
          <a:noFill/>
        </p:spPr>
        <p:txBody>
          <a:bodyPr wrap="square" rtlCol="0">
            <a:spAutoFit/>
          </a:bodyPr>
          <a:p>
            <a:r>
              <a:rPr lang="en-US" sz="1600">
                <a:solidFill>
                  <a:schemeClr val="bg1"/>
                </a:solidFill>
              </a:rPr>
              <a:t>SANA Y</a:t>
            </a:r>
            <a:endParaRPr lang="en-US" sz="1600">
              <a:solidFill>
                <a:schemeClr val="bg1"/>
              </a:solidFill>
            </a:endParaRPr>
          </a:p>
        </p:txBody>
      </p:sp>
      <p:sp>
        <p:nvSpPr>
          <p:cNvPr id="15" name="Text Box 14"/>
          <p:cNvSpPr txBox="1"/>
          <p:nvPr/>
        </p:nvSpPr>
        <p:spPr>
          <a:xfrm>
            <a:off x="1982470" y="3580130"/>
            <a:ext cx="1623060" cy="337185"/>
          </a:xfrm>
          <a:prstGeom prst="rect">
            <a:avLst/>
          </a:prstGeom>
          <a:noFill/>
        </p:spPr>
        <p:txBody>
          <a:bodyPr wrap="square" rtlCol="0">
            <a:spAutoFit/>
          </a:bodyPr>
          <a:p>
            <a:r>
              <a:rPr lang="en-US" sz="1600">
                <a:solidFill>
                  <a:schemeClr val="bg1"/>
                </a:solidFill>
              </a:rPr>
              <a:t>PREETHIKA B S</a:t>
            </a:r>
            <a:endParaRPr lang="en-US" sz="1600">
              <a:solidFill>
                <a:schemeClr val="bg1"/>
              </a:solidFill>
            </a:endParaRPr>
          </a:p>
        </p:txBody>
      </p:sp>
      <p:sp>
        <p:nvSpPr>
          <p:cNvPr id="16" name="Text Box 15"/>
          <p:cNvSpPr txBox="1"/>
          <p:nvPr/>
        </p:nvSpPr>
        <p:spPr>
          <a:xfrm>
            <a:off x="1972945" y="3947160"/>
            <a:ext cx="1623060" cy="337185"/>
          </a:xfrm>
          <a:prstGeom prst="rect">
            <a:avLst/>
          </a:prstGeom>
          <a:noFill/>
        </p:spPr>
        <p:txBody>
          <a:bodyPr wrap="square" rtlCol="0">
            <a:spAutoFit/>
          </a:bodyPr>
          <a:p>
            <a:r>
              <a:rPr lang="en-US" sz="1600">
                <a:solidFill>
                  <a:schemeClr val="bg1"/>
                </a:solidFill>
              </a:rPr>
              <a:t>YAMINIPRIYA B</a:t>
            </a:r>
            <a:endParaRPr lang="en-US" sz="1600">
              <a:solidFill>
                <a:schemeClr val="bg1"/>
              </a:solidFill>
            </a:endParaRPr>
          </a:p>
        </p:txBody>
      </p:sp>
      <p:sp>
        <p:nvSpPr>
          <p:cNvPr id="17" name="Text Box 16"/>
          <p:cNvSpPr txBox="1"/>
          <p:nvPr/>
        </p:nvSpPr>
        <p:spPr>
          <a:xfrm>
            <a:off x="3794760" y="2787650"/>
            <a:ext cx="430530" cy="337185"/>
          </a:xfrm>
          <a:prstGeom prst="rect">
            <a:avLst/>
          </a:prstGeom>
          <a:noFill/>
        </p:spPr>
        <p:txBody>
          <a:bodyPr wrap="square" rtlCol="0">
            <a:spAutoFit/>
          </a:bodyPr>
          <a:p>
            <a:r>
              <a:rPr lang="en-US" sz="1600">
                <a:solidFill>
                  <a:schemeClr val="bg1"/>
                </a:solidFill>
              </a:rPr>
              <a:t>04</a:t>
            </a:r>
            <a:endParaRPr lang="en-US" sz="1600">
              <a:solidFill>
                <a:schemeClr val="bg1"/>
              </a:solidFill>
            </a:endParaRPr>
          </a:p>
        </p:txBody>
      </p:sp>
      <p:sp>
        <p:nvSpPr>
          <p:cNvPr id="18" name="Text Box 17"/>
          <p:cNvSpPr txBox="1"/>
          <p:nvPr/>
        </p:nvSpPr>
        <p:spPr>
          <a:xfrm>
            <a:off x="3780155" y="3182620"/>
            <a:ext cx="430530" cy="337185"/>
          </a:xfrm>
          <a:prstGeom prst="rect">
            <a:avLst/>
          </a:prstGeom>
          <a:noFill/>
        </p:spPr>
        <p:txBody>
          <a:bodyPr wrap="square" rtlCol="0">
            <a:spAutoFit/>
          </a:bodyPr>
          <a:p>
            <a:r>
              <a:rPr lang="en-US" sz="1600">
                <a:solidFill>
                  <a:schemeClr val="bg1"/>
                </a:solidFill>
              </a:rPr>
              <a:t>04</a:t>
            </a:r>
            <a:endParaRPr lang="en-US" sz="1600">
              <a:solidFill>
                <a:schemeClr val="bg1"/>
              </a:solidFill>
            </a:endParaRPr>
          </a:p>
        </p:txBody>
      </p:sp>
      <p:sp>
        <p:nvSpPr>
          <p:cNvPr id="21" name="Text Box 20"/>
          <p:cNvSpPr txBox="1"/>
          <p:nvPr/>
        </p:nvSpPr>
        <p:spPr>
          <a:xfrm>
            <a:off x="3785870" y="3545205"/>
            <a:ext cx="430530" cy="337185"/>
          </a:xfrm>
          <a:prstGeom prst="rect">
            <a:avLst/>
          </a:prstGeom>
          <a:noFill/>
        </p:spPr>
        <p:txBody>
          <a:bodyPr wrap="square" rtlCol="0">
            <a:spAutoFit/>
          </a:bodyPr>
          <a:p>
            <a:r>
              <a:rPr lang="en-US" sz="1600">
                <a:solidFill>
                  <a:schemeClr val="bg1"/>
                </a:solidFill>
              </a:rPr>
              <a:t>04</a:t>
            </a:r>
            <a:endParaRPr lang="en-US" sz="1600">
              <a:solidFill>
                <a:schemeClr val="bg1"/>
              </a:solidFill>
            </a:endParaRPr>
          </a:p>
        </p:txBody>
      </p:sp>
      <p:sp>
        <p:nvSpPr>
          <p:cNvPr id="22" name="Text Box 21"/>
          <p:cNvSpPr txBox="1"/>
          <p:nvPr/>
        </p:nvSpPr>
        <p:spPr>
          <a:xfrm>
            <a:off x="3771265" y="3940175"/>
            <a:ext cx="430530" cy="337185"/>
          </a:xfrm>
          <a:prstGeom prst="rect">
            <a:avLst/>
          </a:prstGeom>
          <a:noFill/>
        </p:spPr>
        <p:txBody>
          <a:bodyPr wrap="square" rtlCol="0">
            <a:spAutoFit/>
          </a:bodyPr>
          <a:p>
            <a:r>
              <a:rPr lang="en-US" sz="1600">
                <a:solidFill>
                  <a:schemeClr val="bg1"/>
                </a:solidFill>
              </a:rPr>
              <a:t>04</a:t>
            </a:r>
            <a:endParaRPr lang="en-US" sz="16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Taskꢀ-ꢀ1</a:t>
            </a:r>
            <a:endParaRPr sz="1800" b="1" dirty="0">
              <a:solidFill>
                <a:srgbClr val="223669"/>
              </a:solidFill>
              <a:latin typeface="ILIIOR+EBGaramond-Bold" panose="02000500000000000000"/>
              <a:cs typeface="ILIIOR+EBGaramond-Bold" panose="02000500000000000000"/>
            </a:endParaRPr>
          </a:p>
        </p:txBody>
      </p:sp>
      <p:sp>
        <p:nvSpPr>
          <p:cNvPr id="4" name="object 4"/>
          <p:cNvSpPr txBox="1"/>
          <p:nvPr/>
        </p:nvSpPr>
        <p:spPr>
          <a:xfrm>
            <a:off x="573299" y="634670"/>
            <a:ext cx="2411171" cy="302869"/>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ILIIOR+EBGaramond-Bold" panose="02000500000000000000"/>
                <a:cs typeface="ILIIOR+EBGaramond-Bold" panose="02000500000000000000"/>
              </a:rPr>
              <a:t>CreationꢀofꢀSRSꢀ&amp;ꢀGithub</a:t>
            </a:r>
            <a:endParaRPr sz="1600" b="1" dirty="0">
              <a:solidFill>
                <a:srgbClr val="0B5394"/>
              </a:solidFill>
              <a:latin typeface="ILIIOR+EBGaramond-Bold" panose="02000500000000000000"/>
              <a:cs typeface="ILIIOR+EBGaramond-Bold" panose="0200050000000000000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p:txBody>
      </p:sp>
      <p:sp>
        <p:nvSpPr>
          <p:cNvPr id="6" name="object 6"/>
          <p:cNvSpPr txBox="1"/>
          <p:nvPr/>
        </p:nvSpPr>
        <p:spPr>
          <a:xfrm>
            <a:off x="1030605" y="901065"/>
            <a:ext cx="4872990" cy="69469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CreateꢀSRSꢀ:ꢀ“</a:t>
            </a:r>
            <a:r>
              <a:rPr lang="en-US" sz="1400" dirty="0">
                <a:ln/>
                <a:solidFill>
                  <a:schemeClr val="tx1"/>
                </a:solidFill>
                <a:effectLst>
                  <a:outerShdw blurRad="38100" dist="19050" dir="2700000" algn="tl" rotWithShape="0">
                    <a:schemeClr val="dk1">
                      <a:alpha val="40000"/>
                    </a:schemeClr>
                  </a:outerShdw>
                </a:effectLst>
                <a:latin typeface="CFRUAJ+EBGaramond-Medium" panose="02000500000000000000"/>
                <a:cs typeface="CFRUAJ+EBGaramond-Medium" panose="02000500000000000000"/>
              </a:rPr>
              <a:t> </a:t>
            </a:r>
            <a:r>
              <a:rPr sz="1400" spc="-10" dirty="0">
                <a:ln/>
                <a:solidFill>
                  <a:schemeClr val="tx1"/>
                </a:solidFill>
                <a:effectLst>
                  <a:outerShdw blurRad="38100" dist="19050" dir="2700000" algn="tl" rotWithShape="0">
                    <a:schemeClr val="dk1">
                      <a:alpha val="40000"/>
                    </a:schemeClr>
                  </a:outerShdw>
                </a:effectLst>
                <a:latin typeface="ILIIOR+EBGaramond-Bold" panose="02000500000000000000"/>
                <a:cs typeface="ILIIOR+EBGaramond-Bold" panose="02000500000000000000"/>
                <a:sym typeface="+mn-ea"/>
              </a:rPr>
              <a:t>E-Commerce Search and Filtering System</a:t>
            </a:r>
            <a:r>
              <a:rPr lang="en-US" sz="1400" spc="-10" dirty="0">
                <a:ln/>
                <a:solidFill>
                  <a:schemeClr val="tx1"/>
                </a:solidFill>
                <a:effectLst>
                  <a:outerShdw blurRad="38100" dist="19050" dir="2700000" algn="tl" rotWithShape="0">
                    <a:schemeClr val="dk1">
                      <a:alpha val="40000"/>
                    </a:schemeClr>
                  </a:outerShdw>
                </a:effectLst>
                <a:latin typeface="ILIIOR+EBGaramond-Bold" panose="02000500000000000000"/>
                <a:cs typeface="ILIIOR+EBGaramond-Bold" panose="02000500000000000000"/>
                <a:sym typeface="+mn-ea"/>
              </a:rPr>
              <a:t> </a:t>
            </a:r>
            <a:r>
              <a:rPr sz="1400" dirty="0">
                <a:solidFill>
                  <a:srgbClr val="000000"/>
                </a:solidFill>
                <a:latin typeface="CFRUAJ+EBGaramond-Medium" panose="02000500000000000000"/>
                <a:cs typeface="CFRUAJ+EBGaramond-Medium" panose="02000500000000000000"/>
              </a:rPr>
              <a:t>”</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Creationꢀ&amp;ꢀSet-upꢀofꢀGithubꢀaccount</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Creationꢀ&amp;ꢀHands-onꢀtoꢀvariousꢀcommandsꢀofꢀGitꢀBash</a:t>
            </a:r>
            <a:endParaRPr sz="1400" dirty="0">
              <a:solidFill>
                <a:srgbClr val="000000"/>
              </a:solidFill>
              <a:latin typeface="CFRUAJ+EBGaramond-Medium" panose="02000500000000000000"/>
              <a:cs typeface="CFRUAJ+EBGaramond-Medium" panose="02000500000000000000"/>
            </a:endParaRPr>
          </a:p>
        </p:txBody>
      </p:sp>
      <p:sp>
        <p:nvSpPr>
          <p:cNvPr id="7" name="object 7"/>
          <p:cNvSpPr txBox="1"/>
          <p:nvPr/>
        </p:nvSpPr>
        <p:spPr>
          <a:xfrm>
            <a:off x="580887" y="1850737"/>
            <a:ext cx="1748942" cy="302869"/>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ILIIOR+EBGaramond-Bold" panose="02000500000000000000"/>
                <a:cs typeface="ILIIOR+EBGaramond-Bold" panose="02000500000000000000"/>
              </a:rPr>
              <a:t>EvaluationꢀMetric:</a:t>
            </a:r>
            <a:endParaRPr sz="1600" b="1" dirty="0">
              <a:solidFill>
                <a:srgbClr val="0B5394"/>
              </a:solidFill>
              <a:latin typeface="ILIIOR+EBGaramond-Bold" panose="02000500000000000000"/>
              <a:cs typeface="ILIIOR+EBGaramond-Bold" panose="02000500000000000000"/>
            </a:endParaRPr>
          </a:p>
        </p:txBody>
      </p:sp>
      <p:sp>
        <p:nvSpPr>
          <p:cNvPr id="8" name="object 8"/>
          <p:cNvSpPr txBox="1"/>
          <p:nvPr/>
        </p:nvSpPr>
        <p:spPr>
          <a:xfrm>
            <a:off x="720600" y="2143749"/>
            <a:ext cx="3020619"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panose="02000500000000000000"/>
                <a:cs typeface="PVLNNE+ArialMT" panose="02000500000000000000"/>
              </a:rPr>
              <a:t>●</a:t>
            </a:r>
            <a:r>
              <a:rPr sz="1400" spc="1303" dirty="0">
                <a:solidFill>
                  <a:srgbClr val="000000"/>
                </a:solidFill>
                <a:latin typeface="Times New Roman" panose="02020603050405020304"/>
                <a:cs typeface="Times New Roman" panose="02020603050405020304"/>
              </a:rPr>
              <a:t> </a:t>
            </a:r>
            <a:r>
              <a:rPr sz="1400" dirty="0">
                <a:solidFill>
                  <a:srgbClr val="000000"/>
                </a:solidFill>
                <a:latin typeface="CFRUAJ+EBGaramond-Medium" panose="02000500000000000000"/>
                <a:cs typeface="CFRUAJ+EBGaramond-Medium" panose="02000500000000000000"/>
              </a:rPr>
              <a:t>100%ꢀCompletionꢀofꢀtheꢀaboveꢀtasks</a:t>
            </a:r>
            <a:endParaRPr sz="1400" dirty="0">
              <a:solidFill>
                <a:srgbClr val="000000"/>
              </a:solidFill>
              <a:latin typeface="CFRUAJ+EBGaramond-Medium" panose="02000500000000000000"/>
              <a:cs typeface="CFRUAJ+EBGaramond-Medium" panose="02000500000000000000"/>
            </a:endParaRP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panose="02000500000000000000"/>
                <a:cs typeface="CFJCTS+PublicSans-Bold" panose="02000500000000000000"/>
              </a:rPr>
              <a:t>Learning</a:t>
            </a:r>
            <a:r>
              <a:rPr sz="1400" b="1" spc="-27" dirty="0">
                <a:solidFill>
                  <a:srgbClr val="C88C32"/>
                </a:solidFill>
                <a:latin typeface="CFJCTS+PublicSans-Bold" panose="02000500000000000000"/>
                <a:cs typeface="CFJCTS+PublicSans-Bold" panose="02000500000000000000"/>
              </a:rPr>
              <a:t> </a:t>
            </a:r>
            <a:r>
              <a:rPr sz="1400" b="1" dirty="0">
                <a:solidFill>
                  <a:srgbClr val="C88C32"/>
                </a:solidFill>
                <a:latin typeface="CFJCTS+PublicSans-Bold" panose="02000500000000000000"/>
                <a:cs typeface="CFJCTS+PublicSans-Bold" panose="02000500000000000000"/>
              </a:rPr>
              <a:t>Outcome</a:t>
            </a:r>
            <a:endParaRPr sz="1400" b="1" dirty="0">
              <a:solidFill>
                <a:srgbClr val="C88C32"/>
              </a:solidFill>
              <a:latin typeface="CFJCTS+PublicSans-Bold" panose="02000500000000000000"/>
              <a:cs typeface="CFJCTS+PublicSans-Bold" panose="02000500000000000000"/>
            </a:endParaRP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p:txBody>
      </p:sp>
      <p:sp>
        <p:nvSpPr>
          <p:cNvPr id="11" name="object 11"/>
          <p:cNvSpPr txBox="1"/>
          <p:nvPr/>
        </p:nvSpPr>
        <p:spPr>
          <a:xfrm>
            <a:off x="1038075" y="3399556"/>
            <a:ext cx="3887089" cy="7272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Getꢀtoꢀknowꢀaboutꢀdifferentꢀlifecycleꢀmodels.</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UnderstandingꢀimportanceꢀandꢀhowꢀtoꢀcreateꢀanꢀSRS</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KnowingꢀvariousꢀcommandsꢀofꢀGithub</a:t>
            </a:r>
            <a:endParaRPr sz="1400" dirty="0">
              <a:solidFill>
                <a:srgbClr val="000000"/>
              </a:solidFill>
              <a:latin typeface="CFRUAJ+EBGaramond-Medium" panose="02000500000000000000"/>
              <a:cs typeface="CFRUAJ+EBGaramond-Medium" panose="02000500000000000000"/>
            </a:endParaRPr>
          </a:p>
        </p:txBody>
      </p:sp>
      <p:sp>
        <p:nvSpPr>
          <p:cNvPr id="12" name="object 12"/>
          <p:cNvSpPr txBox="1"/>
          <p:nvPr/>
        </p:nvSpPr>
        <p:spPr>
          <a:xfrm>
            <a:off x="1038075" y="4090304"/>
            <a:ext cx="6504661"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Understandingꢀagileꢀandꢀscrumꢀmanagementꢀtechniquesꢀforꢀefficientꢀproductꢀdevelopment</a:t>
            </a:r>
            <a:endParaRPr sz="1400" dirty="0">
              <a:solidFill>
                <a:srgbClr val="000000"/>
              </a:solidFill>
              <a:latin typeface="CFRUAJ+EBGaramond-Medium" panose="02000500000000000000"/>
              <a:cs typeface="CFRUAJ+EBGaramond-Medium" panose="02000500000000000000"/>
            </a:endParaRPr>
          </a:p>
        </p:txBody>
      </p:sp>
      <p:sp>
        <p:nvSpPr>
          <p:cNvPr id="13" name="Text Box 12"/>
          <p:cNvSpPr txBox="1"/>
          <p:nvPr/>
        </p:nvSpPr>
        <p:spPr>
          <a:xfrm>
            <a:off x="1972945" y="2778125"/>
            <a:ext cx="1623060" cy="337185"/>
          </a:xfrm>
          <a:prstGeom prst="rect">
            <a:avLst/>
          </a:prstGeom>
          <a:noFill/>
        </p:spPr>
        <p:txBody>
          <a:bodyPr wrap="square" rtlCol="0">
            <a:spAutoFit/>
          </a:bodyPr>
          <a:p>
            <a:r>
              <a:rPr lang="en-US" sz="1600">
                <a:solidFill>
                  <a:schemeClr val="bg1"/>
                </a:solidFill>
              </a:rPr>
              <a:t>POONGODI M</a:t>
            </a:r>
            <a:endParaRPr lang="en-US" sz="16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537204" y="264756"/>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Step-WiseꢀDescription</a:t>
            </a:r>
            <a:endParaRPr sz="1800" b="1" dirty="0">
              <a:solidFill>
                <a:srgbClr val="223669"/>
              </a:solidFill>
              <a:latin typeface="ILIIOR+EBGaramond-Bold" panose="02000500000000000000"/>
              <a:cs typeface="ILIIOR+EBGaramond-Bold" panose="02000500000000000000"/>
            </a:endParaRPr>
          </a:p>
        </p:txBody>
      </p:sp>
      <p:sp>
        <p:nvSpPr>
          <p:cNvPr id="4" name="object 4"/>
          <p:cNvSpPr txBox="1"/>
          <p:nvPr/>
        </p:nvSpPr>
        <p:spPr>
          <a:xfrm>
            <a:off x="638229" y="2954756"/>
            <a:ext cx="2263292"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ILIIOR+EBGaramond-Bold" panose="02000500000000000000"/>
                <a:cs typeface="ILIIOR+EBGaramond-Bold" panose="02000500000000000000"/>
              </a:rPr>
              <a:t>Summaryꢀofꢀyourꢀtask</a:t>
            </a:r>
            <a:endParaRPr sz="1800" b="1" dirty="0">
              <a:solidFill>
                <a:srgbClr val="C88C32"/>
              </a:solidFill>
              <a:latin typeface="ILIIOR+EBGaramond-Bold" panose="02000500000000000000"/>
              <a:cs typeface="ILIIOR+EBGaramond-Bold" panose="02000500000000000000"/>
            </a:endParaRPr>
          </a:p>
        </p:txBody>
      </p:sp>
      <p:sp>
        <p:nvSpPr>
          <p:cNvPr id="5" name="Text Box 4"/>
          <p:cNvSpPr txBox="1"/>
          <p:nvPr/>
        </p:nvSpPr>
        <p:spPr>
          <a:xfrm>
            <a:off x="879475" y="679450"/>
            <a:ext cx="3048000" cy="1476375"/>
          </a:xfrm>
          <a:prstGeom prst="rect">
            <a:avLst/>
          </a:prstGeom>
          <a:noFill/>
        </p:spPr>
        <p:txBody>
          <a:bodyPr wrap="square" rtlCol="0">
            <a:spAutoFit/>
          </a:bodyPr>
          <a:p>
            <a:pPr marL="285750" indent="-285750">
              <a:buFont typeface="Arial" panose="020B0604020202020204" pitchFamily="34" charset="0"/>
              <a:buChar char="•"/>
            </a:pPr>
            <a:r>
              <a:rPr lang="en-US"/>
              <a:t>Planning and Research</a:t>
            </a:r>
            <a:endParaRPr lang="en-US"/>
          </a:p>
          <a:p>
            <a:pPr marL="285750" indent="-285750">
              <a:buFont typeface="Arial" panose="020B0604020202020204" pitchFamily="34" charset="0"/>
              <a:buChar char="•"/>
            </a:pPr>
            <a:r>
              <a:rPr lang="en-US"/>
              <a:t>Domain and Hosting</a:t>
            </a:r>
            <a:endParaRPr lang="en-US"/>
          </a:p>
          <a:p>
            <a:pPr marL="285750" indent="-285750">
              <a:buFont typeface="Arial" panose="020B0604020202020204" pitchFamily="34" charset="0"/>
              <a:buChar char="•"/>
            </a:pPr>
            <a:r>
              <a:rPr lang="en-US"/>
              <a:t>Website Development</a:t>
            </a:r>
            <a:endParaRPr lang="en-US"/>
          </a:p>
          <a:p>
            <a:pPr marL="285750" indent="-285750">
              <a:buFont typeface="Arial" panose="020B0604020202020204" pitchFamily="34" charset="0"/>
              <a:buChar char="•"/>
            </a:pPr>
            <a:r>
              <a:rPr lang="en-US"/>
              <a:t>Content and SEO</a:t>
            </a:r>
            <a:endParaRPr lang="en-US"/>
          </a:p>
          <a:p>
            <a:pPr marL="285750" indent="-285750">
              <a:buFont typeface="Arial" panose="020B0604020202020204" pitchFamily="34" charset="0"/>
              <a:buChar char="•"/>
            </a:pPr>
            <a:r>
              <a:rPr lang="en-US"/>
              <a:t>Marketing and Promotion</a:t>
            </a:r>
            <a:endParaRPr lang="en-US"/>
          </a:p>
        </p:txBody>
      </p:sp>
      <p:sp>
        <p:nvSpPr>
          <p:cNvPr id="6" name="Text Box 5"/>
          <p:cNvSpPr txBox="1"/>
          <p:nvPr/>
        </p:nvSpPr>
        <p:spPr>
          <a:xfrm>
            <a:off x="633730" y="3315335"/>
            <a:ext cx="7743190" cy="1576070"/>
          </a:xfrm>
          <a:prstGeom prst="rect">
            <a:avLst/>
          </a:prstGeom>
          <a:noFill/>
        </p:spPr>
        <p:txBody>
          <a:bodyPr wrap="square" rtlCol="0">
            <a:noAutofit/>
          </a:bodyPr>
          <a:p>
            <a:pPr indent="457200" algn="just"/>
            <a:r>
              <a:rPr lang="en-US"/>
              <a:t>The introduction to our project is given first. Nextly, different sections like Navigation, Products, Price, etc., are created. Further, refactoring to clean code is done. Then functionalities are created and then components are refactored. Finally the bug are fixed and the outro is given.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5"/>
              </a:lnSpc>
              <a:spcBef>
                <a:spcPts val="0"/>
              </a:spcBef>
              <a:spcAft>
                <a:spcPts val="0"/>
              </a:spcAft>
            </a:pPr>
            <a:r>
              <a:rPr sz="2400" b="1" dirty="0">
                <a:solidFill>
                  <a:srgbClr val="C88C32"/>
                </a:solidFill>
                <a:latin typeface="ILIIOR+EBGaramond-Bold" panose="02000500000000000000"/>
                <a:cs typeface="ILIIOR+EBGaramond-Bold" panose="02000500000000000000"/>
              </a:rPr>
              <a:t>AssessmentꢀParameter</a:t>
            </a:r>
            <a:endParaRPr sz="2400" b="1" dirty="0">
              <a:solidFill>
                <a:srgbClr val="C88C32"/>
              </a:solidFill>
              <a:latin typeface="ILIIOR+EBGaramond-Bold" panose="02000500000000000000"/>
              <a:cs typeface="ILIIOR+EBGaramond-Bold" panose="02000500000000000000"/>
            </a:endParaRPr>
          </a:p>
        </p:txBody>
      </p:sp>
      <p:sp>
        <p:nvSpPr>
          <p:cNvPr id="4" name="object 4"/>
          <p:cNvSpPr txBox="1"/>
          <p:nvPr/>
        </p:nvSpPr>
        <p:spPr>
          <a:xfrm>
            <a:off x="1080022" y="961898"/>
            <a:ext cx="1539494"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Gatherꢀrequirementsꢀforꢀtheꢀ</a:t>
            </a:r>
            <a:endParaRPr sz="1000" dirty="0">
              <a:solidFill>
                <a:srgbClr val="000000"/>
              </a:solidFill>
              <a:latin typeface="BTMONA+EBGaramond-Regular" panose="02000500000000000000"/>
              <a:cs typeface="BTMONA+EBGaramond-Regular" panose="02000500000000000000"/>
            </a:endParaRPr>
          </a:p>
          <a:p>
            <a:pPr marL="101727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project</a:t>
            </a:r>
            <a:endParaRPr sz="1000" dirty="0">
              <a:solidFill>
                <a:srgbClr val="000000"/>
              </a:solidFill>
              <a:latin typeface="BTMONA+EBGaramond-Regular" panose="02000500000000000000"/>
              <a:cs typeface="BTMONA+EBGaramond-Regular" panose="02000500000000000000"/>
            </a:endParaRPr>
          </a:p>
        </p:txBody>
      </p:sp>
      <p:sp>
        <p:nvSpPr>
          <p:cNvPr id="5" name="object 5"/>
          <p:cNvSpPr txBox="1"/>
          <p:nvPr/>
        </p:nvSpPr>
        <p:spPr>
          <a:xfrm>
            <a:off x="6706940" y="961898"/>
            <a:ext cx="1403730"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addꢀReadme.mdꢀfileꢀwithꢀ</a:t>
            </a:r>
            <a:endParaRPr sz="1000" dirty="0">
              <a:solidFill>
                <a:srgbClr val="000000"/>
              </a:solidFill>
              <a:latin typeface="BTMONA+EBGaramond-Regular" panose="02000500000000000000"/>
              <a:cs typeface="BTMONA+EBGaramond-Regular" panose="02000500000000000000"/>
            </a:endParaRP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descriptionꢀofꢀtheꢀproject</a:t>
            </a:r>
            <a:endParaRPr sz="1000" dirty="0">
              <a:solidFill>
                <a:srgbClr val="000000"/>
              </a:solidFill>
              <a:latin typeface="BTMONA+EBGaramond-Regular" panose="02000500000000000000"/>
              <a:cs typeface="BTMONA+EBGaramond-Regular" panose="02000500000000000000"/>
            </a:endParaRPr>
          </a:p>
        </p:txBody>
      </p:sp>
      <p:sp>
        <p:nvSpPr>
          <p:cNvPr id="6" name="object 6"/>
          <p:cNvSpPr txBox="1"/>
          <p:nvPr/>
        </p:nvSpPr>
        <p:spPr>
          <a:xfrm>
            <a:off x="1115882" y="2189404"/>
            <a:ext cx="1319530" cy="352298"/>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Prepareꢀdatabaseꢀdesignꢀ</a:t>
            </a:r>
            <a:endParaRPr sz="1000" dirty="0">
              <a:solidFill>
                <a:srgbClr val="000000"/>
              </a:solidFill>
              <a:latin typeface="BTMONA+EBGaramond-Regular" panose="02000500000000000000"/>
              <a:cs typeface="BTMONA+EBGaramond-Regular" panose="02000500000000000000"/>
            </a:endParaRPr>
          </a:p>
          <a:p>
            <a:pPr marL="74295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schemas</a:t>
            </a:r>
            <a:endParaRPr sz="1000" dirty="0">
              <a:solidFill>
                <a:srgbClr val="000000"/>
              </a:solidFill>
              <a:latin typeface="BTMONA+EBGaramond-Regular" panose="02000500000000000000"/>
              <a:cs typeface="BTMONA+EBGaramond-Regular" panose="02000500000000000000"/>
            </a:endParaRPr>
          </a:p>
        </p:txBody>
      </p:sp>
      <p:sp>
        <p:nvSpPr>
          <p:cNvPr id="7" name="object 7"/>
          <p:cNvSpPr txBox="1"/>
          <p:nvPr/>
        </p:nvSpPr>
        <p:spPr>
          <a:xfrm>
            <a:off x="6878577" y="2189404"/>
            <a:ext cx="1653413" cy="352298"/>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Commitꢀallꢀchangesꢀwithꢀ"firstꢀ</a:t>
            </a:r>
            <a:endParaRPr sz="1000" dirty="0">
              <a:solidFill>
                <a:srgbClr val="000000"/>
              </a:solidFill>
              <a:latin typeface="BTMONA+EBGaramond-Regular" panose="02000500000000000000"/>
              <a:cs typeface="BTMONA+EBGaramond-Regular" panose="02000500000000000000"/>
            </a:endParaRP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commit"</a:t>
            </a:r>
            <a:endParaRPr sz="1000" dirty="0">
              <a:solidFill>
                <a:srgbClr val="000000"/>
              </a:solidFill>
              <a:latin typeface="BTMONA+EBGaramond-Regular" panose="02000500000000000000"/>
              <a:cs typeface="BTMONA+EBGaramond-Regular" panose="02000500000000000000"/>
            </a:endParaRP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Check-List</a:t>
            </a:r>
            <a:endParaRPr sz="1800" b="1" dirty="0">
              <a:solidFill>
                <a:srgbClr val="223669"/>
              </a:solidFill>
              <a:latin typeface="ILIIOR+EBGaramond-Bold" panose="02000500000000000000"/>
              <a:cs typeface="ILIIOR+EBGaramond-Bold" panose="02000500000000000000"/>
            </a:endParaRPr>
          </a:p>
        </p:txBody>
      </p:sp>
      <p:sp>
        <p:nvSpPr>
          <p:cNvPr id="9" name="object 9"/>
          <p:cNvSpPr txBox="1"/>
          <p:nvPr/>
        </p:nvSpPr>
        <p:spPr>
          <a:xfrm>
            <a:off x="1316032" y="3449640"/>
            <a:ext cx="1286256"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Getꢀyourꢀinitialꢀprojectꢀ</a:t>
            </a:r>
            <a:endParaRPr sz="1000" dirty="0">
              <a:solidFill>
                <a:srgbClr val="000000"/>
              </a:solidFill>
              <a:latin typeface="BTMONA+EBGaramond-Regular" panose="02000500000000000000"/>
              <a:cs typeface="BTMONA+EBGaramond-Regular" panose="02000500000000000000"/>
            </a:endParaRPr>
          </a:p>
          <a:p>
            <a:pPr marL="365125"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Structureꢀready</a:t>
            </a:r>
            <a:endParaRPr sz="1000" dirty="0">
              <a:solidFill>
                <a:srgbClr val="000000"/>
              </a:solidFill>
              <a:latin typeface="BTMONA+EBGaramond-Regular" panose="02000500000000000000"/>
              <a:cs typeface="BTMONA+EBGaramond-Regular" panose="02000500000000000000"/>
            </a:endParaRPr>
          </a:p>
        </p:txBody>
      </p:sp>
      <p:sp>
        <p:nvSpPr>
          <p:cNvPr id="10" name="object 10"/>
          <p:cNvSpPr txBox="1"/>
          <p:nvPr/>
        </p:nvSpPr>
        <p:spPr>
          <a:xfrm>
            <a:off x="6693713" y="3449640"/>
            <a:ext cx="1561338"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createꢀaꢀrepositoryꢀonꢀgithubꢀ</a:t>
            </a:r>
            <a:endParaRPr sz="1000" dirty="0">
              <a:solidFill>
                <a:srgbClr val="000000"/>
              </a:solidFill>
              <a:latin typeface="BTMONA+EBGaramond-Regular" panose="02000500000000000000"/>
              <a:cs typeface="BTMONA+EBGaramond-Regular" panose="02000500000000000000"/>
            </a:endParaRP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realtedꢀtoꢀproject</a:t>
            </a:r>
            <a:endParaRPr sz="1000" dirty="0">
              <a:solidFill>
                <a:srgbClr val="000000"/>
              </a:solidFill>
              <a:latin typeface="BTMONA+EBGaramond-Regular" panose="02000500000000000000"/>
              <a:cs typeface="BTMONA+EBGaramond-Regular" panose="02000500000000000000"/>
            </a:endParaRPr>
          </a:p>
        </p:txBody>
      </p:sp>
      <p:sp>
        <p:nvSpPr>
          <p:cNvPr id="11" name="object 11"/>
          <p:cNvSpPr txBox="1"/>
          <p:nvPr/>
        </p:nvSpPr>
        <p:spPr>
          <a:xfrm>
            <a:off x="2318307" y="4335540"/>
            <a:ext cx="1251585" cy="1998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Initiateꢀaꢀgitꢀrepository</a:t>
            </a:r>
            <a:endParaRPr sz="1000" dirty="0">
              <a:solidFill>
                <a:srgbClr val="000000"/>
              </a:solidFill>
              <a:latin typeface="BTMONA+EBGaramond-Regular" panose="02000500000000000000"/>
              <a:cs typeface="BTMONA+EBGaramond-Regular" panose="02000500000000000000"/>
            </a:endParaRPr>
          </a:p>
        </p:txBody>
      </p:sp>
      <p:sp>
        <p:nvSpPr>
          <p:cNvPr id="12" name="object 12"/>
          <p:cNvSpPr txBox="1"/>
          <p:nvPr/>
        </p:nvSpPr>
        <p:spPr>
          <a:xfrm>
            <a:off x="5676365" y="4335540"/>
            <a:ext cx="1532635" cy="1998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Pushꢀyourꢀchangesꢀtoꢀgithub</a:t>
            </a:r>
            <a:endParaRPr sz="1000" dirty="0">
              <a:solidFill>
                <a:srgbClr val="000000"/>
              </a:solidFill>
              <a:latin typeface="BTMONA+EBGaramond-Regular" panose="02000500000000000000"/>
              <a:cs typeface="BTMONA+EBGaramond-Regular" panose="02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panose="02000500000000000000"/>
                <a:cs typeface="RMKPBC+PublicSans-BoldItalic" panose="02000500000000000000"/>
              </a:rPr>
              <a:t>Submission</a:t>
            </a:r>
            <a:r>
              <a:rPr sz="1800" b="1" spc="-45" dirty="0">
                <a:solidFill>
                  <a:srgbClr val="FFFFFF"/>
                </a:solidFill>
                <a:latin typeface="RMKPBC+PublicSans-BoldItalic" panose="02000500000000000000"/>
                <a:cs typeface="RMKPBC+PublicSans-BoldItalic" panose="02000500000000000000"/>
              </a:rPr>
              <a:t> </a:t>
            </a:r>
            <a:r>
              <a:rPr sz="1800" b="1" dirty="0">
                <a:solidFill>
                  <a:srgbClr val="FFFFFF"/>
                </a:solidFill>
                <a:latin typeface="RMKPBC+PublicSans-BoldItalic" panose="02000500000000000000"/>
                <a:cs typeface="RMKPBC+PublicSans-BoldItalic" panose="02000500000000000000"/>
              </a:rPr>
              <a:t>Github</a:t>
            </a:r>
            <a:endParaRPr sz="1800" b="1" dirty="0">
              <a:solidFill>
                <a:srgbClr val="FFFFFF"/>
              </a:solidFill>
              <a:latin typeface="RMKPBC+PublicSans-BoldItalic" panose="02000500000000000000"/>
              <a:cs typeface="RMKPBC+PublicSans-BoldItalic" panose="02000500000000000000"/>
            </a:endParaRPr>
          </a:p>
        </p:txBody>
      </p:sp>
      <p:sp>
        <p:nvSpPr>
          <p:cNvPr id="4" name="object 4"/>
          <p:cNvSpPr txBox="1"/>
          <p:nvPr/>
        </p:nvSpPr>
        <p:spPr>
          <a:xfrm>
            <a:off x="4273458" y="2270922"/>
            <a:ext cx="2527274" cy="421640"/>
          </a:xfrm>
          <a:prstGeom prst="rect">
            <a:avLst/>
          </a:prstGeom>
        </p:spPr>
        <p:txBody>
          <a:bodyPr vert="horz" wrap="square" lIns="0" tIns="0" rIns="0" bIns="0" rtlCol="0">
            <a:spAutoFit/>
          </a:bodyPr>
          <a:lstStyle/>
          <a:p>
            <a:pPr marL="0" marR="0">
              <a:lnSpc>
                <a:spcPts val="1645"/>
              </a:lnSpc>
              <a:spcBef>
                <a:spcPts val="0"/>
              </a:spcBef>
              <a:spcAft>
                <a:spcPts val="0"/>
              </a:spcAft>
            </a:pPr>
            <a:r>
              <a:rPr sz="1000" b="1" dirty="0">
                <a:solidFill>
                  <a:srgbClr val="BD8738"/>
                </a:solidFill>
                <a:latin typeface="RMKPBC+PublicSans-BoldItalic" panose="02000500000000000000"/>
                <a:cs typeface="RMKPBC+PublicSans-BoldItalic" panose="02000500000000000000"/>
              </a:rPr>
              <a:t>https://github.com/yaminipriya7/NM-SPCET-CSE-GROUP04.git</a:t>
            </a:r>
            <a:endParaRPr sz="1000" b="1" dirty="0">
              <a:solidFill>
                <a:srgbClr val="BD8738"/>
              </a:solidFill>
              <a:latin typeface="RMKPBC+PublicSans-BoldItalic" panose="02000500000000000000"/>
              <a:cs typeface="RMKPBC+PublicSans-BoldItalic" panose="02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1605</Words>
  <Application>WPS Presentation</Application>
  <PresentationFormat>On-screen Show (4:3)</PresentationFormat>
  <Paragraphs>102</Paragraphs>
  <Slides>7</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7</vt:i4>
      </vt:variant>
    </vt:vector>
  </HeadingPairs>
  <TitlesOfParts>
    <vt:vector size="31" baseType="lpstr">
      <vt:lpstr>Arial</vt:lpstr>
      <vt:lpstr>SimSun</vt:lpstr>
      <vt:lpstr>Wingdings</vt:lpstr>
      <vt:lpstr>CFJCTS+PublicSans-Bold</vt:lpstr>
      <vt:lpstr>ILIIOR+EBGaramond-Bold</vt:lpstr>
      <vt:lpstr>PVLNNE+ArialMT</vt:lpstr>
      <vt:lpstr>CFRUAJ+EBGaramond-Medium</vt:lpstr>
      <vt:lpstr>KQGMTU+Arial-BoldMT</vt:lpstr>
      <vt:lpstr>Times New Roman</vt:lpstr>
      <vt:lpstr>BTMONA+EBGaramond-Regular</vt:lpstr>
      <vt:lpstr>RMKPBC+PublicSans-BoldItalic</vt:lpstr>
      <vt:lpstr>Calibri</vt:lpstr>
      <vt:lpstr>Microsoft YaHei</vt:lpstr>
      <vt:lpstr>Arial Unicode MS</vt:lpstr>
      <vt:lpstr>Arial Narrow</vt:lpstr>
      <vt:lpstr>Arial Rounded MT Bold</vt:lpstr>
      <vt:lpstr>Bahnschrift</vt:lpstr>
      <vt:lpstr>Bahnschrift Condensed</vt:lpstr>
      <vt:lpstr>Bahnschrift Light</vt:lpstr>
      <vt:lpstr>Bahnschrift Light SemiCondensed</vt:lpstr>
      <vt:lpstr>Bahnschrift SemiBold</vt:lpstr>
      <vt:lpstr>Cascadia Code</vt:lpstr>
      <vt:lpstr>Times New Roman</vt:lpstr>
      <vt:lpstr>Theme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
  <cp:lastModifiedBy>Yaminipriya</cp:lastModifiedBy>
  <cp:revision>2</cp:revision>
  <dcterms:created xsi:type="dcterms:W3CDTF">2023-09-13T08:54:55Z</dcterms:created>
  <dcterms:modified xsi:type="dcterms:W3CDTF">2023-09-13T09:28:06Z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2169CDCF6971419DA384A222116E7984_12</vt:lpwstr>
  </property>
  <property fmtid="{D5CDD505-2E9C-101B-9397-08002B2CF9AE}" pid="3" name="KSOProductBuildVer">
    <vt:lpwstr>1033-12.2.0.13201</vt:lpwstr>
  </property>
</Properties>
</file>