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itchFamily="34" charset="0"/>
      <p:regular r:id="rId23"/>
      <p:bold r:id="rId24"/>
      <p:italic r:id="rId25"/>
      <p:boldItalic r:id="rId26"/>
    </p:embeddedFont>
    <p:embeddedFont>
      <p:font typeface="CFJCTS+PublicSans-Bold"/>
      <p:regular r:id="rId27"/>
    </p:embeddedFont>
    <p:embeddedFont>
      <p:font typeface="PVLNNE+ArialMT"/>
      <p:regular r:id="rId28"/>
    </p:embeddedFont>
    <p:embeddedFont>
      <p:font typeface="KQGMTU+Arial-BoldMT"/>
      <p:regular r:id="rId29"/>
    </p:embeddedFont>
    <p:embeddedFont>
      <p:font typeface="RMKPBC+PublicSans-BoldItalic"/>
      <p:regular r:id="rId30"/>
    </p:embeddedFont>
    <p:embeddedFont>
      <p:font typeface="Arial Black" pitchFamily="34" charset="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348"/>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11/17/2023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ebay.com/" TargetMode="External"/><Relationship Id="rId2" Type="http://schemas.openxmlformats.org/officeDocument/2006/relationships/hyperlink" Target="http://www.amazon.com/" TargetMode="External"/><Relationship Id="rId1" Type="http://schemas.openxmlformats.org/officeDocument/2006/relationships/slideLayout" Target="../slideLayouts/slideLayout1.xml"/><Relationship Id="rId5" Type="http://schemas.openxmlformats.org/officeDocument/2006/relationships/hyperlink" Target="http://www.shopify.com/" TargetMode="External"/><Relationship Id="rId4" Type="http://schemas.openxmlformats.org/officeDocument/2006/relationships/hyperlink" Target="http://www.walmart.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0"/>
            <a:ext cx="3457320"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3877985"/>
          </a:xfrm>
        </p:spPr>
        <p:txBody>
          <a:bodyPr/>
          <a:lstStyle/>
          <a:p>
            <a:r>
              <a:rPr lang="en-US" dirty="0">
                <a:latin typeface="Times New Roman" panose="02020603050405020304" pitchFamily="18" charset="0"/>
                <a:cs typeface="Times New Roman" panose="02020603050405020304" pitchFamily="18" charset="0"/>
              </a:rPr>
              <a:t>User characteristics of e-commerce websites refer to the traits and behaviors of the individuals who interact with and make purchases on these platforms. </a:t>
            </a:r>
          </a:p>
          <a:p>
            <a:r>
              <a:rPr lang="en-US" u="sng"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720"/>
            <a:ext cx="9144000" cy="4471630"/>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600986"/>
          </a:xfrm>
        </p:spPr>
        <p:txBody>
          <a:bodyPr/>
          <a:lstStyle/>
          <a:p>
            <a:pPr algn="l">
              <a:buFont typeface="Arial" pitchFamily="34" charset="0"/>
              <a:buChar char="•"/>
            </a:pPr>
            <a:r>
              <a:rPr lang="en-US" dirty="0"/>
              <a:t> </a:t>
            </a:r>
            <a:r>
              <a:rPr lang="en-US" dirty="0">
                <a:latin typeface="Times New Roman" pitchFamily="18" charset="0"/>
                <a:cs typeface="Times New Roman" pitchFamily="18" charset="0"/>
              </a:rPr>
              <a:t>The e-commerce website for shopping will operate within a Windows environment, ensuring compatibility with various web browsers to maximize user accessibility. </a:t>
            </a:r>
          </a:p>
          <a:p>
            <a:pPr algn="l">
              <a:buFont typeface="Arial" pitchFamily="34" charset="0"/>
              <a:buChar char="•"/>
            </a:pPr>
            <a:r>
              <a:rPr lang="en-US" dirty="0">
                <a:latin typeface="Times New Roman" pitchFamily="18" charset="0"/>
                <a:cs typeface="Times New Roman" pitchFamily="18" charset="0"/>
              </a:rPr>
              <a:t>The primary browsers for modeling and testing include Microsoft Internet Explorer, Google Chrome, and Mozilla Firefox. </a:t>
            </a:r>
          </a:p>
          <a:p>
            <a:pPr algn="l">
              <a:buFont typeface="Arial" pitchFamily="34" charset="0"/>
              <a:buChar char="•"/>
            </a:pPr>
            <a:r>
              <a:rPr lang="en-US" dirty="0">
                <a:latin typeface="Times New Roman" pitchFamily="18" charset="0"/>
                <a:cs typeface="Times New Roman" pitchFamily="18" charset="0"/>
              </a:rPr>
              <a:t>While the primary focus is on IE 6.0 compatibility, most features will also work seamlessly with Mozilla Firefox and Opera 7.0 or higher versions, enhancing the website's accessibility. The recommended hardware specifications include a Hard Disk with a capacity of 40 GB, a 15" color monitor for clear and vibrant visuals, and a 122-key keyboard for efficient input. The basic input devices, including a keyboard and mouse, are essential for user interaction, while output devices such as monitors and printers ensure users can view and print order confirmations and invoices. </a:t>
            </a:r>
          </a:p>
          <a:p>
            <a:pPr algn="l">
              <a:buFont typeface="Arial" pitchFamily="34" charset="0"/>
              <a:buChar char="•"/>
            </a:pPr>
            <a:r>
              <a:rPr lang="en-US" dirty="0">
                <a:latin typeface="Times New Roman" pitchFamily="18" charset="0"/>
                <a:cs typeface="Times New Roman" pitchFamily="18" charset="0"/>
              </a:rPr>
              <a:t>By prioritizing compatibility, accessibility, and user-friendly hardware requirements, the e-commerce website aims to provide a seamless and convenient shopping experience for customers, regardless of their choice of web browser or hardware setup.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877985"/>
          </a:xfrm>
        </p:spPr>
        <p:txBody>
          <a:bodyPr/>
          <a:lstStyle/>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Assumptions and Dependencies: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GB" u="sng" dirty="0">
                <a:latin typeface="Times New Roman" panose="02020603050405020304" pitchFamily="18" charset="0"/>
                <a:cs typeface="Times New Roman" panose="02020603050405020304" pitchFamily="18" charset="0"/>
              </a:rPr>
              <a:t>The assumptions are:-</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Library System is running 24 hours a day.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*Users may access from any computer that has Internet browsing capabilities &amp; a Pillai Institute of                                                            Information Technology, Engineering, Media Studies &amp; Research Department of Information Technology Internet connection.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*Users 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and 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31EBA-8C65-4EA0-9C0E-9153BF897570}"/>
              </a:ext>
            </a:extLst>
          </p:cNvPr>
          <p:cNvSpPr>
            <a:spLocks noGrp="1"/>
          </p:cNvSpPr>
          <p:nvPr>
            <p:ph type="title"/>
          </p:nvPr>
        </p:nvSpPr>
        <p:spPr>
          <a:xfrm>
            <a:off x="304800" y="285750"/>
            <a:ext cx="8724900" cy="3662541"/>
          </a:xfrm>
        </p:spPr>
        <p:txBody>
          <a:bodyPr/>
          <a:lstStyle/>
          <a:p>
            <a:r>
              <a:rPr lang="en-GB" sz="2000" b="1" u="sng" dirty="0">
                <a:latin typeface="Times New Roman" panose="02020603050405020304" pitchFamily="18" charset="0"/>
                <a:cs typeface="Times New Roman" panose="02020603050405020304" pitchFamily="18" charset="0"/>
              </a:rPr>
              <a:t>Software Configuration:-</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NT, windows 98, Windows XP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PHP, JavaScript, Python, Java, Net beans 7.0.1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MS SQL Server (back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DE0CA-6829-4056-927F-AFBAEB2EC084}"/>
              </a:ext>
            </a:extLst>
          </p:cNvPr>
          <p:cNvSpPr>
            <a:spLocks noGrp="1"/>
          </p:cNvSpPr>
          <p:nvPr>
            <p:ph type="title"/>
          </p:nvPr>
        </p:nvSpPr>
        <p:spPr>
          <a:xfrm>
            <a:off x="304800" y="438150"/>
            <a:ext cx="8686800" cy="3908762"/>
          </a:xfrm>
        </p:spPr>
        <p:txBody>
          <a:bodyPr/>
          <a:lstStyle/>
          <a:p>
            <a:r>
              <a:rPr lang="en-GB" sz="2000" b="1" u="sng" dirty="0">
                <a:latin typeface="Times New Roman" panose="02020603050405020304" pitchFamily="18" charset="0"/>
                <a:cs typeface="Times New Roman" panose="02020603050405020304" pitchFamily="18" charset="0"/>
              </a:rPr>
              <a:t>Data Requirement:</a:t>
            </a:r>
            <a:r>
              <a:rPr lang="en-GB" b="1" u="sng" dirty="0">
                <a:latin typeface="Times New Roman" panose="02020603050405020304" pitchFamily="18" charset="0"/>
                <a:cs typeface="Times New Roman" panose="02020603050405020304" pitchFamily="18" charset="0"/>
              </a:rPr>
              <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It allows user to view quick reports like Book Issued/Returned in between particular time.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It provides stock verification and search facility based on different criteria.</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user interface must be customizable by the administrator.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All the modules provided with the software must fit into this graphical user interface and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accomplish to the standard defined.</a:t>
            </a:r>
            <a:endParaRPr lang="en-GB" dirty="0"/>
          </a:p>
        </p:txBody>
      </p:sp>
    </p:spTree>
    <p:extLst>
      <p:ext uri="{BB962C8B-B14F-4D97-AF65-F5344CB8AC3E}">
        <p14:creationId xmlns:p14="http://schemas.microsoft.com/office/powerpoint/2010/main" xmlns=""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42F34-2641-401A-94CB-2F13E7488854}"/>
              </a:ext>
            </a:extLst>
          </p:cNvPr>
          <p:cNvSpPr>
            <a:spLocks noGrp="1"/>
          </p:cNvSpPr>
          <p:nvPr>
            <p:ph type="title"/>
          </p:nvPr>
        </p:nvSpPr>
        <p:spPr>
          <a:xfrm>
            <a:off x="533400" y="57150"/>
            <a:ext cx="8991600" cy="5143500"/>
          </a:xfrm>
        </p:spPr>
        <p:txBody>
          <a:bodyPr/>
          <a:lstStyle/>
          <a:p>
            <a:r>
              <a:rPr lang="en-GB" b="1" dirty="0">
                <a:latin typeface="Times New Roman" panose="02020603050405020304" pitchFamily="18" charset="0"/>
                <a:cs typeface="Times New Roman" panose="02020603050405020304" pitchFamily="18" charset="0"/>
              </a:rPr>
              <a:t>System Features:</a:t>
            </a:r>
            <a:r>
              <a:rPr lang="en-GB" sz="1400" b="1" dirty="0">
                <a:latin typeface="Times New Roman" panose="02020603050405020304" pitchFamily="18" charset="0"/>
                <a:cs typeface="Times New Roman" panose="02020603050405020304" pitchFamily="18" charset="0"/>
              </a:rPr>
              <a:t/>
            </a:r>
            <a:br>
              <a:rPr lang="en-GB" sz="1400" b="1" dirty="0">
                <a:latin typeface="Times New Roman" panose="02020603050405020304" pitchFamily="18" charset="0"/>
                <a:cs typeface="Times New Roman" panose="02020603050405020304" pitchFamily="18" charset="0"/>
              </a:rPr>
            </a:br>
            <a:r>
              <a:rPr lang="en-GB" sz="800" b="1" u="sng" dirty="0">
                <a:latin typeface="Times New Roman" panose="02020603050405020304" pitchFamily="18" charset="0"/>
                <a:cs typeface="Times New Roman" panose="02020603050405020304" pitchFamily="18" charset="0"/>
              </a:rPr>
              <a:t/>
            </a:r>
            <a:br>
              <a:rPr lang="en-GB" sz="800" b="1" u="sng"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a:latin typeface="Times New Roman" panose="02020603050405020304" pitchFamily="18" charset="0"/>
                <a:cs typeface="Times New Roman" panose="02020603050405020304" pitchFamily="18" charset="0"/>
              </a:rPr>
              <a:t>Catalog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p14="http://schemas.microsoft.com/office/powerpoint/2010/main" xmlns=""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2E9E3-E89D-491B-9375-A574BC8BE5D1}"/>
              </a:ext>
            </a:extLst>
          </p:cNvPr>
          <p:cNvSpPr>
            <a:spLocks noGrp="1"/>
          </p:cNvSpPr>
          <p:nvPr>
            <p:ph type="title"/>
          </p:nvPr>
        </p:nvSpPr>
        <p:spPr>
          <a:xfrm>
            <a:off x="609600" y="133350"/>
            <a:ext cx="8839200" cy="4632037"/>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r>
              <a:rPr lang="en-GB" sz="300" dirty="0">
                <a:latin typeface="Times New Roman" panose="02020603050405020304" pitchFamily="18" charset="0"/>
                <a:cs typeface="Times New Roman" panose="02020603050405020304" pitchFamily="18" charset="0"/>
              </a:rPr>
              <a:t/>
            </a:r>
            <a:br>
              <a:rPr lang="en-GB" sz="3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1. *</a:t>
            </a:r>
            <a:r>
              <a:rPr lang="en-GB" sz="1000" b="1" dirty="0">
                <a:latin typeface="Times New Roman" panose="02020603050405020304" pitchFamily="18" charset="0"/>
                <a:cs typeface="Times New Roman" panose="02020603050405020304" pitchFamily="18" charset="0"/>
              </a:rPr>
              <a:t>Performance and Scalability:</a:t>
            </a: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Ensure fast page load times to enhance user experience.</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Design for scalability to handle increased traffic during peak periods.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2. *</a:t>
            </a:r>
            <a:r>
              <a:rPr lang="en-GB" sz="1000" b="1" dirty="0">
                <a:latin typeface="Times New Roman" panose="02020603050405020304" pitchFamily="18" charset="0"/>
                <a:cs typeface="Times New Roman" panose="02020603050405020304" pitchFamily="18" charset="0"/>
              </a:rPr>
              <a:t>Reliability and Availability:</a:t>
            </a: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Aim for high uptime (e.g., 99.9% availability).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Implement redundancy and failover mechanisms to minimize downtime.</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3. *</a:t>
            </a:r>
            <a:r>
              <a:rPr lang="en-GB" sz="1000" b="1" dirty="0">
                <a:latin typeface="Times New Roman" panose="02020603050405020304" pitchFamily="18" charset="0"/>
                <a:cs typeface="Times New Roman" panose="02020603050405020304" pitchFamily="18" charset="0"/>
              </a:rPr>
              <a:t>Security</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Protect user data and transactions with strong encryption (HTTPS).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Regularly update and patch software to address security vulnerabilities.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Implement user authentication and authorization controls.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4. *</a:t>
            </a:r>
            <a:r>
              <a:rPr lang="en-GB" sz="1000" b="1" dirty="0">
                <a:latin typeface="Times New Roman" panose="02020603050405020304" pitchFamily="18" charset="0"/>
                <a:cs typeface="Times New Roman" panose="02020603050405020304" pitchFamily="18" charset="0"/>
              </a:rPr>
              <a:t>Data Backup and Recovery</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Regularly back up user data and system configurations.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Establish a disaster recovery plan to restore data in case of failure.</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5. </a:t>
            </a:r>
            <a:r>
              <a:rPr lang="en-GB" sz="1000" b="1" dirty="0">
                <a:latin typeface="Times New Roman" panose="02020603050405020304" pitchFamily="18" charset="0"/>
                <a:cs typeface="Times New Roman" panose="02020603050405020304" pitchFamily="18" charset="0"/>
              </a:rPr>
              <a:t>*Compliance</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Maintain records of compliance audits and certifications.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6. *</a:t>
            </a:r>
            <a:r>
              <a:rPr lang="en-GB" sz="1000" b="1" dirty="0">
                <a:latin typeface="Times New Roman" panose="02020603050405020304" pitchFamily="18" charset="0"/>
                <a:cs typeface="Times New Roman" panose="02020603050405020304" pitchFamily="18" charset="0"/>
              </a:rPr>
              <a:t>Scalable Database</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Choose a database system capable of handling increasing data volumes.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Optimize database queries and indexing for efficient data retrieval.</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7. *</a:t>
            </a:r>
            <a:r>
              <a:rPr lang="en-GB" sz="1000" b="1" dirty="0">
                <a:latin typeface="Times New Roman" panose="02020603050405020304" pitchFamily="18" charset="0"/>
                <a:cs typeface="Times New Roman" panose="02020603050405020304" pitchFamily="18" charset="0"/>
              </a:rPr>
              <a:t>Load Testing</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p14="http://schemas.microsoft.com/office/powerpoint/2010/main" xmlns=""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4DA74-9C46-43A3-BC93-6747FC8F4B1E}"/>
              </a:ext>
            </a:extLst>
          </p:cNvPr>
          <p:cNvSpPr>
            <a:spLocks noGrp="1"/>
          </p:cNvSpPr>
          <p:nvPr>
            <p:ph type="title"/>
          </p:nvPr>
        </p:nvSpPr>
        <p:spPr>
          <a:xfrm>
            <a:off x="304800" y="215790"/>
            <a:ext cx="7620000" cy="4711919"/>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*Payment Gateway Integration:</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400" b="1" dirty="0">
                <a:latin typeface="Times New Roman" panose="02020603050405020304" pitchFamily="18" charset="0"/>
                <a:cs typeface="Times New Roman" panose="02020603050405020304" pitchFamily="18" charset="0"/>
              </a:rPr>
              <a:t>Inventory Management:</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400" b="1" dirty="0">
                <a:latin typeface="Times New Roman" panose="02020603050405020304" pitchFamily="18" charset="0"/>
                <a:cs typeface="Times New Roman" panose="02020603050405020304" pitchFamily="18" charset="0"/>
              </a:rPr>
              <a:t>Product 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User Reviews and Ratings: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*Guest 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*Abandoned Cart Recovery: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400" b="1" dirty="0">
                <a:latin typeface="Times New Roman" panose="02020603050405020304" pitchFamily="18" charset="0"/>
                <a:cs typeface="Times New Roman" panose="02020603050405020304" pitchFamily="18" charset="0"/>
              </a:rPr>
              <a:t>Cross-Selling and Upselling:</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p14="http://schemas.microsoft.com/office/powerpoint/2010/main" xmlns=""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r>
              <a:rPr lang="en-GB" dirty="0"/>
              <a:t/>
            </a:r>
            <a:br>
              <a:rPr lang="en-GB" dirty="0"/>
            </a:br>
            <a:endParaRPr lang="en-GB" dirty="0"/>
          </a:p>
        </p:txBody>
      </p:sp>
      <p:pic>
        <p:nvPicPr>
          <p:cNvPr id="6" name="Picture 5">
            <a:extLst>
              <a:ext uri="{FF2B5EF4-FFF2-40B4-BE49-F238E27FC236}">
                <a16:creationId xmlns:a16="http://schemas.microsoft.com/office/drawing/2014/main" xmlns="" id="{1E16D97F-7B5F-4701-B765-022930D73B9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3875" y="514350"/>
            <a:ext cx="8096250" cy="4329112"/>
          </a:xfrm>
          <a:prstGeom prst="rect">
            <a:avLst/>
          </a:prstGeom>
        </p:spPr>
      </p:pic>
    </p:spTree>
    <p:extLst>
      <p:ext uri="{BB962C8B-B14F-4D97-AF65-F5344CB8AC3E}">
        <p14:creationId xmlns:p14="http://schemas.microsoft.com/office/powerpoint/2010/main" xmlns=""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5" name="object 4"/>
          <p:cNvSpPr txBox="1"/>
          <p:nvPr/>
        </p:nvSpPr>
        <p:spPr>
          <a:xfrm>
            <a:off x="4191000" y="2038350"/>
            <a:ext cx="2527274" cy="392864"/>
          </a:xfrm>
          <a:prstGeom prst="rect">
            <a:avLst/>
          </a:prstGeom>
        </p:spPr>
        <p:txBody>
          <a:bodyPr vert="horz" wrap="square" lIns="0" tIns="0" rIns="0" bIns="0" rtlCol="0">
            <a:spAutoFit/>
          </a:bodyPr>
          <a:lstStyle/>
          <a:p>
            <a:pPr>
              <a:lnSpc>
                <a:spcPts val="1645"/>
              </a:lnSpc>
            </a:pPr>
            <a:r>
              <a:rPr lang="en-US" sz="1000" b="1" dirty="0" smtClean="0">
                <a:solidFill>
                  <a:srgbClr val="BD8738"/>
                </a:solidFill>
                <a:latin typeface="Arial Black" pitchFamily="34" charset="0"/>
                <a:cs typeface="RMKPBC+PublicSans-BoldItalic" panose="02000500000000000000"/>
              </a:rPr>
              <a:t>https://github.com/yaminipriya7/NM-SPCET-CSE-GROUP04</a:t>
            </a:r>
            <a:endParaRPr sz="1000" b="1" dirty="0">
              <a:solidFill>
                <a:srgbClr val="BD8738"/>
              </a:solidFill>
              <a:latin typeface="Arial Black" pitchFamily="34" charset="0"/>
              <a:cs typeface="RMKPBC+PublicSans-BoldItalic"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620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138524" y="1206603"/>
            <a:ext cx="266089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a:solidFill>
                  <a:schemeClr val="bg1">
                    <a:lumMod val="95000"/>
                  </a:schemeClr>
                </a:solidFill>
                <a:latin typeface="Times New Roman" panose="02020603050405020304" pitchFamily="18" charset="0"/>
                <a:cs typeface="Times New Roman" panose="02020603050405020304" pitchFamily="18" charset="0"/>
              </a:rPr>
              <a:t>E- Commerce Website</a:t>
            </a:r>
            <a:endParaRPr sz="1850" b="1" spc="-1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4" y="1345039"/>
            <a:ext cx="2735665" cy="295978"/>
          </a:xfrm>
          <a:prstGeom prst="rect">
            <a:avLst/>
          </a:prstGeom>
        </p:spPr>
        <p:txBody>
          <a:bodyPr vert="horz" wrap="square" lIns="0" tIns="0" rIns="0" bIns="0" rtlCol="0">
            <a:spAutoFit/>
          </a:bodyPr>
          <a:lstStyle/>
          <a:p>
            <a:pPr marL="0" marR="0">
              <a:lnSpc>
                <a:spcPts val="1564"/>
              </a:lnSpc>
              <a:spcBef>
                <a:spcPts val="0"/>
              </a:spcBef>
              <a:spcAft>
                <a:spcPts val="0"/>
              </a:spcAft>
            </a:pPr>
            <a:endParaRPr sz="1400" dirty="0">
              <a:solidFill>
                <a:srgbClr val="FFFFFF"/>
              </a:solidFill>
              <a:latin typeface="PVLNNE+ArialMT"/>
              <a:cs typeface="PVLNNE+ArialMT"/>
            </a:endParaRPr>
          </a:p>
        </p:txBody>
      </p:sp>
      <p:sp>
        <p:nvSpPr>
          <p:cNvPr id="6" name="object 6"/>
          <p:cNvSpPr txBox="1"/>
          <p:nvPr/>
        </p:nvSpPr>
        <p:spPr>
          <a:xfrm>
            <a:off x="304800" y="2495550"/>
            <a:ext cx="1436143" cy="205184"/>
          </a:xfrm>
          <a:prstGeom prst="rect">
            <a:avLst/>
          </a:prstGeom>
        </p:spPr>
        <p:txBody>
          <a:bodyPr vert="horz" wrap="square" lIns="0" tIns="0" rIns="0" bIns="0" rtlCol="0">
            <a:spAutoFit/>
          </a:bodyPr>
          <a:lstStyle/>
          <a:p>
            <a:pPr marL="0" marR="0">
              <a:lnSpc>
                <a:spcPts val="1564"/>
              </a:lnSpc>
              <a:spcBef>
                <a:spcPts val="0"/>
              </a:spcBef>
              <a:spcAft>
                <a:spcPts val="0"/>
              </a:spcAft>
            </a:pPr>
            <a:r>
              <a:rPr lang="en-US" sz="1400" b="1" dirty="0">
                <a:solidFill>
                  <a:srgbClr val="C88C32"/>
                </a:solidFill>
                <a:latin typeface="Times New Roman" panose="02020603050405020304" pitchFamily="18" charset="0"/>
                <a:cs typeface="Times New Roman" panose="02020603050405020304" pitchFamily="18" charset="0"/>
              </a:rPr>
              <a:t>E -</a:t>
            </a:r>
            <a:r>
              <a:rPr lang="en-US" sz="1400" b="1" dirty="0">
                <a:solidFill>
                  <a:srgbClr val="C88C32"/>
                </a:solidFill>
                <a:latin typeface="KQGMTU+Arial-BoldMT"/>
                <a:cs typeface="Times New Roman" panose="02020603050405020304" pitchFamily="18" charset="0"/>
              </a:rPr>
              <a:t> </a:t>
            </a:r>
            <a:r>
              <a:rPr sz="1400" b="1" dirty="0">
                <a:solidFill>
                  <a:srgbClr val="C88C32"/>
                </a:solidFill>
                <a:latin typeface="KQGMTU+Arial-BoldMT"/>
                <a:cs typeface="KQGMTU+Arial-BoldMT"/>
              </a:rPr>
              <a:t>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3" name="TextBox 12">
            <a:extLst>
              <a:ext uri="{FF2B5EF4-FFF2-40B4-BE49-F238E27FC236}">
                <a16:creationId xmlns:a16="http://schemas.microsoft.com/office/drawing/2014/main" xmlns="" id="{3926C03E-1D3D-6EF1-3D33-B2744747F72A}"/>
              </a:ext>
            </a:extLst>
          </p:cNvPr>
          <p:cNvSpPr txBox="1"/>
          <p:nvPr/>
        </p:nvSpPr>
        <p:spPr>
          <a:xfrm>
            <a:off x="2040577" y="3186304"/>
            <a:ext cx="1459457" cy="369332"/>
          </a:xfrm>
          <a:prstGeom prst="rect">
            <a:avLst/>
          </a:prstGeom>
          <a:noFill/>
        </p:spPr>
        <p:txBody>
          <a:bodyPr wrap="square" rtlCol="0">
            <a:spAutoFit/>
          </a:bodyPr>
          <a:lstStyle/>
          <a:p>
            <a:endParaRPr lang="en-IN" dirty="0"/>
          </a:p>
        </p:txBody>
      </p:sp>
      <p:sp>
        <p:nvSpPr>
          <p:cNvPr id="15" name="Text Box 11"/>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
        <p:nvSpPr>
          <p:cNvPr id="16" name="Text Box 13"/>
          <p:cNvSpPr txBox="1"/>
          <p:nvPr/>
        </p:nvSpPr>
        <p:spPr>
          <a:xfrm>
            <a:off x="1982470" y="3147695"/>
            <a:ext cx="1623060" cy="337185"/>
          </a:xfrm>
          <a:prstGeom prst="rect">
            <a:avLst/>
          </a:prstGeom>
          <a:noFill/>
        </p:spPr>
        <p:txBody>
          <a:bodyPr wrap="square" rtlCol="0">
            <a:spAutoFit/>
          </a:bodyPr>
          <a:lstStyle/>
          <a:p>
            <a:r>
              <a:rPr lang="en-US" sz="1600">
                <a:solidFill>
                  <a:schemeClr val="bg1"/>
                </a:solidFill>
              </a:rPr>
              <a:t>SANA Y</a:t>
            </a:r>
          </a:p>
        </p:txBody>
      </p:sp>
      <p:sp>
        <p:nvSpPr>
          <p:cNvPr id="19" name="Text Box 14"/>
          <p:cNvSpPr txBox="1"/>
          <p:nvPr/>
        </p:nvSpPr>
        <p:spPr>
          <a:xfrm>
            <a:off x="1982470" y="3580130"/>
            <a:ext cx="1623060" cy="337185"/>
          </a:xfrm>
          <a:prstGeom prst="rect">
            <a:avLst/>
          </a:prstGeom>
          <a:noFill/>
        </p:spPr>
        <p:txBody>
          <a:bodyPr wrap="square" rtlCol="0">
            <a:spAutoFit/>
          </a:bodyPr>
          <a:lstStyle/>
          <a:p>
            <a:r>
              <a:rPr lang="en-US" sz="1600">
                <a:solidFill>
                  <a:schemeClr val="bg1"/>
                </a:solidFill>
              </a:rPr>
              <a:t>PREETHIKA B S</a:t>
            </a:r>
          </a:p>
        </p:txBody>
      </p:sp>
      <p:sp>
        <p:nvSpPr>
          <p:cNvPr id="20" name="Text Box 15"/>
          <p:cNvSpPr txBox="1"/>
          <p:nvPr/>
        </p:nvSpPr>
        <p:spPr>
          <a:xfrm>
            <a:off x="1972945" y="3947160"/>
            <a:ext cx="1623060" cy="337185"/>
          </a:xfrm>
          <a:prstGeom prst="rect">
            <a:avLst/>
          </a:prstGeom>
          <a:noFill/>
        </p:spPr>
        <p:txBody>
          <a:bodyPr wrap="square" rtlCol="0">
            <a:spAutoFit/>
          </a:bodyPr>
          <a:lstStyle/>
          <a:p>
            <a:r>
              <a:rPr lang="en-US" sz="1600">
                <a:solidFill>
                  <a:schemeClr val="bg1"/>
                </a:solidFill>
              </a:rPr>
              <a:t>YAMINIPRIYA B</a:t>
            </a:r>
          </a:p>
        </p:txBody>
      </p:sp>
      <p:sp>
        <p:nvSpPr>
          <p:cNvPr id="21"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22"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3"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4"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
        <p:nvSpPr>
          <p:cNvPr id="25" name="TextBox 24"/>
          <p:cNvSpPr txBox="1"/>
          <p:nvPr/>
        </p:nvSpPr>
        <p:spPr>
          <a:xfrm>
            <a:off x="152400" y="3908852"/>
            <a:ext cx="1676400" cy="415498"/>
          </a:xfrm>
          <a:prstGeom prst="rect">
            <a:avLst/>
          </a:prstGeom>
          <a:noFill/>
        </p:spPr>
        <p:txBody>
          <a:bodyPr wrap="square" rtlCol="0">
            <a:spAutoFit/>
          </a:bodyPr>
          <a:lstStyle/>
          <a:p>
            <a:r>
              <a:rPr lang="en-US" sz="1050" b="1" dirty="0" smtClean="0">
                <a:solidFill>
                  <a:schemeClr val="bg1"/>
                </a:solidFill>
              </a:rPr>
              <a:t>73F6B77F59F04C1B9BF4B358ACBECEEB</a:t>
            </a:r>
            <a:endParaRPr lang="en-US" sz="1050" b="1" dirty="0" smtClean="0">
              <a:solidFill>
                <a:schemeClr val="bg1"/>
              </a:solidFill>
            </a:endParaRPr>
          </a:p>
        </p:txBody>
      </p:sp>
      <p:sp>
        <p:nvSpPr>
          <p:cNvPr id="26" name="TextBox 25"/>
          <p:cNvSpPr txBox="1"/>
          <p:nvPr/>
        </p:nvSpPr>
        <p:spPr>
          <a:xfrm>
            <a:off x="152400" y="3527852"/>
            <a:ext cx="1676400" cy="415498"/>
          </a:xfrm>
          <a:prstGeom prst="rect">
            <a:avLst/>
          </a:prstGeom>
          <a:noFill/>
        </p:spPr>
        <p:txBody>
          <a:bodyPr wrap="square" rtlCol="0">
            <a:spAutoFit/>
          </a:bodyPr>
          <a:lstStyle/>
          <a:p>
            <a:r>
              <a:rPr lang="en-US" sz="1050" b="1" dirty="0" smtClean="0">
                <a:solidFill>
                  <a:schemeClr val="bg1"/>
                </a:solidFill>
              </a:rPr>
              <a:t>22FC0EF030013DDA961448E5753E0463</a:t>
            </a:r>
            <a:endParaRPr lang="en-US" sz="1050" b="1" dirty="0" smtClean="0">
              <a:solidFill>
                <a:schemeClr val="bg1"/>
              </a:solidFill>
            </a:endParaRPr>
          </a:p>
        </p:txBody>
      </p:sp>
      <p:sp>
        <p:nvSpPr>
          <p:cNvPr id="27" name="TextBox 26"/>
          <p:cNvSpPr txBox="1"/>
          <p:nvPr/>
        </p:nvSpPr>
        <p:spPr>
          <a:xfrm>
            <a:off x="152400" y="3105150"/>
            <a:ext cx="1676400" cy="415498"/>
          </a:xfrm>
          <a:prstGeom prst="rect">
            <a:avLst/>
          </a:prstGeom>
          <a:noFill/>
        </p:spPr>
        <p:txBody>
          <a:bodyPr wrap="square" rtlCol="0">
            <a:spAutoFit/>
          </a:bodyPr>
          <a:lstStyle/>
          <a:p>
            <a:r>
              <a:rPr lang="en-US" sz="1050" b="1" dirty="0" smtClean="0">
                <a:solidFill>
                  <a:schemeClr val="bg1"/>
                </a:solidFill>
              </a:rPr>
              <a:t>6D8F7B8414770AE836643B7478BF4A81</a:t>
            </a:r>
          </a:p>
        </p:txBody>
      </p:sp>
      <p:sp>
        <p:nvSpPr>
          <p:cNvPr id="28" name="TextBox 27"/>
          <p:cNvSpPr txBox="1"/>
          <p:nvPr/>
        </p:nvSpPr>
        <p:spPr>
          <a:xfrm>
            <a:off x="152400" y="2724150"/>
            <a:ext cx="1676400" cy="415498"/>
          </a:xfrm>
          <a:prstGeom prst="rect">
            <a:avLst/>
          </a:prstGeom>
          <a:noFill/>
        </p:spPr>
        <p:txBody>
          <a:bodyPr wrap="square" rtlCol="0">
            <a:spAutoFit/>
          </a:bodyPr>
          <a:lstStyle/>
          <a:p>
            <a:r>
              <a:rPr lang="en-US" sz="1050" b="1" dirty="0" smtClean="0">
                <a:solidFill>
                  <a:schemeClr val="bg1"/>
                </a:solidFill>
              </a:rPr>
              <a:t>A6C9E29DA7029B7996A4076835DA4056</a:t>
            </a:r>
            <a:endParaRPr lang="en-US" sz="1050" b="1" dirty="0" smtClean="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323987"/>
          </a:xfrm>
        </p:spPr>
        <p:txBody>
          <a:bodyPr/>
          <a:lstStyle/>
          <a:p>
            <a:pPr algn="just">
              <a:lnSpc>
                <a:spcPct val="150000"/>
              </a:lnSpc>
            </a:pPr>
            <a:r>
              <a:rPr lang="en-US" dirty="0">
                <a:latin typeface="Times New Roman" pitchFamily="18" charset="0"/>
                <a:cs typeface="Times New Roman" pitchFamily="18" charset="0"/>
              </a:rPr>
              <a:t>                   We have developed an innovative e-commerce shopping website that offers a seamless and user-friendly online shopping experience. Our platform boasts a wide range of products, from electronics to fashion, catering to diverse customer preferences. With a sleek and intuitive interface, secure payment options, and efficient customer support, our website ensures a hassle-free shopping journey. We prioritize customer satisfaction and strive to provide competitive prices and timely delivery services. Join us today to explore a world of convenience and choice in online shopping.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81000" y="819151"/>
            <a:ext cx="6858000" cy="4431983"/>
          </a:xfrm>
        </p:spPr>
        <p:txBody>
          <a:bodyPr/>
          <a:lstStyle/>
          <a:p>
            <a:r>
              <a:rPr lang="en-US" dirty="0">
                <a:latin typeface="Times New Roman" pitchFamily="18" charset="0"/>
                <a:cs typeface="Times New Roman" pitchFamily="18" charset="0"/>
              </a:rPr>
              <a:t> HTML-&gt;Hyper Text Markup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CSS-&gt;cascading style sheets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JS-&gt;java script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4154984"/>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sv-SE" dirty="0"/>
              <a:t> Amazon - </a:t>
            </a:r>
            <a:r>
              <a:rPr lang="sv-SE" dirty="0">
                <a:hlinkClick r:id="rId2"/>
              </a:rPr>
              <a:t>www.amazon.com</a:t>
            </a:r>
            <a:endParaRPr lang="sv-SE" dirty="0"/>
          </a:p>
          <a:p>
            <a:pPr>
              <a:buFont typeface="Arial" pitchFamily="34" charset="0"/>
              <a:buChar char="•"/>
            </a:pPr>
            <a:r>
              <a:rPr lang="sv-SE" dirty="0"/>
              <a:t> eBay - </a:t>
            </a:r>
            <a:r>
              <a:rPr lang="sv-SE" dirty="0">
                <a:hlinkClick r:id="rId3"/>
              </a:rPr>
              <a:t>www.ebay.com</a:t>
            </a:r>
            <a:endParaRPr lang="sv-SE" dirty="0"/>
          </a:p>
          <a:p>
            <a:pPr>
              <a:buFont typeface="Arial" pitchFamily="34" charset="0"/>
              <a:buChar char="•"/>
            </a:pPr>
            <a:r>
              <a:rPr lang="sv-SE" dirty="0"/>
              <a:t> Walmart - </a:t>
            </a:r>
            <a:r>
              <a:rPr lang="sv-SE" dirty="0">
                <a:hlinkClick r:id="rId4"/>
              </a:rPr>
              <a:t>www.walmart.com</a:t>
            </a:r>
            <a:endParaRPr lang="sv-SE" dirty="0"/>
          </a:p>
          <a:p>
            <a:pPr>
              <a:buFont typeface="Arial" pitchFamily="34" charset="0"/>
              <a:buChar char="•"/>
            </a:pPr>
            <a:r>
              <a:rPr lang="sv-SE" dirty="0"/>
              <a:t> Shopify - </a:t>
            </a:r>
            <a:r>
              <a:rPr lang="sv-SE" dirty="0">
                <a:hlinkClick r:id="rId5"/>
              </a:rPr>
              <a:t>www.shopify.com</a:t>
            </a:r>
            <a:endParaRPr lang="sv-SE" dirty="0"/>
          </a:p>
          <a:p>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E-commerce website</a:t>
            </a:r>
            <a:endParaRPr lang="en-US" b="1" dirty="0">
              <a:latin typeface="Times New Roman" pitchFamily="18" charset="0"/>
              <a:cs typeface="Times New Roman" pitchFamily="18" charset="0"/>
            </a:endParaRPr>
          </a:p>
        </p:txBody>
      </p:sp>
      <p:pic>
        <p:nvPicPr>
          <p:cNvPr id="5" name="Picture 4" descr="bc.PNG"/>
          <p:cNvPicPr>
            <a:picLocks noChangeAspect="1"/>
          </p:cNvPicPr>
          <p:nvPr/>
        </p:nvPicPr>
        <p:blipFill>
          <a:blip r:embed="rId2"/>
          <a:stretch>
            <a:fillRect/>
          </a:stretch>
        </p:blipFill>
        <p:spPr>
          <a:xfrm>
            <a:off x="1524000" y="1047750"/>
            <a:ext cx="5582131" cy="3685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pic>
        <p:nvPicPr>
          <p:cNvPr id="5" name="Picture 4" descr="er.PNG"/>
          <p:cNvPicPr>
            <a:picLocks noChangeAspect="1"/>
          </p:cNvPicPr>
          <p:nvPr/>
        </p:nvPicPr>
        <p:blipFill>
          <a:blip r:embed="rId3"/>
          <a:stretch>
            <a:fillRect/>
          </a:stretch>
        </p:blipFill>
        <p:spPr>
          <a:xfrm>
            <a:off x="1066800" y="666750"/>
            <a:ext cx="6754168" cy="4124901"/>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TotalTime>
  <Words>726</Words>
  <Application>Microsoft Office PowerPoint</Application>
  <PresentationFormat>On-screen Show (16:9)</PresentationFormat>
  <Paragraphs>104</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Times New Roman</vt:lpstr>
      <vt:lpstr>CFJCTS+PublicSans-Bold</vt:lpstr>
      <vt:lpstr>PVLNNE+ArialMT</vt:lpstr>
      <vt:lpstr>KQGMTU+Arial-BoldMT</vt:lpstr>
      <vt:lpstr>Wingdings</vt:lpstr>
      <vt:lpstr>RMKPBC+PublicSans-BoldItalic</vt:lpstr>
      <vt:lpstr>Arial Black</vt:lpstr>
      <vt:lpstr>Theme Office</vt:lpstr>
      <vt:lpstr>Slide 1</vt:lpstr>
      <vt:lpstr>Slide 2</vt:lpstr>
      <vt:lpstr>                                                         Introduction Purpose:</vt:lpstr>
      <vt:lpstr>Document Conversions:</vt:lpstr>
      <vt:lpstr>Scope of Development Project:</vt:lpstr>
      <vt:lpstr>Definitions, Acronyms and Abbreviations:</vt:lpstr>
      <vt:lpstr>References:     </vt:lpstr>
      <vt:lpstr>                                         Overall Descriptions Product Perspective:      Use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External Interface Requirement:  It allows user to view quick reports like Book Issued/Returned in between particular time.       * It provides stock verification and search facility based on different criteria.       * The user interface must be customizable by the administrator.       * All the modules provided with the software must fit into this graphical user interface and          accomplish to the standard defined.</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DIADRAM: </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Exam</cp:lastModifiedBy>
  <cp:revision>48</cp:revision>
  <dcterms:modified xsi:type="dcterms:W3CDTF">2023-11-17T06:47:11Z</dcterms:modified>
</cp:coreProperties>
</file>