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9144000" cy="5143500" type="screen16x9"/>
  <p:notesSz cx="9144000" cy="5143500"/>
  <p:embeddedFontLst>
    <p:embeddedFont>
      <p:font typeface="Calibri" pitchFamily="34" charset="0"/>
      <p:regular r:id="rId10"/>
      <p:bold r:id="rId11"/>
      <p:italic r:id="rId12"/>
      <p:boldItalic r:id="rId13"/>
    </p:embeddedFont>
    <p:embeddedFont>
      <p:font typeface="CHCNIJ+PublicSans-Bold"/>
      <p:regular r:id="rId14"/>
    </p:embeddedFont>
    <p:embeddedFont>
      <p:font typeface="CFJCTS+PublicSans-Bold"/>
      <p:regular r:id="rId15"/>
    </p:embeddedFont>
    <p:embeddedFont>
      <p:font typeface="ILIIOR+EBGaramond-Bold"/>
      <p:regular r:id="rId16"/>
    </p:embeddedFont>
    <p:embeddedFont>
      <p:font typeface="CFRUAJ+EBGaramond-Medium"/>
      <p:regular r:id="rId17"/>
    </p:embeddedFont>
    <p:embeddedFont>
      <p:font typeface="KQGMTU+Arial-BoldMT"/>
      <p:regular r:id="rId18"/>
    </p:embeddedFont>
    <p:embeddedFont>
      <p:font typeface="CSBFGQ+EBGaramond-Bold"/>
      <p:regular r:id="rId19"/>
    </p:embeddedFont>
    <p:embeddedFont>
      <p:font typeface="SJNKRS+ArialMT"/>
      <p:regular r:id="rId20"/>
    </p:embeddedFont>
    <p:embeddedFont>
      <p:font typeface="IDNLAK+EBGaramond-Medium"/>
      <p:regular r:id="rId21"/>
    </p:embeddedFont>
    <p:embeddedFont>
      <p:font typeface="LNEEUU+EBGaramond-Regular"/>
      <p:regular r:id="rId22"/>
    </p:embeddedFont>
    <p:embeddedFont>
      <p:font typeface="SLFRMA+PublicSans-BoldItalic"/>
      <p:regular r:id="rId23"/>
    </p:embeddedFont>
    <p:embeddedFont>
      <p:font typeface="RMKPBC+PublicSans-BoldItalic"/>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74" y="-96"/>
      </p:cViewPr>
      <p:guideLst>
        <p:guide orient="horz" pos="3168"/>
        <p:guide pos="244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11/17/2023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11/17/2023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CHCNIJ+PublicSans-Bold"/>
                <a:cs typeface="CHCNIJ+PublicSans-Bold"/>
              </a:rPr>
              <a:t>“Your Project Name”</a:t>
            </a:r>
          </a:p>
          <a:p>
            <a:pPr marL="12" marR="0">
              <a:lnSpc>
                <a:spcPts val="2819"/>
              </a:lnSpc>
              <a:spcBef>
                <a:spcPts val="2852"/>
              </a:spcBef>
              <a:spcAft>
                <a:spcPts val="0"/>
              </a:spcAft>
            </a:pPr>
            <a:r>
              <a:rPr sz="2400" b="1" dirty="0">
                <a:solidFill>
                  <a:srgbClr val="223669"/>
                </a:solidFill>
                <a:latin typeface="CHCNIJ+PublicSans-Bold"/>
                <a:cs typeface="CHCNIJ+PublicSans-Bold"/>
              </a:rPr>
              <a:t>Task - 2</a:t>
            </a:r>
          </a:p>
        </p:txBody>
      </p:sp>
      <p:sp>
        <p:nvSpPr>
          <p:cNvPr id="4"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5" name="object 3"/>
          <p:cNvSpPr txBox="1"/>
          <p:nvPr/>
        </p:nvSpPr>
        <p:spPr>
          <a:xfrm>
            <a:off x="352424" y="2693035"/>
            <a:ext cx="4752975" cy="1088390"/>
          </a:xfrm>
          <a:prstGeom prst="rect">
            <a:avLst/>
          </a:prstGeom>
        </p:spPr>
        <p:txBody>
          <a:bodyPr vert="horz" wrap="square" lIns="0" tIns="0" rIns="0" bIns="0" rtlCol="0">
            <a:spAutoFit/>
          </a:bodyPr>
          <a:lstStyle/>
          <a:p>
            <a:pPr marL="0" marR="0">
              <a:lnSpc>
                <a:spcPts val="2820"/>
              </a:lnSpc>
              <a:spcBef>
                <a:spcPts val="0"/>
              </a:spcBef>
              <a:spcAft>
                <a:spcPts val="0"/>
              </a:spcAft>
            </a:pPr>
            <a:r>
              <a:rPr sz="2400" b="1" dirty="0">
                <a:solidFill>
                  <a:srgbClr val="223669"/>
                </a:solidFill>
                <a:latin typeface="CFJCTS+PublicSans-Bold" panose="02000500000000000000"/>
                <a:cs typeface="CFJCTS+PublicSans-Bold" panose="02000500000000000000"/>
              </a:rPr>
              <a:t>“</a:t>
            </a:r>
            <a:r>
              <a:rPr lang="en-US" sz="2400" b="1" dirty="0">
                <a:solidFill>
                  <a:srgbClr val="223669"/>
                </a:solidFill>
                <a:latin typeface="CFJCTS+PublicSans-Bold" panose="02000500000000000000"/>
                <a:cs typeface="CFJCTS+PublicSans-Bold" panose="02000500000000000000"/>
              </a:rPr>
              <a:t>E-Commerce Website</a:t>
            </a:r>
            <a:r>
              <a:rPr sz="2400" b="1" dirty="0">
                <a:solidFill>
                  <a:srgbClr val="223669"/>
                </a:solidFill>
                <a:latin typeface="CFJCTS+PublicSans-Bold" panose="02000500000000000000"/>
                <a:cs typeface="CFJCTS+PublicSans-Bold" panose="02000500000000000000"/>
              </a:rPr>
              <a:t>”</a:t>
            </a:r>
          </a:p>
          <a:p>
            <a:pPr marL="0" marR="0">
              <a:lnSpc>
                <a:spcPts val="2820"/>
              </a:lnSpc>
              <a:spcBef>
                <a:spcPts val="2850"/>
              </a:spcBef>
              <a:spcAft>
                <a:spcPts val="0"/>
              </a:spcAft>
            </a:pPr>
            <a:r>
              <a:rPr sz="2400" b="1" dirty="0">
                <a:solidFill>
                  <a:srgbClr val="223669"/>
                </a:solidFill>
                <a:latin typeface="CFJCTS+PublicSans-Bold" panose="02000500000000000000"/>
                <a:cs typeface="CFJCTS+PublicSans-Bold" panose="02000500000000000000"/>
              </a:rPr>
              <a:t>Task </a:t>
            </a:r>
            <a:r>
              <a:rPr sz="2400" b="1">
                <a:solidFill>
                  <a:srgbClr val="223669"/>
                </a:solidFill>
                <a:latin typeface="CFJCTS+PublicSans-Bold" panose="02000500000000000000"/>
                <a:cs typeface="CFJCTS+PublicSans-Bold" panose="02000500000000000000"/>
              </a:rPr>
              <a:t>- </a:t>
            </a:r>
            <a:r>
              <a:rPr lang="en-US" sz="2400" b="1" dirty="0" smtClean="0">
                <a:solidFill>
                  <a:srgbClr val="223669"/>
                </a:solidFill>
                <a:latin typeface="CFJCTS+PublicSans-Bold" panose="02000500000000000000"/>
                <a:cs typeface="CFJCTS+PublicSans-Bold" panose="02000500000000000000"/>
              </a:rPr>
              <a:t>2</a:t>
            </a:r>
            <a:endParaRPr sz="2400" b="1" dirty="0">
              <a:solidFill>
                <a:srgbClr val="223669"/>
              </a:solidFill>
              <a:latin typeface="CFJCTS+PublicSans-Bold" panose="02000500000000000000"/>
              <a:cs typeface="CFJCTS+PublicSans-Bold" panose="02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10" name="object 3"/>
          <p:cNvSpPr txBox="1"/>
          <p:nvPr/>
        </p:nvSpPr>
        <p:spPr>
          <a:xfrm>
            <a:off x="234950" y="824865"/>
            <a:ext cx="3157220" cy="611505"/>
          </a:xfrm>
          <a:prstGeom prst="rect">
            <a:avLst/>
          </a:prstGeom>
        </p:spPr>
        <p:txBody>
          <a:bodyPr vert="horz" wrap="square" lIns="0" tIns="0" rIns="0" bIns="0" rtlCol="0">
            <a:spAutoFit/>
          </a:bodyPr>
          <a:lstStyle/>
          <a:p>
            <a:pPr marL="0" marR="0">
              <a:lnSpc>
                <a:spcPts val="2385"/>
              </a:lnSpc>
              <a:spcBef>
                <a:spcPts val="0"/>
              </a:spcBef>
              <a:spcAft>
                <a:spcPts val="0"/>
              </a:spcAft>
            </a:pPr>
            <a:r>
              <a:rPr sz="1850" b="1" spc="-10" dirty="0">
                <a:solidFill>
                  <a:srgbClr val="C88C32"/>
                </a:solidFill>
                <a:latin typeface="ILIIOR+EBGaramond-Bold" panose="02000500000000000000"/>
                <a:cs typeface="ILIIOR+EBGaramond-Bold" panose="02000500000000000000"/>
              </a:rPr>
              <a:t>E-Commerce Search and Filtering System</a:t>
            </a:r>
          </a:p>
        </p:txBody>
      </p:sp>
      <p:sp>
        <p:nvSpPr>
          <p:cNvPr id="11" name="object 5"/>
          <p:cNvSpPr txBox="1"/>
          <p:nvPr/>
        </p:nvSpPr>
        <p:spPr>
          <a:xfrm>
            <a:off x="528320" y="1402080"/>
            <a:ext cx="4043680" cy="92329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panose="02000500000000000000"/>
                <a:cs typeface="CFRUAJ+EBGaramond-Medium" panose="02000500000000000000"/>
              </a:rPr>
              <a:t>E-commerce (electronic commerce) is the buying and selling of goods and services, or the transmitting of funds or data, over an electronic network, primarily the internet.</a:t>
            </a:r>
          </a:p>
        </p:txBody>
      </p:sp>
      <p:sp>
        <p:nvSpPr>
          <p:cNvPr id="12"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LMS Username</a:t>
            </a:r>
          </a:p>
        </p:txBody>
      </p:sp>
      <p:sp>
        <p:nvSpPr>
          <p:cNvPr id="13"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Name</a:t>
            </a:r>
          </a:p>
        </p:txBody>
      </p:sp>
      <p:sp>
        <p:nvSpPr>
          <p:cNvPr id="14"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Batch</a:t>
            </a:r>
          </a:p>
        </p:txBody>
      </p:sp>
      <p:sp>
        <p:nvSpPr>
          <p:cNvPr id="15" name="Text Box 10"/>
          <p:cNvSpPr txBox="1"/>
          <p:nvPr/>
        </p:nvSpPr>
        <p:spPr>
          <a:xfrm>
            <a:off x="1982470" y="2893060"/>
            <a:ext cx="3048000" cy="368300"/>
          </a:xfrm>
          <a:prstGeom prst="rect">
            <a:avLst/>
          </a:prstGeom>
          <a:noFill/>
        </p:spPr>
        <p:txBody>
          <a:bodyPr wrap="square" rtlCol="0">
            <a:spAutoFit/>
          </a:bodyPr>
          <a:lstStyle/>
          <a:p>
            <a:endParaRPr lang="en-US"/>
          </a:p>
        </p:txBody>
      </p:sp>
      <p:sp>
        <p:nvSpPr>
          <p:cNvPr id="16" name="Text Box 11"/>
          <p:cNvSpPr txBox="1"/>
          <p:nvPr/>
        </p:nvSpPr>
        <p:spPr>
          <a:xfrm>
            <a:off x="1972945" y="2778125"/>
            <a:ext cx="1623060" cy="337185"/>
          </a:xfrm>
          <a:prstGeom prst="rect">
            <a:avLst/>
          </a:prstGeom>
          <a:noFill/>
        </p:spPr>
        <p:txBody>
          <a:bodyPr wrap="square" rtlCol="0">
            <a:spAutoFit/>
          </a:bodyPr>
          <a:lstStyle/>
          <a:p>
            <a:r>
              <a:rPr lang="en-US" sz="1600">
                <a:solidFill>
                  <a:schemeClr val="bg1"/>
                </a:solidFill>
              </a:rPr>
              <a:t>POONGODI M</a:t>
            </a:r>
          </a:p>
        </p:txBody>
      </p:sp>
      <p:sp>
        <p:nvSpPr>
          <p:cNvPr id="17" name="Text Box 13"/>
          <p:cNvSpPr txBox="1"/>
          <p:nvPr/>
        </p:nvSpPr>
        <p:spPr>
          <a:xfrm>
            <a:off x="1982470" y="3147695"/>
            <a:ext cx="1623060" cy="337185"/>
          </a:xfrm>
          <a:prstGeom prst="rect">
            <a:avLst/>
          </a:prstGeom>
          <a:noFill/>
        </p:spPr>
        <p:txBody>
          <a:bodyPr wrap="square" rtlCol="0">
            <a:spAutoFit/>
          </a:bodyPr>
          <a:lstStyle/>
          <a:p>
            <a:r>
              <a:rPr lang="en-US" sz="1600">
                <a:solidFill>
                  <a:schemeClr val="bg1"/>
                </a:solidFill>
              </a:rPr>
              <a:t>SANA Y</a:t>
            </a:r>
          </a:p>
        </p:txBody>
      </p:sp>
      <p:sp>
        <p:nvSpPr>
          <p:cNvPr id="18" name="Text Box 14"/>
          <p:cNvSpPr txBox="1"/>
          <p:nvPr/>
        </p:nvSpPr>
        <p:spPr>
          <a:xfrm>
            <a:off x="1982470" y="3580130"/>
            <a:ext cx="1623060" cy="337185"/>
          </a:xfrm>
          <a:prstGeom prst="rect">
            <a:avLst/>
          </a:prstGeom>
          <a:noFill/>
        </p:spPr>
        <p:txBody>
          <a:bodyPr wrap="square" rtlCol="0">
            <a:spAutoFit/>
          </a:bodyPr>
          <a:lstStyle/>
          <a:p>
            <a:r>
              <a:rPr lang="en-US" sz="1600">
                <a:solidFill>
                  <a:schemeClr val="bg1"/>
                </a:solidFill>
              </a:rPr>
              <a:t>PREETHIKA B S</a:t>
            </a:r>
          </a:p>
        </p:txBody>
      </p:sp>
      <p:sp>
        <p:nvSpPr>
          <p:cNvPr id="19" name="Text Box 15"/>
          <p:cNvSpPr txBox="1"/>
          <p:nvPr/>
        </p:nvSpPr>
        <p:spPr>
          <a:xfrm>
            <a:off x="1972945" y="3947160"/>
            <a:ext cx="1623060" cy="337185"/>
          </a:xfrm>
          <a:prstGeom prst="rect">
            <a:avLst/>
          </a:prstGeom>
          <a:noFill/>
        </p:spPr>
        <p:txBody>
          <a:bodyPr wrap="square" rtlCol="0">
            <a:spAutoFit/>
          </a:bodyPr>
          <a:lstStyle/>
          <a:p>
            <a:r>
              <a:rPr lang="en-US" sz="1600">
                <a:solidFill>
                  <a:schemeClr val="bg1"/>
                </a:solidFill>
              </a:rPr>
              <a:t>YAMINIPRIYA B</a:t>
            </a:r>
          </a:p>
        </p:txBody>
      </p:sp>
      <p:sp>
        <p:nvSpPr>
          <p:cNvPr id="20" name="Text Box 16"/>
          <p:cNvSpPr txBox="1"/>
          <p:nvPr/>
        </p:nvSpPr>
        <p:spPr>
          <a:xfrm>
            <a:off x="3794760" y="2787650"/>
            <a:ext cx="430530" cy="337185"/>
          </a:xfrm>
          <a:prstGeom prst="rect">
            <a:avLst/>
          </a:prstGeom>
          <a:noFill/>
        </p:spPr>
        <p:txBody>
          <a:bodyPr wrap="square" rtlCol="0">
            <a:spAutoFit/>
          </a:bodyPr>
          <a:lstStyle/>
          <a:p>
            <a:r>
              <a:rPr lang="en-US" sz="1600">
                <a:solidFill>
                  <a:schemeClr val="bg1"/>
                </a:solidFill>
              </a:rPr>
              <a:t>04</a:t>
            </a:r>
          </a:p>
        </p:txBody>
      </p:sp>
      <p:sp>
        <p:nvSpPr>
          <p:cNvPr id="21" name="Text Box 17"/>
          <p:cNvSpPr txBox="1"/>
          <p:nvPr/>
        </p:nvSpPr>
        <p:spPr>
          <a:xfrm>
            <a:off x="3780155" y="3182620"/>
            <a:ext cx="430530" cy="337185"/>
          </a:xfrm>
          <a:prstGeom prst="rect">
            <a:avLst/>
          </a:prstGeom>
          <a:noFill/>
        </p:spPr>
        <p:txBody>
          <a:bodyPr wrap="square" rtlCol="0">
            <a:spAutoFit/>
          </a:bodyPr>
          <a:lstStyle/>
          <a:p>
            <a:r>
              <a:rPr lang="en-US" sz="1600">
                <a:solidFill>
                  <a:schemeClr val="bg1"/>
                </a:solidFill>
              </a:rPr>
              <a:t>04</a:t>
            </a:r>
          </a:p>
        </p:txBody>
      </p:sp>
      <p:sp>
        <p:nvSpPr>
          <p:cNvPr id="22" name="Text Box 20"/>
          <p:cNvSpPr txBox="1"/>
          <p:nvPr/>
        </p:nvSpPr>
        <p:spPr>
          <a:xfrm>
            <a:off x="3785870" y="3545205"/>
            <a:ext cx="430530" cy="337185"/>
          </a:xfrm>
          <a:prstGeom prst="rect">
            <a:avLst/>
          </a:prstGeom>
          <a:noFill/>
        </p:spPr>
        <p:txBody>
          <a:bodyPr wrap="square" rtlCol="0">
            <a:spAutoFit/>
          </a:bodyPr>
          <a:lstStyle/>
          <a:p>
            <a:r>
              <a:rPr lang="en-US" sz="1600">
                <a:solidFill>
                  <a:schemeClr val="bg1"/>
                </a:solidFill>
              </a:rPr>
              <a:t>04</a:t>
            </a:r>
          </a:p>
        </p:txBody>
      </p:sp>
      <p:sp>
        <p:nvSpPr>
          <p:cNvPr id="23" name="Text Box 21"/>
          <p:cNvSpPr txBox="1"/>
          <p:nvPr/>
        </p:nvSpPr>
        <p:spPr>
          <a:xfrm>
            <a:off x="3771265" y="3940175"/>
            <a:ext cx="430530" cy="337185"/>
          </a:xfrm>
          <a:prstGeom prst="rect">
            <a:avLst/>
          </a:prstGeom>
          <a:noFill/>
        </p:spPr>
        <p:txBody>
          <a:bodyPr wrap="square" rtlCol="0">
            <a:spAutoFit/>
          </a:bodyPr>
          <a:lstStyle/>
          <a:p>
            <a:r>
              <a:rPr lang="en-US" sz="1600">
                <a:solidFill>
                  <a:schemeClr val="bg1"/>
                </a:solidFill>
              </a:rPr>
              <a:t>04</a:t>
            </a:r>
          </a:p>
        </p:txBody>
      </p:sp>
      <p:sp>
        <p:nvSpPr>
          <p:cNvPr id="25" name="TextBox 24"/>
          <p:cNvSpPr txBox="1"/>
          <p:nvPr/>
        </p:nvSpPr>
        <p:spPr>
          <a:xfrm>
            <a:off x="228600" y="2800350"/>
            <a:ext cx="1828800" cy="369332"/>
          </a:xfrm>
          <a:prstGeom prst="rect">
            <a:avLst/>
          </a:prstGeom>
          <a:noFill/>
        </p:spPr>
        <p:txBody>
          <a:bodyPr wrap="square" rtlCol="0">
            <a:spAutoFit/>
          </a:bodyPr>
          <a:lstStyle/>
          <a:p>
            <a:r>
              <a:rPr lang="en-US" dirty="0" smtClean="0">
                <a:solidFill>
                  <a:schemeClr val="bg1"/>
                </a:solidFill>
              </a:rPr>
              <a:t>112720104026</a:t>
            </a:r>
            <a:endParaRPr lang="en-US" dirty="0">
              <a:solidFill>
                <a:schemeClr val="bg1"/>
              </a:solidFill>
            </a:endParaRPr>
          </a:p>
        </p:txBody>
      </p:sp>
      <p:sp>
        <p:nvSpPr>
          <p:cNvPr id="26" name="TextBox 25"/>
          <p:cNvSpPr txBox="1"/>
          <p:nvPr/>
        </p:nvSpPr>
        <p:spPr>
          <a:xfrm>
            <a:off x="228600" y="3105150"/>
            <a:ext cx="1828800" cy="369332"/>
          </a:xfrm>
          <a:prstGeom prst="rect">
            <a:avLst/>
          </a:prstGeom>
          <a:noFill/>
        </p:spPr>
        <p:txBody>
          <a:bodyPr wrap="square" rtlCol="0">
            <a:spAutoFit/>
          </a:bodyPr>
          <a:lstStyle/>
          <a:p>
            <a:r>
              <a:rPr lang="en-US" dirty="0" smtClean="0">
                <a:solidFill>
                  <a:schemeClr val="bg1"/>
                </a:solidFill>
              </a:rPr>
              <a:t>112720104032</a:t>
            </a:r>
            <a:endParaRPr lang="en-US" dirty="0">
              <a:solidFill>
                <a:schemeClr val="bg1"/>
              </a:solidFill>
            </a:endParaRPr>
          </a:p>
        </p:txBody>
      </p:sp>
      <p:sp>
        <p:nvSpPr>
          <p:cNvPr id="27" name="TextBox 26"/>
          <p:cNvSpPr txBox="1"/>
          <p:nvPr/>
        </p:nvSpPr>
        <p:spPr>
          <a:xfrm>
            <a:off x="228600" y="3562350"/>
            <a:ext cx="1828800" cy="369332"/>
          </a:xfrm>
          <a:prstGeom prst="rect">
            <a:avLst/>
          </a:prstGeom>
          <a:noFill/>
        </p:spPr>
        <p:txBody>
          <a:bodyPr wrap="square" rtlCol="0">
            <a:spAutoFit/>
          </a:bodyPr>
          <a:lstStyle/>
          <a:p>
            <a:r>
              <a:rPr lang="en-US" dirty="0" smtClean="0">
                <a:solidFill>
                  <a:schemeClr val="bg1"/>
                </a:solidFill>
              </a:rPr>
              <a:t>112720104303</a:t>
            </a:r>
            <a:endParaRPr lang="en-US" dirty="0">
              <a:solidFill>
                <a:schemeClr val="bg1"/>
              </a:solidFill>
            </a:endParaRPr>
          </a:p>
        </p:txBody>
      </p:sp>
      <p:sp>
        <p:nvSpPr>
          <p:cNvPr id="28" name="TextBox 27"/>
          <p:cNvSpPr txBox="1"/>
          <p:nvPr/>
        </p:nvSpPr>
        <p:spPr>
          <a:xfrm>
            <a:off x="228600" y="3955018"/>
            <a:ext cx="1828800" cy="369332"/>
          </a:xfrm>
          <a:prstGeom prst="rect">
            <a:avLst/>
          </a:prstGeom>
          <a:noFill/>
        </p:spPr>
        <p:txBody>
          <a:bodyPr wrap="square" rtlCol="0">
            <a:spAutoFit/>
          </a:bodyPr>
          <a:lstStyle/>
          <a:p>
            <a:r>
              <a:rPr lang="en-US" dirty="0" smtClean="0">
                <a:solidFill>
                  <a:schemeClr val="bg1"/>
                </a:solidFill>
              </a:rPr>
              <a:t>112720104303</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spc="-23" dirty="0">
                <a:solidFill>
                  <a:srgbClr val="223669"/>
                </a:solidFill>
                <a:latin typeface="CSBFGQ+EBGaramond-Bold"/>
                <a:cs typeface="CSBFGQ+EBGaramond-Bold"/>
              </a:rPr>
              <a:t>Taskꢀ-ꢀ2</a:t>
            </a:r>
          </a:p>
        </p:txBody>
      </p:sp>
      <p:sp>
        <p:nvSpPr>
          <p:cNvPr id="4" name="object 4"/>
          <p:cNvSpPr txBox="1"/>
          <p:nvPr/>
        </p:nvSpPr>
        <p:spPr>
          <a:xfrm>
            <a:off x="573300" y="635171"/>
            <a:ext cx="2900743"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CreateꢀUIꢀandꢀimplementꢀvariousꢀcomponentsꢀusingꢀreact</a:t>
            </a:r>
          </a:p>
        </p:txBody>
      </p:sp>
      <p:sp>
        <p:nvSpPr>
          <p:cNvPr id="5" name="object 5"/>
          <p:cNvSpPr txBox="1"/>
          <p:nvPr/>
        </p:nvSpPr>
        <p:spPr>
          <a:xfrm>
            <a:off x="744750" y="942604"/>
            <a:ext cx="221437" cy="461829"/>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p:txBody>
      </p:sp>
      <p:sp>
        <p:nvSpPr>
          <p:cNvPr id="6" name="object 6"/>
          <p:cNvSpPr txBox="1"/>
          <p:nvPr/>
        </p:nvSpPr>
        <p:spPr>
          <a:xfrm>
            <a:off x="1030500" y="933034"/>
            <a:ext cx="2895943" cy="481125"/>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SplitꢀdesignꢀintoꢀcomponentsꢀandꢀHigherꢀorderꢀComponents</a:t>
            </a:r>
          </a:p>
          <a:p>
            <a:pPr marL="0" marR="0">
              <a:lnSpc>
                <a:spcPts val="1157"/>
              </a:lnSpc>
              <a:spcBef>
                <a:spcPts val="0"/>
              </a:spcBef>
              <a:spcAft>
                <a:spcPts val="0"/>
              </a:spcAft>
            </a:pPr>
            <a:r>
              <a:rPr sz="900" dirty="0">
                <a:solidFill>
                  <a:srgbClr val="000000"/>
                </a:solidFill>
                <a:latin typeface="IDNLAK+EBGaramond-Medium"/>
                <a:cs typeface="IDNLAK+EBGaramond-Medium"/>
              </a:rPr>
              <a:t>Defineꢀstructureꢀofꢀtheꢀcomponents</a:t>
            </a:r>
          </a:p>
          <a:p>
            <a:pPr marL="0" marR="0">
              <a:lnSpc>
                <a:spcPts val="1157"/>
              </a:lnSpc>
              <a:spcBef>
                <a:spcPts val="8"/>
              </a:spcBef>
              <a:spcAft>
                <a:spcPts val="0"/>
              </a:spcAft>
            </a:pPr>
            <a:r>
              <a:rPr sz="900" dirty="0">
                <a:solidFill>
                  <a:srgbClr val="000000"/>
                </a:solidFill>
                <a:latin typeface="IDNLAK+EBGaramond-Medium"/>
                <a:cs typeface="IDNLAK+EBGaramond-Medium"/>
              </a:rPr>
              <a:t>Setꢀtheꢀbasicꢀuiꢀcomponentsꢀwithꢀdummyꢀdata</a:t>
            </a:r>
          </a:p>
        </p:txBody>
      </p:sp>
      <p:sp>
        <p:nvSpPr>
          <p:cNvPr id="7" name="object 7"/>
          <p:cNvSpPr txBox="1"/>
          <p:nvPr/>
        </p:nvSpPr>
        <p:spPr>
          <a:xfrm>
            <a:off x="573300" y="1523276"/>
            <a:ext cx="3581972"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IntegrateꢀtheꢀAPIsꢀtoꢀfrontendꢀtoꢀensureꢀtheꢀdynamicꢀfeatureꢀofꢀwebsite</a:t>
            </a:r>
          </a:p>
        </p:txBody>
      </p:sp>
      <p:sp>
        <p:nvSpPr>
          <p:cNvPr id="8" name="object 8"/>
          <p:cNvSpPr txBox="1"/>
          <p:nvPr/>
        </p:nvSpPr>
        <p:spPr>
          <a:xfrm>
            <a:off x="744750" y="1830710"/>
            <a:ext cx="221437" cy="757865"/>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p:txBody>
      </p:sp>
      <p:sp>
        <p:nvSpPr>
          <p:cNvPr id="9" name="object 9"/>
          <p:cNvSpPr txBox="1"/>
          <p:nvPr/>
        </p:nvSpPr>
        <p:spPr>
          <a:xfrm>
            <a:off x="1030500" y="1821140"/>
            <a:ext cx="2693060" cy="777160"/>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Pointꢀbaseꢀapiꢀtoꢀtheꢀseversꢀbaseꢀurlꢀ</a:t>
            </a:r>
          </a:p>
          <a:p>
            <a:pPr marL="0" marR="0">
              <a:lnSpc>
                <a:spcPts val="1157"/>
              </a:lnSpc>
              <a:spcBef>
                <a:spcPts val="0"/>
              </a:spcBef>
              <a:spcAft>
                <a:spcPts val="0"/>
              </a:spcAft>
            </a:pPr>
            <a:r>
              <a:rPr sz="900" dirty="0">
                <a:solidFill>
                  <a:srgbClr val="000000"/>
                </a:solidFill>
                <a:latin typeface="IDNLAK+EBGaramond-Medium"/>
                <a:cs typeface="IDNLAK+EBGaramond-Medium"/>
              </a:rPr>
              <a:t>Designꢀapiꢀcallsꢀforꢀeachꢀelementꢀ</a:t>
            </a:r>
          </a:p>
          <a:p>
            <a:pPr marL="0" marR="0">
              <a:lnSpc>
                <a:spcPts val="1157"/>
              </a:lnSpc>
              <a:spcBef>
                <a:spcPts val="8"/>
              </a:spcBef>
              <a:spcAft>
                <a:spcPts val="0"/>
              </a:spcAft>
            </a:pPr>
            <a:r>
              <a:rPr sz="900" dirty="0">
                <a:solidFill>
                  <a:srgbClr val="000000"/>
                </a:solidFill>
                <a:latin typeface="IDNLAK+EBGaramond-Medium"/>
                <a:cs typeface="IDNLAK+EBGaramond-Medium"/>
              </a:rPr>
              <a:t>Handleꢀerrorsꢀinꢀtheꢀoutput</a:t>
            </a:r>
          </a:p>
          <a:p>
            <a:pPr marL="0" marR="0">
              <a:lnSpc>
                <a:spcPts val="1157"/>
              </a:lnSpc>
              <a:spcBef>
                <a:spcPts val="8"/>
              </a:spcBef>
              <a:spcAft>
                <a:spcPts val="0"/>
              </a:spcAft>
            </a:pPr>
            <a:r>
              <a:rPr sz="900" dirty="0">
                <a:solidFill>
                  <a:srgbClr val="000000"/>
                </a:solidFill>
                <a:latin typeface="IDNLAK+EBGaramond-Medium"/>
                <a:cs typeface="IDNLAK+EBGaramond-Medium"/>
              </a:rPr>
              <a:t>Renderꢀoutputꢀofꢀapisꢀtoꢀdifferentꢀlowꢀlevelꢀcomponents</a:t>
            </a:r>
          </a:p>
          <a:p>
            <a:pPr marL="0" marR="0">
              <a:lnSpc>
                <a:spcPts val="1157"/>
              </a:lnSpc>
              <a:spcBef>
                <a:spcPts val="0"/>
              </a:spcBef>
              <a:spcAft>
                <a:spcPts val="0"/>
              </a:spcAft>
            </a:pPr>
            <a:r>
              <a:rPr sz="900" dirty="0">
                <a:solidFill>
                  <a:srgbClr val="000000"/>
                </a:solidFill>
                <a:latin typeface="IDNLAK+EBGaramond-Medium"/>
                <a:cs typeface="IDNLAK+EBGaramond-Medium"/>
              </a:rPr>
              <a:t>Secureꢀcontentꢀofꢀpostꢀapisx</a:t>
            </a:r>
          </a:p>
        </p:txBody>
      </p:sp>
      <p:sp>
        <p:nvSpPr>
          <p:cNvPr id="10" name="object 10"/>
          <p:cNvSpPr txBox="1"/>
          <p:nvPr/>
        </p:nvSpPr>
        <p:spPr>
          <a:xfrm>
            <a:off x="537187" y="2682362"/>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CSBFGQ+EBGaramond-Bold"/>
                <a:cs typeface="CSBFGQ+EBGaramond-Bold"/>
              </a:rPr>
              <a:t>EvaluationꢀMetric:</a:t>
            </a:r>
          </a:p>
        </p:txBody>
      </p:sp>
      <p:sp>
        <p:nvSpPr>
          <p:cNvPr id="11" name="object 11"/>
          <p:cNvSpPr txBox="1"/>
          <p:nvPr/>
        </p:nvSpPr>
        <p:spPr>
          <a:xfrm>
            <a:off x="676899" y="2975374"/>
            <a:ext cx="3020618"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SJNKRS+ArialMT"/>
                <a:cs typeface="SJNKRS+ArialMT"/>
              </a:rPr>
              <a:t>●</a:t>
            </a:r>
            <a:r>
              <a:rPr sz="1400" spc="1303" dirty="0">
                <a:solidFill>
                  <a:srgbClr val="000000"/>
                </a:solidFill>
                <a:latin typeface="Times New Roman"/>
                <a:cs typeface="Times New Roman"/>
              </a:rPr>
              <a:t> </a:t>
            </a:r>
            <a:r>
              <a:rPr sz="1400" dirty="0">
                <a:solidFill>
                  <a:srgbClr val="000000"/>
                </a:solidFill>
                <a:latin typeface="IDNLAK+EBGaramond-Medium"/>
                <a:cs typeface="IDNLAK+EBGaramond-Medium"/>
              </a:rPr>
              <a:t>100%ꢀCompletionꢀofꢀtheꢀaboveꢀtasks</a:t>
            </a:r>
          </a:p>
        </p:txBody>
      </p:sp>
      <p:sp>
        <p:nvSpPr>
          <p:cNvPr id="12" name="object 12"/>
          <p:cNvSpPr txBox="1"/>
          <p:nvPr/>
        </p:nvSpPr>
        <p:spPr>
          <a:xfrm>
            <a:off x="638230" y="3595836"/>
            <a:ext cx="1717306"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HCNIJ+PublicSans-Bold"/>
                <a:cs typeface="CHCNIJ+PublicSans-Bold"/>
              </a:rPr>
              <a:t>Learning Outcome</a:t>
            </a:r>
          </a:p>
        </p:txBody>
      </p:sp>
      <p:sp>
        <p:nvSpPr>
          <p:cNvPr id="13" name="object 13"/>
          <p:cNvSpPr txBox="1"/>
          <p:nvPr/>
        </p:nvSpPr>
        <p:spPr>
          <a:xfrm>
            <a:off x="733300" y="3999601"/>
            <a:ext cx="206424" cy="800429"/>
          </a:xfrm>
          <a:prstGeom prst="rect">
            <a:avLst/>
          </a:prstGeom>
        </p:spPr>
        <p:txBody>
          <a:bodyPr vert="horz" wrap="square" lIns="0" tIns="0" rIns="0" bIns="0" rtlCol="0">
            <a:spAutoFit/>
          </a:bodyPr>
          <a:lstStyle/>
          <a:p>
            <a:pPr marL="0" marR="0">
              <a:lnSpc>
                <a:spcPts val="1340"/>
              </a:lnSpc>
              <a:spcBef>
                <a:spcPts val="0"/>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a:p>
            <a:pPr marL="0" marR="0">
              <a:lnSpc>
                <a:spcPts val="1340"/>
              </a:lnSpc>
              <a:spcBef>
                <a:spcPts val="213"/>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p:txBody>
      </p:sp>
      <p:sp>
        <p:nvSpPr>
          <p:cNvPr id="14" name="object 14"/>
          <p:cNvSpPr txBox="1"/>
          <p:nvPr/>
        </p:nvSpPr>
        <p:spPr>
          <a:xfrm>
            <a:off x="1038100" y="3986841"/>
            <a:ext cx="3270351" cy="826156"/>
          </a:xfrm>
          <a:prstGeom prst="rect">
            <a:avLst/>
          </a:prstGeom>
        </p:spPr>
        <p:txBody>
          <a:bodyPr vert="horz" wrap="square" lIns="0" tIns="0" rIns="0" bIns="0" rtlCol="0">
            <a:spAutoFit/>
          </a:bodyPr>
          <a:lstStyle/>
          <a:p>
            <a:pPr marL="0" marR="0">
              <a:lnSpc>
                <a:spcPts val="1543"/>
              </a:lnSpc>
              <a:spcBef>
                <a:spcPts val="0"/>
              </a:spcBef>
              <a:spcAft>
                <a:spcPts val="0"/>
              </a:spcAft>
            </a:pPr>
            <a:r>
              <a:rPr sz="1200" dirty="0">
                <a:solidFill>
                  <a:srgbClr val="000000"/>
                </a:solidFill>
                <a:latin typeface="IDNLAK+EBGaramond-Medium"/>
                <a:cs typeface="IDNLAK+EBGaramond-Medium"/>
              </a:rPr>
              <a:t>DevelopingꢀcomplicatedꢀUIꢀusingꢀreactꢀcomponents</a:t>
            </a:r>
          </a:p>
          <a:p>
            <a:pPr marL="0" marR="0">
              <a:lnSpc>
                <a:spcPts val="1543"/>
              </a:lnSpc>
              <a:spcBef>
                <a:spcPts val="60"/>
              </a:spcBef>
              <a:spcAft>
                <a:spcPts val="0"/>
              </a:spcAft>
            </a:pPr>
            <a:r>
              <a:rPr sz="1200" dirty="0">
                <a:solidFill>
                  <a:srgbClr val="000000"/>
                </a:solidFill>
                <a:latin typeface="IDNLAK+EBGaramond-Medium"/>
                <a:cs typeface="IDNLAK+EBGaramond-Medium"/>
              </a:rPr>
              <a:t>Usingꢀpropsꢀdrillingꢀandꢀcontextꢀtoꢀpassꢀvariables</a:t>
            </a:r>
          </a:p>
          <a:p>
            <a:pPr marL="0" marR="0">
              <a:lnSpc>
                <a:spcPts val="1543"/>
              </a:lnSpc>
              <a:spcBef>
                <a:spcPts val="60"/>
              </a:spcBef>
              <a:spcAft>
                <a:spcPts val="0"/>
              </a:spcAft>
            </a:pPr>
            <a:r>
              <a:rPr sz="1200" dirty="0">
                <a:solidFill>
                  <a:srgbClr val="000000"/>
                </a:solidFill>
                <a:latin typeface="IDNLAK+EBGaramond-Medium"/>
                <a:cs typeface="IDNLAK+EBGaramond-Medium"/>
              </a:rPr>
              <a:t>Gettingꢀfamiliarꢀwithꢀdifferentꢀtypeꢀofꢀapiꢀcalls</a:t>
            </a:r>
          </a:p>
          <a:p>
            <a:pPr marL="0" marR="0">
              <a:lnSpc>
                <a:spcPts val="1543"/>
              </a:lnSpc>
              <a:spcBef>
                <a:spcPts val="10"/>
              </a:spcBef>
              <a:spcAft>
                <a:spcPts val="0"/>
              </a:spcAft>
            </a:pPr>
            <a:r>
              <a:rPr sz="1200" dirty="0">
                <a:solidFill>
                  <a:srgbClr val="000000"/>
                </a:solidFill>
                <a:latin typeface="IDNLAK+EBGaramond-Medium"/>
                <a:cs typeface="IDNLAK+EBGaramond-Medium"/>
              </a:rPr>
              <a:t>Handlingꢀdifferentꢀinputꢀdata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Step-WiseꢀDescription</a:t>
            </a:r>
          </a:p>
        </p:txBody>
      </p:sp>
      <p:sp>
        <p:nvSpPr>
          <p:cNvPr id="5" name="TextBox 4"/>
          <p:cNvSpPr txBox="1"/>
          <p:nvPr/>
        </p:nvSpPr>
        <p:spPr>
          <a:xfrm>
            <a:off x="609600" y="819150"/>
            <a:ext cx="6324600" cy="3416320"/>
          </a:xfrm>
          <a:prstGeom prst="rect">
            <a:avLst/>
          </a:prstGeom>
          <a:noFill/>
        </p:spPr>
        <p:txBody>
          <a:bodyPr wrap="square" rtlCol="0">
            <a:spAutoFit/>
          </a:bodyPr>
          <a:lstStyle/>
          <a:p>
            <a:pPr marL="342900" indent="-342900">
              <a:buFont typeface="+mj-lt"/>
              <a:buAutoNum type="arabicPeriod"/>
            </a:pPr>
            <a:r>
              <a:rPr lang="en-US" dirty="0" smtClean="0"/>
              <a:t>Setup React Project</a:t>
            </a:r>
          </a:p>
          <a:p>
            <a:pPr marL="342900" indent="-342900">
              <a:buFont typeface="+mj-lt"/>
              <a:buAutoNum type="arabicPeriod"/>
            </a:pPr>
            <a:r>
              <a:rPr lang="en-US" dirty="0" smtClean="0"/>
              <a:t>Create Component Structure</a:t>
            </a:r>
          </a:p>
          <a:p>
            <a:pPr marL="342900" indent="-342900">
              <a:buFont typeface="+mj-lt"/>
              <a:buAutoNum type="arabicPeriod"/>
            </a:pPr>
            <a:r>
              <a:rPr lang="en-US" dirty="0" smtClean="0"/>
              <a:t>Create Base Components</a:t>
            </a:r>
          </a:p>
          <a:p>
            <a:pPr marL="342900" indent="-342900">
              <a:buFont typeface="+mj-lt"/>
              <a:buAutoNum type="arabicPeriod"/>
            </a:pPr>
            <a:r>
              <a:rPr lang="en-US" dirty="0" smtClean="0"/>
              <a:t>Higher Order Components (HOCs)</a:t>
            </a:r>
          </a:p>
          <a:p>
            <a:pPr marL="342900" indent="-342900">
              <a:buFont typeface="+mj-lt"/>
              <a:buAutoNum type="arabicPeriod"/>
            </a:pPr>
            <a:r>
              <a:rPr lang="en-US" dirty="0" smtClean="0"/>
              <a:t>Define Component Structure</a:t>
            </a:r>
          </a:p>
          <a:p>
            <a:pPr marL="342900" indent="-342900">
              <a:buFont typeface="+mj-lt"/>
              <a:buAutoNum type="arabicPeriod"/>
            </a:pPr>
            <a:r>
              <a:rPr lang="en-US" dirty="0" smtClean="0"/>
              <a:t>Set Up Routing </a:t>
            </a:r>
          </a:p>
          <a:p>
            <a:pPr marL="342900" indent="-342900">
              <a:buFont typeface="+mj-lt"/>
              <a:buAutoNum type="arabicPeriod"/>
            </a:pPr>
            <a:r>
              <a:rPr lang="en-US" dirty="0" smtClean="0"/>
              <a:t>Implement UI Components</a:t>
            </a:r>
          </a:p>
          <a:p>
            <a:pPr marL="342900" indent="-342900">
              <a:buFont typeface="+mj-lt"/>
              <a:buAutoNum type="arabicPeriod"/>
            </a:pPr>
            <a:r>
              <a:rPr lang="en-US" dirty="0" smtClean="0"/>
              <a:t>Dummy Data Integration</a:t>
            </a:r>
          </a:p>
          <a:p>
            <a:pPr marL="342900" indent="-342900">
              <a:buFont typeface="+mj-lt"/>
              <a:buAutoNum type="arabicPeriod"/>
            </a:pPr>
            <a:r>
              <a:rPr lang="en-US" dirty="0" smtClean="0"/>
              <a:t>Test and Debug</a:t>
            </a:r>
          </a:p>
          <a:p>
            <a:pPr marL="342900" indent="-342900">
              <a:buFont typeface="+mj-lt"/>
              <a:buAutoNum type="arabicPeriod"/>
            </a:pPr>
            <a:r>
              <a:rPr lang="en-US" dirty="0" smtClean="0"/>
              <a:t>Refine and Optimize</a:t>
            </a:r>
          </a:p>
          <a:p>
            <a:pPr marL="342900" indent="-342900">
              <a:buFont typeface="+mj-lt"/>
              <a:buAutoNum type="arabicPeriod"/>
            </a:pPr>
            <a:r>
              <a:rPr lang="en-US" dirty="0" smtClean="0"/>
              <a:t>Documentation</a:t>
            </a:r>
          </a:p>
          <a:p>
            <a:pPr marL="342900" indent="-342900">
              <a:buFont typeface="+mj-lt"/>
              <a:buAutoNum type="arabicPeriod"/>
            </a:pPr>
            <a:r>
              <a:rPr lang="en-US" dirty="0" smtClean="0"/>
              <a:t>Version Control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2309241" cy="284565"/>
          </a:xfrm>
          <a:prstGeom prst="rect">
            <a:avLst/>
          </a:prstGeom>
        </p:spPr>
        <p:txBody>
          <a:bodyPr vert="horz" wrap="square" lIns="0" tIns="0" rIns="0" bIns="0" rtlCol="0">
            <a:spAutoFit/>
          </a:bodyPr>
          <a:lstStyle/>
          <a:p>
            <a:pPr marL="0" marR="0">
              <a:lnSpc>
                <a:spcPts val="2345"/>
              </a:lnSpc>
              <a:spcBef>
                <a:spcPts val="0"/>
              </a:spcBef>
              <a:spcAft>
                <a:spcPts val="0"/>
              </a:spcAft>
            </a:pPr>
            <a:r>
              <a:rPr lang="en-US" sz="1800" b="1" dirty="0" smtClean="0">
                <a:solidFill>
                  <a:srgbClr val="223669"/>
                </a:solidFill>
                <a:latin typeface="CSBFGQ+EBGaramond-Bold"/>
                <a:cs typeface="CSBFGQ+EBGaramond-Bold"/>
              </a:rPr>
              <a:t>Summary of the Task</a:t>
            </a:r>
            <a:endParaRPr sz="1800" b="1" dirty="0">
              <a:solidFill>
                <a:srgbClr val="223669"/>
              </a:solidFill>
              <a:latin typeface="CSBFGQ+EBGaramond-Bold"/>
              <a:cs typeface="CSBFGQ+EBGaramond-Bold"/>
            </a:endParaRPr>
          </a:p>
        </p:txBody>
      </p:sp>
      <p:sp>
        <p:nvSpPr>
          <p:cNvPr id="5" name="TextBox 4"/>
          <p:cNvSpPr txBox="1"/>
          <p:nvPr/>
        </p:nvSpPr>
        <p:spPr>
          <a:xfrm>
            <a:off x="609600" y="819150"/>
            <a:ext cx="7543800" cy="2031325"/>
          </a:xfrm>
          <a:prstGeom prst="rect">
            <a:avLst/>
          </a:prstGeom>
          <a:noFill/>
        </p:spPr>
        <p:txBody>
          <a:bodyPr wrap="square" rtlCol="0">
            <a:spAutoFit/>
          </a:bodyPr>
          <a:lstStyle/>
          <a:p>
            <a:pPr marL="342900" indent="-342900" algn="just"/>
            <a:r>
              <a:rPr lang="en-US" dirty="0" smtClean="0"/>
              <a:t>		The task involves setting up a React project by creating a well defined component structure, including base components and Higher Order Components (HOCs). It requires defining the overall component structure, implementing routing, designing UI components, integrating dummy data, testing and debugging the application, refining and optimizing the code, and documenting the project. Additionally, version control is essential to manage changes effectively throughout the development process.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CSBFGQ+EBGaramond-Bold"/>
                <a:cs typeface="CSBFGQ+EBGaramond-Bold"/>
              </a:rPr>
              <a:t>AssessmentꢀParameter</a:t>
            </a:r>
          </a:p>
        </p:txBody>
      </p:sp>
      <p:sp>
        <p:nvSpPr>
          <p:cNvPr id="4" name="object 4"/>
          <p:cNvSpPr txBox="1"/>
          <p:nvPr/>
        </p:nvSpPr>
        <p:spPr>
          <a:xfrm>
            <a:off x="1073672" y="961898"/>
            <a:ext cx="154241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SetupꢀProjectꢀforꢀCalculatorꢀ</a:t>
            </a:r>
          </a:p>
          <a:p>
            <a:pPr marL="1023937" marR="0">
              <a:lnSpc>
                <a:spcPts val="1200"/>
              </a:lnSpc>
              <a:spcBef>
                <a:spcPts val="0"/>
              </a:spcBef>
              <a:spcAft>
                <a:spcPts val="0"/>
              </a:spcAft>
            </a:pPr>
            <a:r>
              <a:rPr sz="1000" dirty="0">
                <a:solidFill>
                  <a:srgbClr val="000000"/>
                </a:solidFill>
                <a:latin typeface="LNEEUU+EBGaramond-Regular"/>
                <a:cs typeface="LNEEUU+EBGaramond-Regular"/>
              </a:rPr>
              <a:t>project</a:t>
            </a:r>
          </a:p>
        </p:txBody>
      </p:sp>
      <p:sp>
        <p:nvSpPr>
          <p:cNvPr id="5" name="object 5"/>
          <p:cNvSpPr txBox="1"/>
          <p:nvPr/>
        </p:nvSpPr>
        <p:spPr>
          <a:xfrm>
            <a:off x="6706940" y="961898"/>
            <a:ext cx="1537842"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Setupꢀbasicꢀstructureꢀofꢀtext-</a:t>
            </a:r>
          </a:p>
          <a:p>
            <a:pPr marL="0" marR="0">
              <a:lnSpc>
                <a:spcPts val="1200"/>
              </a:lnSpc>
              <a:spcBef>
                <a:spcPts val="0"/>
              </a:spcBef>
              <a:spcAft>
                <a:spcPts val="0"/>
              </a:spcAft>
            </a:pPr>
            <a:r>
              <a:rPr sz="1000" dirty="0">
                <a:solidFill>
                  <a:srgbClr val="000000"/>
                </a:solidFill>
                <a:latin typeface="LNEEUU+EBGaramond-Regular"/>
                <a:cs typeface="LNEEUU+EBGaramond-Regular"/>
              </a:rPr>
              <a:t>editorꢀproject</a:t>
            </a:r>
          </a:p>
        </p:txBody>
      </p:sp>
      <p:sp>
        <p:nvSpPr>
          <p:cNvPr id="6" name="object 6"/>
          <p:cNvSpPr txBox="1"/>
          <p:nvPr/>
        </p:nvSpPr>
        <p:spPr>
          <a:xfrm>
            <a:off x="565025" y="2189413"/>
            <a:ext cx="1869185"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Createꢀaꢀmainꢀcomponentꢀwithꢀtheꢀ</a:t>
            </a:r>
          </a:p>
          <a:p>
            <a:pPr marL="330200" marR="0">
              <a:lnSpc>
                <a:spcPts val="1200"/>
              </a:lnSpc>
              <a:spcBef>
                <a:spcPts val="0"/>
              </a:spcBef>
              <a:spcAft>
                <a:spcPts val="0"/>
              </a:spcAft>
            </a:pPr>
            <a:r>
              <a:rPr sz="1000" dirty="0">
                <a:solidFill>
                  <a:srgbClr val="000000"/>
                </a:solidFill>
                <a:latin typeface="LNEEUU+EBGaramond-Regular"/>
                <a:cs typeface="LNEEUU+EBGaramond-Regular"/>
              </a:rPr>
              <a:t>outerꢀstructureꢀofꢀcalculator</a:t>
            </a:r>
          </a:p>
        </p:txBody>
      </p:sp>
      <p:sp>
        <p:nvSpPr>
          <p:cNvPr id="7" name="object 7"/>
          <p:cNvSpPr txBox="1"/>
          <p:nvPr/>
        </p:nvSpPr>
        <p:spPr>
          <a:xfrm>
            <a:off x="6878577" y="2189404"/>
            <a:ext cx="161290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Createꢀmainꢀcomponentꢀwithꢀ</a:t>
            </a:r>
          </a:p>
          <a:p>
            <a:pPr marL="0" marR="0">
              <a:lnSpc>
                <a:spcPts val="1200"/>
              </a:lnSpc>
              <a:spcBef>
                <a:spcPts val="0"/>
              </a:spcBef>
              <a:spcAft>
                <a:spcPts val="0"/>
              </a:spcAft>
            </a:pPr>
            <a:r>
              <a:rPr sz="1000" dirty="0">
                <a:solidFill>
                  <a:srgbClr val="000000"/>
                </a:solidFill>
                <a:latin typeface="LNEEUU+EBGaramond-Regular"/>
                <a:cs typeface="LNEEUU+EBGaramond-Regular"/>
              </a:rPr>
              <a:t>allꢀfeatureꢀbuttons</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Check-List</a:t>
            </a:r>
          </a:p>
        </p:txBody>
      </p:sp>
      <p:sp>
        <p:nvSpPr>
          <p:cNvPr id="9" name="object 9"/>
          <p:cNvSpPr txBox="1"/>
          <p:nvPr/>
        </p:nvSpPr>
        <p:spPr>
          <a:xfrm>
            <a:off x="1069970" y="3449640"/>
            <a:ext cx="15345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Createꢀaꢀbuttonꢀcomponentꢀ</a:t>
            </a:r>
          </a:p>
          <a:p>
            <a:pPr marL="331787" marR="0">
              <a:lnSpc>
                <a:spcPts val="1200"/>
              </a:lnSpc>
              <a:spcBef>
                <a:spcPts val="0"/>
              </a:spcBef>
              <a:spcAft>
                <a:spcPts val="0"/>
              </a:spcAft>
            </a:pPr>
            <a:r>
              <a:rPr sz="1000" dirty="0">
                <a:solidFill>
                  <a:srgbClr val="000000"/>
                </a:solidFill>
                <a:latin typeface="LNEEUU+EBGaramond-Regular"/>
                <a:cs typeface="LNEEUU+EBGaramond-Regular"/>
              </a:rPr>
              <a:t>withꢀonꢀclickꢀhandler</a:t>
            </a:r>
          </a:p>
        </p:txBody>
      </p:sp>
      <p:sp>
        <p:nvSpPr>
          <p:cNvPr id="10" name="object 10"/>
          <p:cNvSpPr txBox="1"/>
          <p:nvPr/>
        </p:nvSpPr>
        <p:spPr>
          <a:xfrm>
            <a:off x="6693713" y="3449640"/>
            <a:ext cx="15138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Createꢀaꢀjsonꢀobjectꢀtoꢀstoreꢀ</a:t>
            </a:r>
          </a:p>
          <a:p>
            <a:pPr marL="0" marR="0">
              <a:lnSpc>
                <a:spcPts val="1200"/>
              </a:lnSpc>
              <a:spcBef>
                <a:spcPts val="0"/>
              </a:spcBef>
              <a:spcAft>
                <a:spcPts val="0"/>
              </a:spcAft>
            </a:pPr>
            <a:r>
              <a:rPr sz="1000" dirty="0">
                <a:solidFill>
                  <a:srgbClr val="000000"/>
                </a:solidFill>
                <a:latin typeface="LNEEUU+EBGaramond-Regular"/>
                <a:cs typeface="LNEEUU+EBGaramond-Regular"/>
              </a:rPr>
              <a:t>dataꢀforꢀtextꢀeditor</a:t>
            </a:r>
          </a:p>
        </p:txBody>
      </p:sp>
      <p:sp>
        <p:nvSpPr>
          <p:cNvPr id="11" name="object 11"/>
          <p:cNvSpPr txBox="1"/>
          <p:nvPr/>
        </p:nvSpPr>
        <p:spPr>
          <a:xfrm>
            <a:off x="2042082" y="4259340"/>
            <a:ext cx="1557147"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Createꢀaꢀ`ꢀevaluateExpresion`ꢀ</a:t>
            </a:r>
          </a:p>
          <a:p>
            <a:pPr marL="128587" marR="0">
              <a:lnSpc>
                <a:spcPts val="1200"/>
              </a:lnSpc>
              <a:spcBef>
                <a:spcPts val="0"/>
              </a:spcBef>
              <a:spcAft>
                <a:spcPts val="0"/>
              </a:spcAft>
            </a:pPr>
            <a:r>
              <a:rPr sz="1000" dirty="0">
                <a:solidFill>
                  <a:srgbClr val="000000"/>
                </a:solidFill>
                <a:latin typeface="LNEEUU+EBGaramond-Regular"/>
                <a:cs typeface="LNEEUU+EBGaramond-Regular"/>
              </a:rPr>
              <a:t>functionꢀtoꢀevaluateꢀvalue</a:t>
            </a:r>
          </a:p>
        </p:txBody>
      </p:sp>
      <p:sp>
        <p:nvSpPr>
          <p:cNvPr id="12" name="object 12"/>
          <p:cNvSpPr txBox="1"/>
          <p:nvPr/>
        </p:nvSpPr>
        <p:spPr>
          <a:xfrm>
            <a:off x="5676365" y="4335540"/>
            <a:ext cx="1386078"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Pushꢀbothꢀcodeꢀtoꢀgithub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4" name="object 4"/>
          <p:cNvSpPr txBox="1"/>
          <p:nvPr/>
        </p:nvSpPr>
        <p:spPr>
          <a:xfrm>
            <a:off x="4038600" y="2190750"/>
            <a:ext cx="2819400" cy="410369"/>
          </a:xfrm>
          <a:prstGeom prst="rect">
            <a:avLst/>
          </a:prstGeom>
        </p:spPr>
        <p:txBody>
          <a:bodyPr vert="horz" wrap="square" lIns="0" tIns="0" rIns="0" bIns="0" rtlCol="0">
            <a:spAutoFit/>
          </a:bodyPr>
          <a:lstStyle/>
          <a:p>
            <a:pPr>
              <a:lnSpc>
                <a:spcPts val="1645"/>
              </a:lnSpc>
            </a:pPr>
            <a:r>
              <a:rPr lang="en-US" sz="1400" b="1" dirty="0" smtClean="0">
                <a:solidFill>
                  <a:srgbClr val="BD8738"/>
                </a:solidFill>
                <a:latin typeface="RMKPBC+PublicSans-BoldItalic" panose="02000500000000000000"/>
                <a:cs typeface="RMKPBC+PublicSans-BoldItalic" panose="02000500000000000000"/>
              </a:rPr>
              <a:t>https://github.com/yaminipriya7/NM-SPCET-CSE-GROUP04.git</a:t>
            </a:r>
            <a:endParaRPr lang="en-US" sz="1400" b="1" dirty="0">
              <a:solidFill>
                <a:srgbClr val="BD8738"/>
              </a:solidFill>
              <a:latin typeface="RMKPBC+PublicSans-BoldItalic" panose="02000500000000000000"/>
              <a:cs typeface="RMKPBC+PublicSans-BoldItalic" panose="020005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458</Words>
  <PresentationFormat>On-screen Show (16:9)</PresentationFormat>
  <Paragraphs>85</Paragraphs>
  <Slides>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vt:i4>
      </vt:variant>
    </vt:vector>
  </HeadingPairs>
  <TitlesOfParts>
    <vt:vector size="23" baseType="lpstr">
      <vt:lpstr>Arial</vt:lpstr>
      <vt:lpstr>Calibri</vt:lpstr>
      <vt:lpstr>CHCNIJ+PublicSans-Bold</vt:lpstr>
      <vt:lpstr>CFJCTS+PublicSans-Bold</vt:lpstr>
      <vt:lpstr>ILIIOR+EBGaramond-Bold</vt:lpstr>
      <vt:lpstr>CFRUAJ+EBGaramond-Medium</vt:lpstr>
      <vt:lpstr>KQGMTU+Arial-BoldMT</vt:lpstr>
      <vt:lpstr>CSBFGQ+EBGaramond-Bold</vt:lpstr>
      <vt:lpstr>SJNKRS+ArialMT</vt:lpstr>
      <vt:lpstr>IDNLAK+EBGaramond-Medium</vt:lpstr>
      <vt:lpstr>Times New Roman</vt:lpstr>
      <vt:lpstr>LNEEUU+EBGaramond-Regular</vt:lpstr>
      <vt:lpstr>SLFRMA+PublicSans-BoldItalic</vt:lpstr>
      <vt:lpstr>RMKPBC+PublicSans-BoldItalic</vt:lpstr>
      <vt:lpstr>Theme Office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Administrator</dc:creator>
  <cp:lastModifiedBy>Exam</cp:lastModifiedBy>
  <cp:revision>4</cp:revision>
  <dcterms:modified xsi:type="dcterms:W3CDTF">2023-11-17T08:38:21Z</dcterms:modified>
</cp:coreProperties>
</file>