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5221" autoAdjust="0"/>
    <p:restoredTop sz="96416" autoAdjust="0"/>
  </p:normalViewPr>
  <p:slideViewPr>
    <p:cSldViewPr>
      <p:cViewPr>
        <p:scale>
          <a:sx n="70" d="100"/>
          <a:sy n="70" d="100"/>
        </p:scale>
        <p:origin x="-185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9E6A2B-5862-4B16-8E48-56120460C0FC}" type="datetimeFigureOut">
              <a:rPr lang="en-US" smtClean="0"/>
              <a:pPr/>
              <a:t>5/21/2015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06B84-7EE1-4AD9-8C4C-BF2BB601A76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9E6A2B-5862-4B16-8E48-56120460C0FC}" type="datetimeFigureOut">
              <a:rPr lang="en-US" smtClean="0"/>
              <a:pPr/>
              <a:t>5/21/2015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06B84-7EE1-4AD9-8C4C-BF2BB601A7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9E6A2B-5862-4B16-8E48-56120460C0FC}" type="datetimeFigureOut">
              <a:rPr lang="en-US" smtClean="0"/>
              <a:pPr/>
              <a:t>5/21/2015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06B84-7EE1-4AD9-8C4C-BF2BB601A7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9E6A2B-5862-4B16-8E48-56120460C0FC}" type="datetimeFigureOut">
              <a:rPr lang="en-US" smtClean="0"/>
              <a:pPr/>
              <a:t>5/21/2015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06B84-7EE1-4AD9-8C4C-BF2BB601A7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9E6A2B-5862-4B16-8E48-56120460C0FC}" type="datetimeFigureOut">
              <a:rPr lang="en-US" smtClean="0"/>
              <a:pPr/>
              <a:t>5/21/2015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06B84-7EE1-4AD9-8C4C-BF2BB601A76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9E6A2B-5862-4B16-8E48-56120460C0FC}" type="datetimeFigureOut">
              <a:rPr lang="en-US" smtClean="0"/>
              <a:pPr/>
              <a:t>5/21/2015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406B84-7EE1-4AD9-8C4C-BF2BB601A7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9E6A2B-5862-4B16-8E48-56120460C0FC}" type="datetimeFigureOut">
              <a:rPr lang="en-US" smtClean="0"/>
              <a:pPr/>
              <a:t>5/21/2015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406B84-7EE1-4AD9-8C4C-BF2BB601A7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9E6A2B-5862-4B16-8E48-56120460C0FC}" type="datetimeFigureOut">
              <a:rPr lang="en-US" smtClean="0"/>
              <a:pPr/>
              <a:t>5/21/2015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406B84-7EE1-4AD9-8C4C-BF2BB601A7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E6A2B-5862-4B16-8E48-56120460C0FC}" type="datetimeFigureOut">
              <a:rPr lang="en-US" smtClean="0"/>
              <a:pPr/>
              <a:t>5/21/2015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406B84-7EE1-4AD9-8C4C-BF2BB601A7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9E6A2B-5862-4B16-8E48-56120460C0FC}" type="datetimeFigureOut">
              <a:rPr lang="en-US" smtClean="0"/>
              <a:pPr/>
              <a:t>5/21/2015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406B84-7EE1-4AD9-8C4C-BF2BB601A7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9E6A2B-5862-4B16-8E48-56120460C0FC}" type="datetimeFigureOut">
              <a:rPr lang="en-US" smtClean="0"/>
              <a:pPr/>
              <a:t>5/21/2015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406B84-7EE1-4AD9-8C4C-BF2BB601A7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9E6A2B-5862-4B16-8E48-56120460C0FC}" type="datetimeFigureOut">
              <a:rPr lang="en-US" smtClean="0"/>
              <a:pPr/>
              <a:t>5/21/2015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406B84-7EE1-4AD9-8C4C-BF2BB601A7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cer\Desktop\FINAL EXPORT\bk.jpg"/>
          <p:cNvPicPr>
            <a:picLocks noChangeAspect="1" noChangeArrowheads="1"/>
          </p:cNvPicPr>
          <p:nvPr/>
        </p:nvPicPr>
        <p:blipFill>
          <a:blip r:embed="rId2"/>
          <a:srcRect/>
          <a:stretch>
            <a:fillRect/>
          </a:stretch>
        </p:blipFill>
        <p:spPr bwMode="auto">
          <a:xfrm>
            <a:off x="-1" y="0"/>
            <a:ext cx="9169831" cy="6858000"/>
          </a:xfrm>
          <a:prstGeom prst="rect">
            <a:avLst/>
          </a:prstGeom>
          <a:noFill/>
        </p:spPr>
      </p:pic>
      <p:sp>
        <p:nvSpPr>
          <p:cNvPr id="3" name="Rectangle 2"/>
          <p:cNvSpPr/>
          <p:nvPr/>
        </p:nvSpPr>
        <p:spPr>
          <a:xfrm>
            <a:off x="0" y="0"/>
            <a:ext cx="9165330" cy="738664"/>
          </a:xfrm>
          <a:prstGeom prst="rect">
            <a:avLst/>
          </a:prstGeom>
          <a:solidFill>
            <a:srgbClr val="00B0F0"/>
          </a:solid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1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FRAMEWORK FOR INTERACTIVE CONTENT GENERATION AND PUBLISHING</a:t>
            </a:r>
          </a:p>
          <a:p>
            <a:pPr algn="ctr"/>
            <a:r>
              <a:rPr lang="en-US" sz="1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SIDDHARTH AYER (12BCE175), YAMINI RATHOD (11BCE078), GUIDED BY DR. MADHURI BHAVSAR</a:t>
            </a:r>
          </a:p>
          <a:p>
            <a:pPr algn="ctr"/>
            <a:r>
              <a:rPr lang="en-US" sz="1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INSTITUTE OF TECHNOLOGY, NIRMA UNIVERSITY, AHMEDABAD, INDIA</a:t>
            </a:r>
            <a:endParaRPr lang="en-US" sz="1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endParaRPr>
          </a:p>
        </p:txBody>
      </p:sp>
      <p:sp>
        <p:nvSpPr>
          <p:cNvPr id="4" name="Rectangle 3"/>
          <p:cNvSpPr/>
          <p:nvPr/>
        </p:nvSpPr>
        <p:spPr>
          <a:xfrm>
            <a:off x="152400" y="835223"/>
            <a:ext cx="1624164" cy="307777"/>
          </a:xfrm>
          <a:prstGeom prst="rect">
            <a:avLst/>
          </a:prstGeom>
          <a:solidFill>
            <a:srgbClr val="002060"/>
          </a:solidFill>
        </p:spPr>
        <p:txBody>
          <a:bodyPr wrap="none" lIns="91440" tIns="45720" rIns="91440" bIns="45720">
            <a:spAutoFit/>
          </a:bodyPr>
          <a:lstStyle/>
          <a:p>
            <a:pPr algn="ctr"/>
            <a:r>
              <a:rPr lang="en-US" sz="1400" b="1" cap="none" spc="0" dirty="0" smtClean="0">
                <a:ln w="10541" cmpd="sng">
                  <a:solidFill>
                    <a:schemeClr val="accent1">
                      <a:shade val="88000"/>
                      <a:satMod val="110000"/>
                    </a:schemeClr>
                  </a:solidFill>
                  <a:prstDash val="solid"/>
                </a:ln>
                <a:solidFill>
                  <a:schemeClr val="bg1"/>
                </a:solidFill>
                <a:effectLst/>
                <a:latin typeface="Times New Roman" pitchFamily="18" charset="0"/>
                <a:cs typeface="Times New Roman" pitchFamily="18" charset="0"/>
              </a:rPr>
              <a:t>INTRODUCTION</a:t>
            </a:r>
            <a:endParaRPr lang="en-US" sz="1400" b="1" cap="none" spc="0" dirty="0">
              <a:ln w="10541" cmpd="sng">
                <a:solidFill>
                  <a:schemeClr val="accent1">
                    <a:shade val="88000"/>
                    <a:satMod val="110000"/>
                  </a:schemeClr>
                </a:solidFill>
                <a:prstDash val="solid"/>
              </a:ln>
              <a:solidFill>
                <a:schemeClr val="bg1"/>
              </a:solidFill>
              <a:effectLst/>
              <a:latin typeface="Times New Roman" pitchFamily="18" charset="0"/>
              <a:cs typeface="Times New Roman" pitchFamily="18" charset="0"/>
            </a:endParaRPr>
          </a:p>
        </p:txBody>
      </p:sp>
      <p:sp>
        <p:nvSpPr>
          <p:cNvPr id="5" name="TextBox 4"/>
          <p:cNvSpPr txBox="1"/>
          <p:nvPr/>
        </p:nvSpPr>
        <p:spPr>
          <a:xfrm>
            <a:off x="152400" y="1237832"/>
            <a:ext cx="2971800" cy="3046988"/>
          </a:xfrm>
          <a:prstGeom prst="rect">
            <a:avLst/>
          </a:prstGeom>
          <a:solidFill>
            <a:schemeClr val="bg1"/>
          </a:solidFill>
        </p:spPr>
        <p:txBody>
          <a:bodyPr wrap="square" rtlCol="0">
            <a:spAutoFit/>
          </a:bodyPr>
          <a:lstStyle/>
          <a:p>
            <a:pPr algn="just"/>
            <a:r>
              <a:rPr lang="en-US" sz="1200" dirty="0">
                <a:latin typeface="Times New Roman" pitchFamily="18" charset="0"/>
                <a:cs typeface="Times New Roman" pitchFamily="18" charset="0"/>
              </a:rPr>
              <a:t>This project is an apparent solution to the problems faced by the organizations in generating and publishing content. The solution is to provide the coupling facility between the tools of generating and publishing, which in turn proposes the new challenges that are related to cross domain functionality, and are by nature hard to accomplish or at least not achievable without complex and sophisticated solutions. The solution is to provide the framework that does the publishing and generation for us. And this solution can be converted into the need if implemented properly. </a:t>
            </a:r>
            <a:r>
              <a:rPr lang="en-US" sz="1200" dirty="0" smtClean="0">
                <a:latin typeface="Times New Roman" pitchFamily="18" charset="0"/>
                <a:cs typeface="Times New Roman" pitchFamily="18" charset="0"/>
              </a:rPr>
              <a:t>No existing system are available, as this the inception of this kind of system.</a:t>
            </a:r>
            <a:endParaRPr lang="en-US" sz="1200" dirty="0">
              <a:latin typeface="Times New Roman" pitchFamily="18" charset="0"/>
              <a:cs typeface="Times New Roman" pitchFamily="18" charset="0"/>
            </a:endParaRPr>
          </a:p>
        </p:txBody>
      </p:sp>
      <p:sp>
        <p:nvSpPr>
          <p:cNvPr id="7" name="Rectangle 6"/>
          <p:cNvSpPr/>
          <p:nvPr/>
        </p:nvSpPr>
        <p:spPr>
          <a:xfrm>
            <a:off x="152400" y="4340423"/>
            <a:ext cx="1662635" cy="307777"/>
          </a:xfrm>
          <a:prstGeom prst="rect">
            <a:avLst/>
          </a:prstGeom>
          <a:solidFill>
            <a:srgbClr val="002060"/>
          </a:solidFill>
        </p:spPr>
        <p:txBody>
          <a:bodyPr wrap="none" lIns="91440" tIns="45720" rIns="91440" bIns="45720">
            <a:spAutoFit/>
          </a:bodyPr>
          <a:lstStyle/>
          <a:p>
            <a:pPr algn="ctr"/>
            <a:r>
              <a:rPr lang="en-US" sz="1400" b="1" cap="none" spc="0" dirty="0" smtClean="0">
                <a:ln w="10541" cmpd="sng">
                  <a:solidFill>
                    <a:schemeClr val="accent1">
                      <a:shade val="88000"/>
                      <a:satMod val="110000"/>
                    </a:schemeClr>
                  </a:solidFill>
                  <a:prstDash val="solid"/>
                </a:ln>
                <a:solidFill>
                  <a:schemeClr val="bg1"/>
                </a:solidFill>
                <a:effectLst/>
                <a:latin typeface="Times New Roman" pitchFamily="18" charset="0"/>
                <a:cs typeface="Times New Roman" pitchFamily="18" charset="0"/>
              </a:rPr>
              <a:t>SYSTEM DESIGN</a:t>
            </a:r>
            <a:endParaRPr lang="en-US" sz="1400" b="1" cap="none" spc="0" dirty="0">
              <a:ln w="10541" cmpd="sng">
                <a:solidFill>
                  <a:schemeClr val="accent1">
                    <a:shade val="88000"/>
                    <a:satMod val="110000"/>
                  </a:schemeClr>
                </a:solidFill>
                <a:prstDash val="solid"/>
              </a:ln>
              <a:solidFill>
                <a:schemeClr val="bg1"/>
              </a:solidFill>
              <a:effectLst/>
              <a:latin typeface="Times New Roman" pitchFamily="18" charset="0"/>
              <a:cs typeface="Times New Roman" pitchFamily="18" charset="0"/>
            </a:endParaRPr>
          </a:p>
        </p:txBody>
      </p:sp>
      <p:sp>
        <p:nvSpPr>
          <p:cNvPr id="1028" name="Rectangle 4"/>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latin typeface="Times New Roman" pitchFamily="18" charset="0"/>
              <a:cs typeface="Times New Roman" pitchFamily="18" charset="0"/>
            </a:endParaRPr>
          </a:p>
        </p:txBody>
      </p:sp>
      <p:sp>
        <p:nvSpPr>
          <p:cNvPr id="12" name="TextBox 11"/>
          <p:cNvSpPr txBox="1"/>
          <p:nvPr/>
        </p:nvSpPr>
        <p:spPr>
          <a:xfrm>
            <a:off x="6324600" y="806946"/>
            <a:ext cx="2667000" cy="2862322"/>
          </a:xfrm>
          <a:prstGeom prst="rect">
            <a:avLst/>
          </a:prstGeom>
          <a:solidFill>
            <a:schemeClr val="bg1"/>
          </a:solidFill>
        </p:spPr>
        <p:txBody>
          <a:bodyPr wrap="square" rtlCol="0">
            <a:spAutoFit/>
          </a:bodyPr>
          <a:lstStyle/>
          <a:p>
            <a:pPr algn="just"/>
            <a:r>
              <a:rPr lang="en-US" sz="1200" dirty="0">
                <a:latin typeface="Times New Roman" pitchFamily="18" charset="0"/>
                <a:cs typeface="Times New Roman" pitchFamily="18" charset="0"/>
              </a:rPr>
              <a:t>The scope for this project is limited only by the imagination of the organization that uses this. This system can support and publish all kind of media regardless of dependencies that content requires </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Educational </a:t>
            </a:r>
            <a:r>
              <a:rPr lang="en-US" sz="1200" dirty="0">
                <a:latin typeface="Times New Roman" pitchFamily="18" charset="0"/>
                <a:cs typeface="Times New Roman" pitchFamily="18" charset="0"/>
              </a:rPr>
              <a:t>and training institutes can generate content that is highly interactive and are highly complicated with </a:t>
            </a:r>
            <a:r>
              <a:rPr lang="en-US" sz="1200" dirty="0" smtClean="0">
                <a:latin typeface="Times New Roman" pitchFamily="18" charset="0"/>
                <a:cs typeface="Times New Roman" pitchFamily="18" charset="0"/>
              </a:rPr>
              <a:t>ease. Publishing </a:t>
            </a:r>
            <a:r>
              <a:rPr lang="en-US" sz="1200" dirty="0">
                <a:latin typeface="Times New Roman" pitchFamily="18" charset="0"/>
                <a:cs typeface="Times New Roman" pitchFamily="18" charset="0"/>
              </a:rPr>
              <a:t>houses can focus onto content generation rather that dealing with complex technologies that can convert this content to publishable form and then actually publishes it on standard platform</a:t>
            </a:r>
            <a:r>
              <a:rPr lang="en-US" sz="1200" dirty="0" smtClean="0">
                <a:latin typeface="Times New Roman" pitchFamily="18" charset="0"/>
                <a:cs typeface="Times New Roman" pitchFamily="18" charset="0"/>
              </a:rPr>
              <a:t>. </a:t>
            </a:r>
            <a:endParaRPr lang="en-US" sz="1200" dirty="0">
              <a:latin typeface="Times New Roman" pitchFamily="18" charset="0"/>
              <a:cs typeface="Times New Roman" pitchFamily="18" charset="0"/>
            </a:endParaRPr>
          </a:p>
        </p:txBody>
      </p:sp>
      <p:sp>
        <p:nvSpPr>
          <p:cNvPr id="13" name="Rectangle 12"/>
          <p:cNvSpPr/>
          <p:nvPr/>
        </p:nvSpPr>
        <p:spPr>
          <a:xfrm>
            <a:off x="6324600" y="3733800"/>
            <a:ext cx="2578783" cy="307777"/>
          </a:xfrm>
          <a:prstGeom prst="rect">
            <a:avLst/>
          </a:prstGeom>
          <a:solidFill>
            <a:srgbClr val="002060"/>
          </a:solidFill>
        </p:spPr>
        <p:txBody>
          <a:bodyPr wrap="none" lIns="91440" tIns="45720" rIns="91440" bIns="45720">
            <a:spAutoFit/>
          </a:bodyPr>
          <a:lstStyle/>
          <a:p>
            <a:pPr algn="ctr"/>
            <a:r>
              <a:rPr lang="en-US" sz="1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rPr>
              <a:t>RESULT AND CONCLUSION</a:t>
            </a:r>
            <a:endParaRPr lang="en-US" sz="1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sp>
        <p:nvSpPr>
          <p:cNvPr id="15" name="TextBox 14"/>
          <p:cNvSpPr txBox="1"/>
          <p:nvPr/>
        </p:nvSpPr>
        <p:spPr>
          <a:xfrm>
            <a:off x="6324600" y="4136410"/>
            <a:ext cx="2667000" cy="2492990"/>
          </a:xfrm>
          <a:prstGeom prst="rect">
            <a:avLst/>
          </a:prstGeom>
          <a:solidFill>
            <a:schemeClr val="bg1"/>
          </a:solidFill>
        </p:spPr>
        <p:txBody>
          <a:bodyPr wrap="square" rtlCol="0">
            <a:spAutoFit/>
          </a:bodyPr>
          <a:lstStyle/>
          <a:p>
            <a:pPr algn="just"/>
            <a:r>
              <a:rPr lang="en-US" sz="1200" dirty="0">
                <a:latin typeface="Times New Roman" pitchFamily="18" charset="0"/>
                <a:cs typeface="Times New Roman" pitchFamily="18" charset="0"/>
              </a:rPr>
              <a:t>This framework is provided as an intelligent web application to the users who could access it from the wide range of heterogeneous products and environments, and will provides the means of generating the content that they wish to publish and then finally push the generated content to the standard publishing portal that will showcase the outcome of the generated </a:t>
            </a:r>
            <a:r>
              <a:rPr lang="en-US" sz="1200" dirty="0" smtClean="0">
                <a:latin typeface="Times New Roman" pitchFamily="18" charset="0"/>
                <a:cs typeface="Times New Roman" pitchFamily="18" charset="0"/>
              </a:rPr>
              <a:t>content. Our plan is to release </a:t>
            </a:r>
            <a:r>
              <a:rPr lang="en-US" sz="1200" dirty="0">
                <a:latin typeface="Times New Roman" pitchFamily="18" charset="0"/>
                <a:cs typeface="Times New Roman" pitchFamily="18" charset="0"/>
              </a:rPr>
              <a:t>the proposed system at the completion of major project under semester 8</a:t>
            </a:r>
            <a:r>
              <a:rPr lang="en-US" sz="1200" dirty="0" smtClean="0">
                <a:latin typeface="Times New Roman" pitchFamily="18" charset="0"/>
                <a:cs typeface="Times New Roman" pitchFamily="18" charset="0"/>
              </a:rPr>
              <a:t>.</a:t>
            </a:r>
            <a:endParaRPr lang="en-US" sz="1200" dirty="0">
              <a:latin typeface="Times New Roman" pitchFamily="18" charset="0"/>
              <a:cs typeface="Times New Roman" pitchFamily="18" charset="0"/>
            </a:endParaRPr>
          </a:p>
        </p:txBody>
      </p:sp>
      <p:sp>
        <p:nvSpPr>
          <p:cNvPr id="16" name="TextBox 15"/>
          <p:cNvSpPr txBox="1"/>
          <p:nvPr/>
        </p:nvSpPr>
        <p:spPr>
          <a:xfrm>
            <a:off x="152400" y="4700081"/>
            <a:ext cx="2971800" cy="1015663"/>
          </a:xfrm>
          <a:prstGeom prst="rect">
            <a:avLst/>
          </a:prstGeom>
          <a:solidFill>
            <a:schemeClr val="bg1"/>
          </a:solidFill>
        </p:spPr>
        <p:txBody>
          <a:bodyPr wrap="square" rtlCol="0">
            <a:spAutoFit/>
          </a:bodyPr>
          <a:lstStyle/>
          <a:p>
            <a:pPr algn="just"/>
            <a:r>
              <a:rPr lang="en-US" sz="1200" dirty="0" smtClean="0">
                <a:latin typeface="Times New Roman" pitchFamily="18" charset="0"/>
                <a:cs typeface="Times New Roman" pitchFamily="18" charset="0"/>
              </a:rPr>
              <a:t>Methodology : RAD</a:t>
            </a:r>
          </a:p>
          <a:p>
            <a:pPr algn="just"/>
            <a:r>
              <a:rPr lang="en-US" sz="1200" dirty="0" smtClean="0">
                <a:latin typeface="Times New Roman" pitchFamily="18" charset="0"/>
                <a:cs typeface="Times New Roman" pitchFamily="18" charset="0"/>
              </a:rPr>
              <a:t>Web Server : WAMP</a:t>
            </a:r>
          </a:p>
          <a:p>
            <a:pPr algn="just"/>
            <a:r>
              <a:rPr lang="en-US" sz="1200" dirty="0" smtClean="0">
                <a:latin typeface="Times New Roman" pitchFamily="18" charset="0"/>
                <a:cs typeface="Times New Roman" pitchFamily="18" charset="0"/>
              </a:rPr>
              <a:t>Database Platform : </a:t>
            </a:r>
            <a:r>
              <a:rPr lang="en-US" sz="1200" dirty="0" smtClean="0">
                <a:latin typeface="Times New Roman" pitchFamily="18" charset="0"/>
                <a:cs typeface="Times New Roman" pitchFamily="18" charset="0"/>
              </a:rPr>
              <a:t>MYSQL</a:t>
            </a:r>
            <a:endParaRPr lang="en-US" sz="1200" dirty="0" smtClean="0">
              <a:latin typeface="Times New Roman" pitchFamily="18" charset="0"/>
              <a:cs typeface="Times New Roman" pitchFamily="18" charset="0"/>
            </a:endParaRPr>
          </a:p>
          <a:p>
            <a:pPr algn="just"/>
            <a:r>
              <a:rPr lang="en-US" sz="1200" dirty="0" smtClean="0">
                <a:latin typeface="Times New Roman" pitchFamily="18" charset="0"/>
                <a:cs typeface="Times New Roman" pitchFamily="18" charset="0"/>
              </a:rPr>
              <a:t>Technologies : PHP, JavaScript, HTML, </a:t>
            </a:r>
            <a:r>
              <a:rPr lang="en-US" sz="1200" dirty="0" err="1" smtClean="0">
                <a:latin typeface="Times New Roman" pitchFamily="18" charset="0"/>
                <a:cs typeface="Times New Roman" pitchFamily="18" charset="0"/>
              </a:rPr>
              <a:t>Jquery</a:t>
            </a:r>
            <a:endParaRPr lang="en-US" sz="1200" dirty="0">
              <a:latin typeface="Times New Roman" pitchFamily="18" charset="0"/>
              <a:cs typeface="Times New Roman" pitchFamily="18" charset="0"/>
            </a:endParaRPr>
          </a:p>
        </p:txBody>
      </p:sp>
      <p:pic>
        <p:nvPicPr>
          <p:cNvPr id="6" name="Picture 4" descr="C:\Users\Acer\Desktop\FINAL EXPORT\USECASE\USECASE MODEL.jpg"/>
          <p:cNvPicPr>
            <a:picLocks noChangeAspect="1" noChangeArrowheads="1"/>
          </p:cNvPicPr>
          <p:nvPr/>
        </p:nvPicPr>
        <p:blipFill>
          <a:blip r:embed="rId3"/>
          <a:srcRect/>
          <a:stretch>
            <a:fillRect/>
          </a:stretch>
        </p:blipFill>
        <p:spPr bwMode="auto">
          <a:xfrm>
            <a:off x="3276600" y="838200"/>
            <a:ext cx="2895600" cy="3429000"/>
          </a:xfrm>
          <a:prstGeom prst="rect">
            <a:avLst/>
          </a:prstGeom>
          <a:noFill/>
        </p:spPr>
      </p:pic>
      <p:sp>
        <p:nvSpPr>
          <p:cNvPr id="17" name="TextBox 16"/>
          <p:cNvSpPr txBox="1"/>
          <p:nvPr/>
        </p:nvSpPr>
        <p:spPr>
          <a:xfrm>
            <a:off x="3276600" y="4343401"/>
            <a:ext cx="2895600" cy="1371600"/>
          </a:xfrm>
          <a:prstGeom prst="rect">
            <a:avLst/>
          </a:prstGeom>
          <a:solidFill>
            <a:schemeClr val="bg1"/>
          </a:solidFill>
        </p:spPr>
        <p:txBody>
          <a:bodyPr wrap="square" rtlCol="0">
            <a:spAutoFit/>
          </a:bodyPr>
          <a:lstStyle/>
          <a:p>
            <a:r>
              <a:rPr lang="en-US" sz="1200" dirty="0" smtClean="0">
                <a:latin typeface="Times New Roman" pitchFamily="18" charset="0"/>
                <a:cs typeface="Times New Roman" pitchFamily="18" charset="0"/>
              </a:rPr>
              <a:t>User Types</a:t>
            </a:r>
          </a:p>
          <a:p>
            <a:r>
              <a:rPr lang="en-US" sz="1200" dirty="0" smtClean="0">
                <a:latin typeface="Times New Roman" pitchFamily="18" charset="0"/>
                <a:cs typeface="Times New Roman" pitchFamily="18" charset="0"/>
              </a:rPr>
              <a:t>Administrator</a:t>
            </a:r>
          </a:p>
          <a:p>
            <a:r>
              <a:rPr lang="en-US" sz="1200" dirty="0" smtClean="0">
                <a:latin typeface="Times New Roman" pitchFamily="18" charset="0"/>
                <a:cs typeface="Times New Roman" pitchFamily="18" charset="0"/>
              </a:rPr>
              <a:t>Manager</a:t>
            </a:r>
          </a:p>
          <a:p>
            <a:r>
              <a:rPr lang="en-US" sz="1200" dirty="0" smtClean="0">
                <a:latin typeface="Times New Roman" pitchFamily="18" charset="0"/>
                <a:cs typeface="Times New Roman" pitchFamily="18" charset="0"/>
              </a:rPr>
              <a:t>Publisher</a:t>
            </a:r>
          </a:p>
          <a:p>
            <a:r>
              <a:rPr lang="en-US" sz="1200" dirty="0" smtClean="0">
                <a:latin typeface="Times New Roman" pitchFamily="18" charset="0"/>
                <a:cs typeface="Times New Roman" pitchFamily="18" charset="0"/>
              </a:rPr>
              <a:t>Approver</a:t>
            </a:r>
          </a:p>
          <a:p>
            <a:r>
              <a:rPr lang="en-US" sz="1200" dirty="0" smtClean="0">
                <a:latin typeface="Times New Roman" pitchFamily="18" charset="0"/>
                <a:cs typeface="Times New Roman" pitchFamily="18" charset="0"/>
              </a:rPr>
              <a:t>Reviewer</a:t>
            </a:r>
          </a:p>
          <a:p>
            <a:r>
              <a:rPr lang="en-US" sz="1200" dirty="0" smtClean="0">
                <a:latin typeface="Times New Roman" pitchFamily="18" charset="0"/>
                <a:cs typeface="Times New Roman" pitchFamily="18" charset="0"/>
              </a:rPr>
              <a:t>Sales Executive</a:t>
            </a:r>
            <a:endParaRPr lang="en-US" sz="1200" dirty="0">
              <a:latin typeface="Times New Roman" pitchFamily="18" charset="0"/>
              <a:cs typeface="Times New Roman" pitchFamily="18" charset="0"/>
            </a:endParaRPr>
          </a:p>
        </p:txBody>
      </p:sp>
      <p:sp>
        <p:nvSpPr>
          <p:cNvPr id="18" name="TextBox 17"/>
          <p:cNvSpPr txBox="1"/>
          <p:nvPr/>
        </p:nvSpPr>
        <p:spPr>
          <a:xfrm>
            <a:off x="152400" y="5791200"/>
            <a:ext cx="6019800" cy="923330"/>
          </a:xfrm>
          <a:prstGeom prst="rect">
            <a:avLst/>
          </a:prstGeom>
          <a:solidFill>
            <a:schemeClr val="bg1"/>
          </a:solidFill>
        </p:spPr>
        <p:txBody>
          <a:bodyPr wrap="square" rtlCol="0">
            <a:spAutoFit/>
          </a:bodyPr>
          <a:lstStyle/>
          <a:p>
            <a:r>
              <a:rPr lang="en-US" dirty="0" smtClean="0"/>
              <a:t>Project Accepted by Azure Knowledge Corporation.</a:t>
            </a:r>
          </a:p>
          <a:p>
            <a:r>
              <a:rPr lang="en-US" dirty="0" smtClean="0"/>
              <a:t>Goal is to release the proposed system at the completion of </a:t>
            </a:r>
            <a:r>
              <a:rPr lang="en-US" dirty="0" smtClean="0"/>
              <a:t>m</a:t>
            </a:r>
            <a:r>
              <a:rPr lang="en-US" dirty="0" smtClean="0"/>
              <a:t>ajor project.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365</Words>
  <Application>Microsoft Office PowerPoint</Application>
  <PresentationFormat>On-screen Show (4:3)</PresentationFormat>
  <Paragraphs>22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Yamini Rathod</dc:creator>
  <cp:lastModifiedBy>Yamini Rathod</cp:lastModifiedBy>
  <cp:revision>24</cp:revision>
  <dcterms:created xsi:type="dcterms:W3CDTF">2015-05-19T08:33:00Z</dcterms:created>
  <dcterms:modified xsi:type="dcterms:W3CDTF">2015-05-21T09:32:46Z</dcterms:modified>
</cp:coreProperties>
</file>