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60" r:id="rId7"/>
    <p:sldId id="270" r:id="rId8"/>
    <p:sldId id="271" r:id="rId9"/>
    <p:sldId id="272" r:id="rId10"/>
    <p:sldId id="264" r:id="rId11"/>
    <p:sldId id="273" r:id="rId12"/>
    <p:sldId id="274" r:id="rId13"/>
    <p:sldId id="275" r:id="rId14"/>
    <p:sldId id="26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4305-3B4A-4522-BF52-AF88C1F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Code: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0DF5F-20BE-47A0-A1D1-AA81D043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758" y="1824547"/>
            <a:ext cx="6868484" cy="4077269"/>
          </a:xfrm>
        </p:spPr>
      </p:pic>
    </p:spTree>
    <p:extLst>
      <p:ext uri="{BB962C8B-B14F-4D97-AF65-F5344CB8AC3E}">
        <p14:creationId xmlns:p14="http://schemas.microsoft.com/office/powerpoint/2010/main" val="15446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0793-2DB8-4A9D-AAA5-AC3DC263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Output: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EEC89-E9CB-46C8-81B2-9ADA8075F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58" y="1929336"/>
            <a:ext cx="7049484" cy="3867690"/>
          </a:xfrm>
        </p:spPr>
      </p:pic>
    </p:spTree>
    <p:extLst>
      <p:ext uri="{BB962C8B-B14F-4D97-AF65-F5344CB8AC3E}">
        <p14:creationId xmlns:p14="http://schemas.microsoft.com/office/powerpoint/2010/main" val="179599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D866-B8E5-4B4F-8515-188D34DE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Explanation: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A1D0-2FB8-4009-968C-98BDD5B7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P-value&gt;0.05.Hence we fail to reject Null.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So, proportion of male and female across regions is same.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36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DE6-F780-4379-B4B5-517E1023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Code: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2153C-AE44-47F5-A413-98279CB91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53" y="1910284"/>
            <a:ext cx="6944694" cy="3905795"/>
          </a:xfrm>
        </p:spPr>
      </p:pic>
    </p:spTree>
    <p:extLst>
      <p:ext uri="{BB962C8B-B14F-4D97-AF65-F5344CB8AC3E}">
        <p14:creationId xmlns:p14="http://schemas.microsoft.com/office/powerpoint/2010/main" val="195686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73EC-F43E-4AAE-9278-1619E8EF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Output: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B0C28-67C3-4604-9470-01A282397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442" y="2138916"/>
            <a:ext cx="6735115" cy="3448531"/>
          </a:xfrm>
        </p:spPr>
      </p:pic>
    </p:spTree>
    <p:extLst>
      <p:ext uri="{BB962C8B-B14F-4D97-AF65-F5344CB8AC3E}">
        <p14:creationId xmlns:p14="http://schemas.microsoft.com/office/powerpoint/2010/main" val="330857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E59-9BCE-4578-8CE3-A9B80793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Explanation: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604-A7BA-4CB7-BE8C-9E77FC2E6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2400" dirty="0"/>
              <a:t>Hence, No action needed.</a:t>
            </a:r>
          </a:p>
          <a:p>
            <a:pPr marL="0" indent="0">
              <a:buNone/>
            </a:pPr>
            <a:r>
              <a:rPr lang="en-IN" sz="2400" dirty="0"/>
              <a:t>Defective % does not vary by centre.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19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B825-7544-410F-B63D-33F1A319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Code: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FC30A-5099-48B7-8512-87FCB831F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311" y="2115100"/>
            <a:ext cx="7011378" cy="3496163"/>
          </a:xfrm>
        </p:spPr>
      </p:pic>
    </p:spTree>
    <p:extLst>
      <p:ext uri="{BB962C8B-B14F-4D97-AF65-F5344CB8AC3E}">
        <p14:creationId xmlns:p14="http://schemas.microsoft.com/office/powerpoint/2010/main" val="215829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81DC-ECD4-4E29-9FD0-14E3BA8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Output: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3A7B6-AF2C-4E04-AF4B-FAA920FCF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87" y="1600200"/>
            <a:ext cx="5777825" cy="4525963"/>
          </a:xfrm>
        </p:spPr>
      </p:pic>
    </p:spTree>
    <p:extLst>
      <p:ext uri="{BB962C8B-B14F-4D97-AF65-F5344CB8AC3E}">
        <p14:creationId xmlns:p14="http://schemas.microsoft.com/office/powerpoint/2010/main" val="368450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072A-30FD-4EA4-85F9-1C8F598B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Explanation: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2806-8330-4725-A1CF-327F4776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200" dirty="0"/>
              <a:t>#Normality Test:</a:t>
            </a:r>
          </a:p>
          <a:p>
            <a:pPr marL="0" indent="0">
              <a:buNone/>
            </a:pPr>
            <a:r>
              <a:rPr lang="en-IN" sz="3200" dirty="0"/>
              <a:t>Ho: No action, if Y1 &amp; Y2 are normal</a:t>
            </a:r>
          </a:p>
          <a:p>
            <a:pPr marL="0" indent="0">
              <a:buNone/>
            </a:pPr>
            <a:r>
              <a:rPr lang="en-IN" sz="3200" dirty="0"/>
              <a:t>Ha: Take action, if Y1 or  Y2 are not normal</a:t>
            </a:r>
          </a:p>
          <a:p>
            <a:pPr marL="0" indent="0">
              <a:buNone/>
            </a:pPr>
            <a:r>
              <a:rPr lang="en-IN" sz="3200" dirty="0"/>
              <a:t>Anderson-Darling normality test data: </a:t>
            </a:r>
            <a:r>
              <a:rPr lang="en-IN" sz="3200" dirty="0" err="1"/>
              <a:t>cutlets$Unit.A</a:t>
            </a:r>
            <a:r>
              <a:rPr lang="en-IN" sz="3200" dirty="0"/>
              <a:t> A = 0.43309, p-value = 0.2866 </a:t>
            </a:r>
          </a:p>
          <a:p>
            <a:pPr marL="0" indent="0">
              <a:buNone/>
            </a:pPr>
            <a:r>
              <a:rPr lang="en-IN" sz="3200" dirty="0"/>
              <a:t>Anderson-Darling normality test data: </a:t>
            </a:r>
            <a:r>
              <a:rPr lang="en-IN" sz="3200" dirty="0" err="1"/>
              <a:t>cutlets$Unit.B</a:t>
            </a:r>
            <a:r>
              <a:rPr lang="en-IN" sz="3200" dirty="0"/>
              <a:t> A = 0.26123, p-value = 0.6869</a:t>
            </a:r>
          </a:p>
          <a:p>
            <a:pPr marL="0" indent="0">
              <a:buNone/>
            </a:pPr>
            <a:r>
              <a:rPr lang="en-IN" sz="3200" dirty="0"/>
              <a:t>Both data are assume to be normal as p-value for both is high, p-high -&gt; Null fly</a:t>
            </a:r>
          </a:p>
          <a:p>
            <a:pPr marL="0" indent="0">
              <a:buNone/>
            </a:pPr>
            <a:endParaRPr lang="en-IN" sz="3200" dirty="0"/>
          </a:p>
          <a:p>
            <a:pPr marL="0" lvl="0" indent="0">
              <a:buNone/>
            </a:pPr>
            <a:r>
              <a:rPr lang="en-IN" sz="3200" dirty="0"/>
              <a:t># External conditions:</a:t>
            </a:r>
          </a:p>
          <a:p>
            <a:pPr marL="0" lvl="0" indent="0">
              <a:buNone/>
            </a:pPr>
            <a:r>
              <a:rPr lang="en-IN" sz="3200" dirty="0"/>
              <a:t>As external conditions are different, we will go with Variance Test </a:t>
            </a:r>
          </a:p>
          <a:p>
            <a:pPr marL="0" indent="0">
              <a:buNone/>
            </a:pPr>
            <a:endParaRPr lang="en-IN" sz="3200" dirty="0"/>
          </a:p>
          <a:p>
            <a:pPr marL="0" lvl="0" indent="0">
              <a:buNone/>
            </a:pPr>
            <a:r>
              <a:rPr lang="en-IN" sz="3200" dirty="0"/>
              <a:t># Variance Test:</a:t>
            </a:r>
          </a:p>
          <a:p>
            <a:pPr marL="0" indent="0">
              <a:buNone/>
            </a:pPr>
            <a:r>
              <a:rPr lang="en-IN" sz="3200" dirty="0"/>
              <a:t>Ho -&gt; Variances are equal (Var of Y1 = Var of Y2)</a:t>
            </a:r>
          </a:p>
          <a:p>
            <a:pPr marL="0" indent="0">
              <a:buNone/>
            </a:pPr>
            <a:r>
              <a:rPr lang="en-IN" sz="3200" dirty="0"/>
              <a:t>Ha -&gt; Variances are not equal (Var of Y1 != Var of Y2)</a:t>
            </a:r>
          </a:p>
          <a:p>
            <a:pPr marL="0" indent="0">
              <a:buNone/>
            </a:pPr>
            <a:r>
              <a:rPr lang="en-IN" sz="3200" dirty="0"/>
              <a:t>F test to compare two variances data: </a:t>
            </a:r>
            <a:r>
              <a:rPr lang="en-IN" sz="3200" dirty="0" err="1"/>
              <a:t>cutlets$Unit.A</a:t>
            </a:r>
            <a:r>
              <a:rPr lang="en-IN" sz="3200" dirty="0"/>
              <a:t> and </a:t>
            </a:r>
            <a:r>
              <a:rPr lang="en-IN" sz="3200" dirty="0" err="1"/>
              <a:t>cutlets$Unit.B</a:t>
            </a:r>
            <a:r>
              <a:rPr lang="en-IN" sz="3200" dirty="0"/>
              <a:t> F = 0.70536, </a:t>
            </a:r>
            <a:r>
              <a:rPr lang="en-IN" sz="3200" dirty="0" err="1"/>
              <a:t>num</a:t>
            </a:r>
            <a:r>
              <a:rPr lang="en-IN" sz="3200" dirty="0"/>
              <a:t> df = 34, </a:t>
            </a:r>
            <a:r>
              <a:rPr lang="en-IN" sz="3200" dirty="0" err="1"/>
              <a:t>denom</a:t>
            </a:r>
            <a:r>
              <a:rPr lang="en-IN" sz="3200" dirty="0"/>
              <a:t> df = 34, p-value = 0.3136</a:t>
            </a:r>
          </a:p>
          <a:p>
            <a:pPr marL="0" indent="0">
              <a:buNone/>
            </a:pPr>
            <a:r>
              <a:rPr lang="en-IN" sz="3200" dirty="0"/>
              <a:t>Variances are assume to be equal as P high Null Fly (p-value &gt; 0.05)</a:t>
            </a:r>
          </a:p>
          <a:p>
            <a:pPr marL="0" indent="0">
              <a:buNone/>
            </a:pP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90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A500-9A17-4E64-8B20-EACB4D6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CDF0-DA2A-496C-A109-50152F05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#2</a:t>
            </a:r>
            <a:r>
              <a:rPr lang="en-IN" sz="3200" dirty="0"/>
              <a:t> sample T test for equal variances:</a:t>
            </a:r>
          </a:p>
          <a:p>
            <a:pPr marL="0" indent="0">
              <a:buNone/>
            </a:pPr>
            <a:r>
              <a:rPr lang="en-IN" sz="3200" dirty="0"/>
              <a:t>Ho -&gt; Diameter of cutlet from unit A = Diameter of cutlet from unit B</a:t>
            </a:r>
          </a:p>
          <a:p>
            <a:pPr marL="0" indent="0">
              <a:buNone/>
            </a:pPr>
            <a:r>
              <a:rPr lang="en-IN" sz="3200" dirty="0"/>
              <a:t>Ha -&gt; Diameter of cutlet from unit A != Diameter of cutlet from unit B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p-value &gt;0.05, P High Null Fly which means Fail to reject null hypothesis.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Conclusion: There is no significant difference in the diameter of the cutlet between two units.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0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8C40-C86B-41D4-9A68-5AE85597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Code: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9DA1A-84D0-43D6-9DFB-CE60C0C8B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83549"/>
            <a:ext cx="8229600" cy="2759265"/>
          </a:xfrm>
        </p:spPr>
      </p:pic>
    </p:spTree>
    <p:extLst>
      <p:ext uri="{BB962C8B-B14F-4D97-AF65-F5344CB8AC3E}">
        <p14:creationId xmlns:p14="http://schemas.microsoft.com/office/powerpoint/2010/main" val="335739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715-CFAC-4CB3-AE5F-7ED55AA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Output: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89842-571B-4191-A742-7323E7008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363" y="3299791"/>
            <a:ext cx="6973273" cy="26239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9871F-E666-462C-A74B-D23AEF901BE6}"/>
              </a:ext>
            </a:extLst>
          </p:cNvPr>
          <p:cNvSpPr txBox="1"/>
          <p:nvPr/>
        </p:nvSpPr>
        <p:spPr>
          <a:xfrm>
            <a:off x="742121" y="1339623"/>
            <a:ext cx="5420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#</a:t>
            </a:r>
            <a:r>
              <a:rPr lang="en-IN" sz="1800" dirty="0"/>
              <a:t>Normality Test:</a:t>
            </a:r>
          </a:p>
          <a:p>
            <a:pPr marL="0" indent="0">
              <a:buNone/>
            </a:pPr>
            <a:r>
              <a:rPr lang="en-IN" sz="1800" dirty="0"/>
              <a:t>Ho: No action, if Y1 &amp; Y2 &amp; Y3 &amp; Y4 are normal</a:t>
            </a:r>
          </a:p>
          <a:p>
            <a:pPr marL="0" indent="0">
              <a:buNone/>
            </a:pPr>
            <a:r>
              <a:rPr lang="en-IN" sz="1800" dirty="0"/>
              <a:t>Ha: Take action, if </a:t>
            </a:r>
            <a:r>
              <a:rPr lang="es-ES" sz="1800" dirty="0"/>
              <a:t>Y1 </a:t>
            </a:r>
            <a:r>
              <a:rPr lang="es-ES" sz="1800" dirty="0" err="1"/>
              <a:t>or</a:t>
            </a:r>
            <a:r>
              <a:rPr lang="es-ES" sz="1800" dirty="0"/>
              <a:t> Y2 </a:t>
            </a:r>
            <a:r>
              <a:rPr lang="es-ES" sz="1800" dirty="0" err="1"/>
              <a:t>or</a:t>
            </a:r>
            <a:r>
              <a:rPr lang="es-ES" sz="1800" dirty="0"/>
              <a:t> Y3 </a:t>
            </a:r>
            <a:r>
              <a:rPr lang="es-ES" sz="1800" dirty="0" err="1"/>
              <a:t>or</a:t>
            </a:r>
            <a:r>
              <a:rPr lang="es-ES" sz="1800" dirty="0"/>
              <a:t> Y4 </a:t>
            </a:r>
            <a:r>
              <a:rPr lang="en-IN" sz="1800" dirty="0"/>
              <a:t>are not normal</a:t>
            </a:r>
          </a:p>
        </p:txBody>
      </p:sp>
    </p:spTree>
    <p:extLst>
      <p:ext uri="{BB962C8B-B14F-4D97-AF65-F5344CB8AC3E}">
        <p14:creationId xmlns:p14="http://schemas.microsoft.com/office/powerpoint/2010/main" val="419980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10E4-1B1C-403F-8DED-211B6C8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Explanation: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AD96-8EC3-4E83-A3D2-2897AF94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2210"/>
            <a:ext cx="8229600" cy="795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#Variance Test:</a:t>
            </a:r>
          </a:p>
          <a:p>
            <a:pPr marL="0" indent="0">
              <a:buNone/>
            </a:pPr>
            <a:r>
              <a:rPr lang="en-IN" sz="1400" dirty="0"/>
              <a:t>Ho: Variances are equal </a:t>
            </a:r>
          </a:p>
          <a:p>
            <a:pPr marL="0" indent="0">
              <a:buNone/>
            </a:pPr>
            <a:r>
              <a:rPr lang="en-IN" sz="1400" dirty="0"/>
              <a:t>Ha: Variances are not equal 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8EE86-D875-4999-96D6-3D6B967F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9" y="2022838"/>
            <a:ext cx="6962235" cy="2767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399D5-2991-406C-9536-67354EB53822}"/>
              </a:ext>
            </a:extLst>
          </p:cNvPr>
          <p:cNvSpPr txBox="1"/>
          <p:nvPr/>
        </p:nvSpPr>
        <p:spPr>
          <a:xfrm>
            <a:off x="618009" y="4985625"/>
            <a:ext cx="6301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/>
              <a:t>#Final Test: One way </a:t>
            </a:r>
            <a:r>
              <a:rPr lang="en-IN" sz="1800" dirty="0" err="1"/>
              <a:t>Anova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Ho: </a:t>
            </a:r>
            <a:r>
              <a:rPr lang="en-IN" sz="1800" dirty="0" err="1"/>
              <a:t>Avg</a:t>
            </a:r>
            <a:r>
              <a:rPr lang="en-IN" sz="1800" dirty="0"/>
              <a:t> TAT are equal i.e. Laboratory1= 2 = 3 =4 </a:t>
            </a:r>
          </a:p>
          <a:p>
            <a:pPr marL="0" indent="0">
              <a:buNone/>
            </a:pPr>
            <a:r>
              <a:rPr lang="en-IN" sz="1800" dirty="0"/>
              <a:t>Ha: </a:t>
            </a:r>
            <a:r>
              <a:rPr lang="en-IN" sz="1800" dirty="0" err="1"/>
              <a:t>Avg</a:t>
            </a:r>
            <a:r>
              <a:rPr lang="en-IN" sz="1800" dirty="0"/>
              <a:t> TAT are Not equal. </a:t>
            </a:r>
          </a:p>
          <a:p>
            <a:pPr marL="0" indent="0">
              <a:buNone/>
            </a:pPr>
            <a:r>
              <a:rPr lang="en-IN" sz="1800" dirty="0"/>
              <a:t>P Low Null Go -&gt; Reject Null hypothesis , </a:t>
            </a:r>
            <a:r>
              <a:rPr lang="en-IN" sz="1800" dirty="0" err="1"/>
              <a:t>i.e</a:t>
            </a:r>
            <a:r>
              <a:rPr lang="en-IN" sz="1800" dirty="0"/>
              <a:t> </a:t>
            </a:r>
            <a:r>
              <a:rPr lang="en-IN" sz="1800" dirty="0" err="1"/>
              <a:t>Avg</a:t>
            </a:r>
            <a:r>
              <a:rPr lang="en-IN" sz="1800" dirty="0"/>
              <a:t> TAT are Not equal</a:t>
            </a:r>
          </a:p>
          <a:p>
            <a:pPr marL="0" indent="0">
              <a:buNone/>
            </a:pPr>
            <a:r>
              <a:rPr lang="en-IN" dirty="0"/>
              <a:t>There is no TAT.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1912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747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Hypothesis Testing Exercise</vt:lpstr>
      <vt:lpstr>Code: </vt:lpstr>
      <vt:lpstr>Output:</vt:lpstr>
      <vt:lpstr>Explanation:</vt:lpstr>
      <vt:lpstr>PowerPoint Presentation</vt:lpstr>
      <vt:lpstr>Hypothesis Testing Exercise</vt:lpstr>
      <vt:lpstr>Code:</vt:lpstr>
      <vt:lpstr>Output:</vt:lpstr>
      <vt:lpstr>Explanation:</vt:lpstr>
      <vt:lpstr>Hypothesis Testing Exercise</vt:lpstr>
      <vt:lpstr>Code:</vt:lpstr>
      <vt:lpstr>Output:</vt:lpstr>
      <vt:lpstr>Explanation:</vt:lpstr>
      <vt:lpstr>Hypothesis Testing Exercise</vt:lpstr>
      <vt:lpstr>Code:</vt:lpstr>
      <vt:lpstr>Output:</vt:lpstr>
      <vt:lpstr>Explanation: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anil kumarr</cp:lastModifiedBy>
  <cp:revision>9</cp:revision>
  <dcterms:created xsi:type="dcterms:W3CDTF">2015-11-14T12:07:48Z</dcterms:created>
  <dcterms:modified xsi:type="dcterms:W3CDTF">2021-04-26T18:16:26Z</dcterms:modified>
</cp:coreProperties>
</file>