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2"/>
    <p:sldId id="257" r:id="rId3"/>
    <p:sldId id="272" r:id="rId4"/>
    <p:sldId id="273" r:id="rId5"/>
    <p:sldId id="274" r:id="rId6"/>
    <p:sldId id="258" r:id="rId7"/>
    <p:sldId id="259" r:id="rId8"/>
    <p:sldId id="260" r:id="rId9"/>
    <p:sldId id="261" r:id="rId10"/>
    <p:sldId id="262" r:id="rId11"/>
    <p:sldId id="263" r:id="rId12"/>
    <p:sldId id="264" r:id="rId13"/>
    <p:sldId id="266" r:id="rId14"/>
    <p:sldId id="267" r:id="rId15"/>
    <p:sldId id="268" r:id="rId16"/>
    <p:sldId id="269" r:id="rId17"/>
    <p:sldId id="270" r:id="rId18"/>
    <p:sldId id="27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7C7137-77F4-4617-93AA-DF7D6D4901CA}" type="datetimeFigureOut">
              <a:rPr lang="en-US" smtClean="0"/>
              <a:t>07-Nov-16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77A17F-1A8A-47FC-97CA-E9FB7B0E343B}" type="slidenum">
              <a:rPr lang="en-US" smtClean="0"/>
              <a:t>‹#›</a:t>
            </a:fld>
            <a:endParaRPr lang="en-US"/>
          </a:p>
        </p:txBody>
      </p:sp>
    </p:spTree>
    <p:extLst>
      <p:ext uri="{BB962C8B-B14F-4D97-AF65-F5344CB8AC3E}">
        <p14:creationId xmlns:p14="http://schemas.microsoft.com/office/powerpoint/2010/main" val="3372139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77A17F-1A8A-47FC-97CA-E9FB7B0E343B}" type="slidenum">
              <a:rPr lang="en-US" smtClean="0"/>
              <a:t>6</a:t>
            </a:fld>
            <a:endParaRPr lang="en-US"/>
          </a:p>
        </p:txBody>
      </p:sp>
    </p:spTree>
    <p:extLst>
      <p:ext uri="{BB962C8B-B14F-4D97-AF65-F5344CB8AC3E}">
        <p14:creationId xmlns:p14="http://schemas.microsoft.com/office/powerpoint/2010/main" val="14699187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07-Nov-16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07-Nov-16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07-Nov-16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07-Nov-16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07-Nov-16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07-Nov-16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07-Nov-16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07-Nov-16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07-Nov-16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07-Nov-16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07-Nov-16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07-Nov-16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07-Nov-16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07-Nov-16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07-Nov-16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07-Nov-16</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07-Nov-16</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901521" y="460353"/>
            <a:ext cx="10006885" cy="1646237"/>
          </a:xfrm>
        </p:spPr>
        <p:txBody>
          <a:bodyPr>
            <a:normAutofit fontScale="90000"/>
          </a:bodyPr>
          <a:lstStyle/>
          <a:p>
            <a:r>
              <a:rPr lang="en-US" sz="4000" b="1" dirty="0" smtClean="0">
                <a:latin typeface="Times New Roman" panose="02020603050405020304" pitchFamily="18" charset="0"/>
                <a:cs typeface="Times New Roman" panose="02020603050405020304" pitchFamily="18" charset="0"/>
              </a:rPr>
              <a:t>     </a:t>
            </a:r>
            <a:br>
              <a:rPr lang="en-US" sz="4000" b="1" dirty="0" smtClean="0">
                <a:latin typeface="Times New Roman" panose="02020603050405020304" pitchFamily="18" charset="0"/>
                <a:cs typeface="Times New Roman" panose="02020603050405020304" pitchFamily="18" charset="0"/>
              </a:rPr>
            </a:br>
            <a:r>
              <a:rPr lang="en-US" sz="4000" b="1" dirty="0">
                <a:latin typeface="Times New Roman" panose="02020603050405020304" pitchFamily="18" charset="0"/>
                <a:cs typeface="Times New Roman" panose="02020603050405020304" pitchFamily="18" charset="0"/>
              </a:rPr>
              <a:t> </a:t>
            </a:r>
            <a:r>
              <a:rPr lang="en-US" sz="4000" b="1" dirty="0" smtClean="0">
                <a:latin typeface="Times New Roman" panose="02020603050405020304" pitchFamily="18" charset="0"/>
                <a:cs typeface="Times New Roman" panose="02020603050405020304" pitchFamily="18" charset="0"/>
              </a:rPr>
              <a:t> </a:t>
            </a:r>
            <a:br>
              <a:rPr lang="en-US" sz="4000" b="1" dirty="0" smtClean="0">
                <a:latin typeface="Times New Roman" panose="02020603050405020304" pitchFamily="18" charset="0"/>
                <a:cs typeface="Times New Roman" panose="02020603050405020304" pitchFamily="18" charset="0"/>
              </a:rPr>
            </a:br>
            <a:r>
              <a:rPr lang="en-US" sz="5300" b="1" dirty="0">
                <a:latin typeface="Times New Roman" panose="02020603050405020304" pitchFamily="18" charset="0"/>
                <a:cs typeface="Times New Roman" panose="02020603050405020304" pitchFamily="18" charset="0"/>
              </a:rPr>
              <a:t> </a:t>
            </a:r>
            <a:r>
              <a:rPr lang="en-US" sz="5300" b="1" dirty="0" smtClean="0">
                <a:latin typeface="Times New Roman" panose="02020603050405020304" pitchFamily="18" charset="0"/>
                <a:cs typeface="Times New Roman" panose="02020603050405020304" pitchFamily="18" charset="0"/>
              </a:rPr>
              <a:t>   EVENT MANAGEMENT </a:t>
            </a:r>
            <a:br>
              <a:rPr lang="en-US" sz="5300" b="1" dirty="0" smtClean="0">
                <a:latin typeface="Times New Roman" panose="02020603050405020304" pitchFamily="18" charset="0"/>
                <a:cs typeface="Times New Roman" panose="02020603050405020304" pitchFamily="18" charset="0"/>
              </a:rPr>
            </a:br>
            <a:r>
              <a:rPr lang="en-US" sz="5300" b="1" dirty="0">
                <a:latin typeface="Times New Roman" panose="02020603050405020304" pitchFamily="18" charset="0"/>
                <a:cs typeface="Times New Roman" panose="02020603050405020304" pitchFamily="18" charset="0"/>
              </a:rPr>
              <a:t> </a:t>
            </a:r>
            <a:r>
              <a:rPr lang="en-US" sz="5300" b="1" dirty="0" smtClean="0">
                <a:latin typeface="Times New Roman" panose="02020603050405020304" pitchFamily="18" charset="0"/>
                <a:cs typeface="Times New Roman" panose="02020603050405020304" pitchFamily="18" charset="0"/>
              </a:rPr>
              <a:t>                SYSTEM</a:t>
            </a:r>
            <a:endParaRPr lang="en-US" sz="53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4294967295"/>
          </p:nvPr>
        </p:nvSpPr>
        <p:spPr>
          <a:xfrm>
            <a:off x="0" y="4051300"/>
            <a:ext cx="10032642" cy="1096963"/>
          </a:xfrm>
        </p:spPr>
        <p:txBody>
          <a:bodyPr>
            <a:noAutofit/>
          </a:bodyPr>
          <a:lstStyle/>
          <a:p>
            <a:r>
              <a:rPr lang="en-IN" altLang="en-US" sz="2100" dirty="0">
                <a:solidFill>
                  <a:schemeClr val="tx1"/>
                </a:solidFill>
                <a:latin typeface="Times New Roman" panose="02020603050405020304" pitchFamily="18" charset="0"/>
                <a:cs typeface="Times New Roman" panose="02020603050405020304" pitchFamily="18" charset="0"/>
              </a:rPr>
              <a:t>Faculty :</a:t>
            </a:r>
            <a:r>
              <a:rPr lang="en-IN" altLang="en-US" sz="2100" dirty="0" err="1">
                <a:solidFill>
                  <a:schemeClr val="tx1"/>
                </a:solidFill>
                <a:latin typeface="Times New Roman" panose="02020603050405020304" pitchFamily="18" charset="0"/>
                <a:cs typeface="Times New Roman" panose="02020603050405020304" pitchFamily="18" charset="0"/>
              </a:rPr>
              <a:t>Dr.</a:t>
            </a:r>
            <a:r>
              <a:rPr lang="en-IN" altLang="en-US" sz="2100" dirty="0">
                <a:solidFill>
                  <a:schemeClr val="tx1"/>
                </a:solidFill>
                <a:latin typeface="Times New Roman" panose="02020603050405020304" pitchFamily="18" charset="0"/>
                <a:cs typeface="Times New Roman" panose="02020603050405020304" pitchFamily="18" charset="0"/>
              </a:rPr>
              <a:t> </a:t>
            </a:r>
            <a:r>
              <a:rPr lang="en-IN" altLang="en-US" sz="2100" dirty="0" err="1">
                <a:solidFill>
                  <a:schemeClr val="tx1"/>
                </a:solidFill>
                <a:latin typeface="Times New Roman" panose="02020603050405020304" pitchFamily="18" charset="0"/>
                <a:cs typeface="Times New Roman" panose="02020603050405020304" pitchFamily="18" charset="0"/>
              </a:rPr>
              <a:t>Jagadeesh</a:t>
            </a:r>
            <a:r>
              <a:rPr lang="en-IN" altLang="en-US" sz="2100" dirty="0">
                <a:solidFill>
                  <a:schemeClr val="tx1"/>
                </a:solidFill>
                <a:latin typeface="Times New Roman" panose="02020603050405020304" pitchFamily="18" charset="0"/>
                <a:cs typeface="Times New Roman" panose="02020603050405020304" pitchFamily="18" charset="0"/>
              </a:rPr>
              <a:t> </a:t>
            </a:r>
            <a:r>
              <a:rPr lang="en-IN" altLang="en-US" sz="2100" dirty="0" smtClean="0">
                <a:solidFill>
                  <a:schemeClr val="tx1"/>
                </a:solidFill>
                <a:latin typeface="Times New Roman" panose="02020603050405020304" pitchFamily="18" charset="0"/>
                <a:cs typeface="Times New Roman" panose="02020603050405020304" pitchFamily="18" charset="0"/>
              </a:rPr>
              <a:t>G                                                         </a:t>
            </a:r>
            <a:r>
              <a:rPr lang="en-US" sz="2100" dirty="0" smtClean="0">
                <a:solidFill>
                  <a:schemeClr val="tx1"/>
                </a:solidFill>
                <a:latin typeface="Times New Roman" panose="02020603050405020304" pitchFamily="18" charset="0"/>
                <a:cs typeface="Times New Roman" panose="02020603050405020304" pitchFamily="18" charset="0"/>
              </a:rPr>
              <a:t>Submitted By</a:t>
            </a:r>
          </a:p>
          <a:p>
            <a:r>
              <a:rPr lang="en-US" sz="2100" dirty="0" smtClean="0">
                <a:solidFill>
                  <a:schemeClr val="tx1"/>
                </a:solidFill>
                <a:latin typeface="Times New Roman" panose="02020603050405020304" pitchFamily="18" charset="0"/>
                <a:cs typeface="Times New Roman" panose="02020603050405020304" pitchFamily="18" charset="0"/>
              </a:rPr>
              <a:t>                                                                                             13mse0220(</a:t>
            </a:r>
            <a:r>
              <a:rPr lang="en-US" sz="2100" dirty="0" err="1" smtClean="0">
                <a:solidFill>
                  <a:schemeClr val="tx1"/>
                </a:solidFill>
                <a:latin typeface="Times New Roman" panose="02020603050405020304" pitchFamily="18" charset="0"/>
                <a:cs typeface="Times New Roman" panose="02020603050405020304" pitchFamily="18" charset="0"/>
              </a:rPr>
              <a:t>Yamini.S</a:t>
            </a:r>
            <a:r>
              <a:rPr lang="en-US" sz="2100" dirty="0" smtClean="0">
                <a:solidFill>
                  <a:schemeClr val="tx1"/>
                </a:solidFill>
                <a:latin typeface="Times New Roman" panose="02020603050405020304" pitchFamily="18" charset="0"/>
                <a:cs typeface="Times New Roman" panose="02020603050405020304" pitchFamily="18" charset="0"/>
              </a:rPr>
              <a:t>)</a:t>
            </a:r>
          </a:p>
          <a:p>
            <a:r>
              <a:rPr lang="en-US" sz="2100" dirty="0" smtClean="0">
                <a:solidFill>
                  <a:schemeClr val="tx1"/>
                </a:solidFill>
                <a:latin typeface="Times New Roman" panose="02020603050405020304" pitchFamily="18" charset="0"/>
                <a:cs typeface="Times New Roman" panose="02020603050405020304" pitchFamily="18" charset="0"/>
              </a:rPr>
              <a:t>                                                                                             13mse0204(</a:t>
            </a:r>
            <a:r>
              <a:rPr lang="en-US" sz="2100" dirty="0" err="1" smtClean="0">
                <a:solidFill>
                  <a:schemeClr val="tx1"/>
                </a:solidFill>
                <a:latin typeface="Times New Roman" panose="02020603050405020304" pitchFamily="18" charset="0"/>
                <a:cs typeface="Times New Roman" panose="02020603050405020304" pitchFamily="18" charset="0"/>
              </a:rPr>
              <a:t>Sajad</a:t>
            </a:r>
            <a:r>
              <a:rPr lang="en-US" sz="2100" dirty="0" smtClean="0">
                <a:solidFill>
                  <a:schemeClr val="tx1"/>
                </a:solidFill>
                <a:latin typeface="Times New Roman" panose="02020603050405020304" pitchFamily="18" charset="0"/>
                <a:cs typeface="Times New Roman" panose="02020603050405020304" pitchFamily="18" charset="0"/>
              </a:rPr>
              <a:t> </a:t>
            </a:r>
            <a:r>
              <a:rPr lang="en-US" sz="2100" dirty="0" err="1" smtClean="0">
                <a:solidFill>
                  <a:schemeClr val="tx1"/>
                </a:solidFill>
                <a:latin typeface="Times New Roman" panose="02020603050405020304" pitchFamily="18" charset="0"/>
                <a:cs typeface="Times New Roman" panose="02020603050405020304" pitchFamily="18" charset="0"/>
              </a:rPr>
              <a:t>Akram</a:t>
            </a:r>
            <a:r>
              <a:rPr lang="en-US" sz="2100" dirty="0" smtClean="0">
                <a:solidFill>
                  <a:schemeClr val="tx1"/>
                </a:solidFill>
                <a:latin typeface="Times New Roman" panose="02020603050405020304" pitchFamily="18" charset="0"/>
                <a:cs typeface="Times New Roman" panose="02020603050405020304" pitchFamily="18" charset="0"/>
              </a:rPr>
              <a:t>)</a:t>
            </a:r>
            <a:endParaRPr lang="en-US" sz="21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2601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571500" lvl="0" indent="-571500">
              <a:buFont typeface="Wingdings" panose="05000000000000000000" pitchFamily="2" charset="2"/>
              <a:buChar char="§"/>
            </a:pPr>
            <a:r>
              <a:rPr lang="en-US" sz="4000" b="1" dirty="0" smtClean="0">
                <a:cs typeface="Times New Roman" panose="02020603050405020304" pitchFamily="18" charset="0"/>
              </a:rPr>
              <a:t>Advantage of using Configuration Concepts</a:t>
            </a:r>
            <a:r>
              <a:rPr lang="en-US" b="1" dirty="0" smtClean="0">
                <a:cs typeface="Times New Roman" panose="02020603050405020304" pitchFamily="18" charset="0"/>
              </a:rPr>
              <a:t/>
            </a:r>
            <a:br>
              <a:rPr lang="en-US" b="1" dirty="0" smtClean="0">
                <a:cs typeface="Times New Roman" panose="02020603050405020304" pitchFamily="18" charset="0"/>
              </a:rPr>
            </a:br>
            <a:r>
              <a:rPr lang="en-US" b="1" dirty="0" smtClean="0">
                <a:cs typeface="Times New Roman" panose="02020603050405020304" pitchFamily="18" charset="0"/>
              </a:rPr>
              <a:t/>
            </a:r>
            <a:br>
              <a:rPr lang="en-US" b="1" dirty="0" smtClean="0">
                <a:cs typeface="Times New Roman" panose="02020603050405020304" pitchFamily="18" charset="0"/>
              </a:rPr>
            </a:br>
            <a:r>
              <a:rPr lang="en-US" b="1" dirty="0" smtClean="0">
                <a:cs typeface="Times New Roman" panose="02020603050405020304" pitchFamily="18" charset="0"/>
              </a:rPr>
              <a:t>&gt;</a:t>
            </a:r>
            <a:r>
              <a:rPr lang="en-US" sz="3200" dirty="0" smtClean="0">
                <a:solidFill>
                  <a:schemeClr val="tx1"/>
                </a:solidFill>
                <a:latin typeface="Times New Roman" panose="02020603050405020304" pitchFamily="18" charset="0"/>
                <a:cs typeface="Times New Roman" panose="02020603050405020304" pitchFamily="18" charset="0"/>
              </a:rPr>
              <a:t>The </a:t>
            </a:r>
            <a:r>
              <a:rPr lang="en-US" sz="3200" dirty="0">
                <a:solidFill>
                  <a:schemeClr val="tx1"/>
                </a:solidFill>
                <a:latin typeface="Times New Roman" panose="02020603050405020304" pitchFamily="18" charset="0"/>
                <a:cs typeface="Times New Roman" panose="02020603050405020304" pitchFamily="18" charset="0"/>
              </a:rPr>
              <a:t>complexity </a:t>
            </a:r>
            <a:r>
              <a:rPr lang="en-US" sz="3200" dirty="0" smtClean="0">
                <a:solidFill>
                  <a:schemeClr val="tx1"/>
                </a:solidFill>
                <a:latin typeface="Times New Roman" panose="02020603050405020304" pitchFamily="18" charset="0"/>
                <a:cs typeface="Times New Roman" panose="02020603050405020304" pitchFamily="18" charset="0"/>
              </a:rPr>
              <a:t>reduced from </a:t>
            </a:r>
            <a:r>
              <a:rPr lang="en-US" sz="3200" dirty="0">
                <a:solidFill>
                  <a:schemeClr val="tx1"/>
                </a:solidFill>
                <a:latin typeface="Times New Roman" panose="02020603050405020304" pitchFamily="18" charset="0"/>
                <a:cs typeface="Times New Roman" panose="02020603050405020304" pitchFamily="18" charset="0"/>
              </a:rPr>
              <a:t>nature of the </a:t>
            </a:r>
            <a:r>
              <a:rPr lang="en-US" sz="3200" dirty="0" smtClean="0">
                <a:solidFill>
                  <a:schemeClr val="tx1"/>
                </a:solidFill>
                <a:latin typeface="Times New Roman" panose="02020603050405020304" pitchFamily="18" charset="0"/>
                <a:cs typeface="Times New Roman" panose="02020603050405020304" pitchFamily="18" charset="0"/>
              </a:rPr>
              <a:t>product </a:t>
            </a:r>
            <a:br>
              <a:rPr lang="en-US" sz="3200" dirty="0" smtClean="0">
                <a:solidFill>
                  <a:schemeClr val="tx1"/>
                </a:solidFill>
                <a:latin typeface="Times New Roman" panose="02020603050405020304" pitchFamily="18" charset="0"/>
                <a:cs typeface="Times New Roman" panose="02020603050405020304" pitchFamily="18" charset="0"/>
              </a:rPr>
            </a:br>
            <a:r>
              <a:rPr lang="en-US" b="1" dirty="0" smtClean="0">
                <a:cs typeface="Times New Roman" panose="02020603050405020304" pitchFamily="18" charset="0"/>
              </a:rPr>
              <a:t>&gt;</a:t>
            </a:r>
            <a:r>
              <a:rPr lang="en-US" sz="3200" dirty="0" smtClean="0">
                <a:solidFill>
                  <a:schemeClr val="tx1"/>
                </a:solidFill>
                <a:latin typeface="Times New Roman" panose="02020603050405020304" pitchFamily="18" charset="0"/>
                <a:cs typeface="Times New Roman" panose="02020603050405020304" pitchFamily="18" charset="0"/>
              </a:rPr>
              <a:t>The </a:t>
            </a:r>
            <a:r>
              <a:rPr lang="en-US" sz="3200" dirty="0">
                <a:solidFill>
                  <a:schemeClr val="tx1"/>
                </a:solidFill>
                <a:latin typeface="Times New Roman" panose="02020603050405020304" pitchFamily="18" charset="0"/>
                <a:cs typeface="Times New Roman" panose="02020603050405020304" pitchFamily="18" charset="0"/>
              </a:rPr>
              <a:t>interfaces between activities directly involved </a:t>
            </a:r>
            <a:r>
              <a:rPr lang="en-US" sz="3200" dirty="0" smtClean="0">
                <a:solidFill>
                  <a:schemeClr val="tx1"/>
                </a:solidFill>
                <a:latin typeface="Times New Roman" panose="02020603050405020304" pitchFamily="18" charset="0"/>
                <a:cs typeface="Times New Roman" panose="02020603050405020304" pitchFamily="18" charset="0"/>
              </a:rPr>
              <a:t>  in </a:t>
            </a:r>
            <a:r>
              <a:rPr lang="en-US" sz="3200" dirty="0">
                <a:solidFill>
                  <a:schemeClr val="tx1"/>
                </a:solidFill>
                <a:latin typeface="Times New Roman" panose="02020603050405020304" pitchFamily="18" charset="0"/>
                <a:cs typeface="Times New Roman" panose="02020603050405020304" pitchFamily="18" charset="0"/>
              </a:rPr>
              <a:t>the configuration management </a:t>
            </a:r>
            <a:r>
              <a:rPr lang="en-US" sz="3200" dirty="0" smtClean="0">
                <a:solidFill>
                  <a:schemeClr val="tx1"/>
                </a:solidFill>
                <a:latin typeface="Times New Roman" panose="02020603050405020304" pitchFamily="18" charset="0"/>
                <a:cs typeface="Times New Roman" panose="02020603050405020304" pitchFamily="18" charset="0"/>
              </a:rPr>
              <a:t>process.</a:t>
            </a:r>
            <a:r>
              <a:rPr lang="en-US" sz="3200" dirty="0">
                <a:solidFill>
                  <a:schemeClr val="tx1"/>
                </a:solidFill>
                <a:latin typeface="Times New Roman" panose="02020603050405020304" pitchFamily="18" charset="0"/>
                <a:cs typeface="Times New Roman" panose="02020603050405020304" pitchFamily="18" charset="0"/>
              </a:rPr>
              <a:t/>
            </a:r>
            <a:br>
              <a:rPr lang="en-US" sz="3200" dirty="0">
                <a:solidFill>
                  <a:schemeClr val="tx1"/>
                </a:solidFill>
                <a:latin typeface="Times New Roman" panose="02020603050405020304" pitchFamily="18" charset="0"/>
                <a:cs typeface="Times New Roman" panose="02020603050405020304" pitchFamily="18" charset="0"/>
              </a:rPr>
            </a:br>
            <a:r>
              <a:rPr lang="en-US" b="1" dirty="0" smtClean="0">
                <a:cs typeface="Times New Roman" panose="02020603050405020304" pitchFamily="18" charset="0"/>
              </a:rPr>
              <a:t>&gt;</a:t>
            </a:r>
            <a:r>
              <a:rPr lang="en-US" sz="3200" dirty="0" smtClean="0">
                <a:solidFill>
                  <a:schemeClr val="tx1"/>
                </a:solidFill>
                <a:latin typeface="Times New Roman" panose="02020603050405020304" pitchFamily="18" charset="0"/>
                <a:cs typeface="Times New Roman" panose="02020603050405020304" pitchFamily="18" charset="0"/>
              </a:rPr>
              <a:t>The </a:t>
            </a:r>
            <a:r>
              <a:rPr lang="en-US" sz="3200" dirty="0">
                <a:solidFill>
                  <a:schemeClr val="tx1"/>
                </a:solidFill>
                <a:latin typeface="Times New Roman" panose="02020603050405020304" pitchFamily="18" charset="0"/>
                <a:cs typeface="Times New Roman" panose="02020603050405020304" pitchFamily="18" charset="0"/>
              </a:rPr>
              <a:t>other relevant interested </a:t>
            </a:r>
            <a:r>
              <a:rPr lang="en-US" sz="3200" dirty="0" smtClean="0">
                <a:solidFill>
                  <a:schemeClr val="tx1"/>
                </a:solidFill>
                <a:latin typeface="Times New Roman" panose="02020603050405020304" pitchFamily="18" charset="0"/>
                <a:cs typeface="Times New Roman" panose="02020603050405020304" pitchFamily="18" charset="0"/>
              </a:rPr>
              <a:t>person’s they </a:t>
            </a:r>
            <a:r>
              <a:rPr lang="en-US" sz="3200" dirty="0">
                <a:solidFill>
                  <a:schemeClr val="tx1"/>
                </a:solidFill>
                <a:latin typeface="Times New Roman" panose="02020603050405020304" pitchFamily="18" charset="0"/>
                <a:cs typeface="Times New Roman" panose="02020603050405020304" pitchFamily="18" charset="0"/>
              </a:rPr>
              <a:t>may be involved, within and outside the organization.</a:t>
            </a:r>
            <a:br>
              <a:rPr lang="en-US" sz="3200" dirty="0">
                <a:solidFill>
                  <a:schemeClr val="tx1"/>
                </a:solidFill>
                <a:latin typeface="Times New Roman" panose="02020603050405020304" pitchFamily="18" charset="0"/>
                <a:cs typeface="Times New Roman" panose="02020603050405020304" pitchFamily="18" charset="0"/>
              </a:rPr>
            </a:br>
            <a:r>
              <a:rPr lang="en-US" b="1" dirty="0" smtClean="0">
                <a:cs typeface="Times New Roman" panose="02020603050405020304" pitchFamily="18" charset="0"/>
              </a:rPr>
              <a:t>&gt;</a:t>
            </a:r>
            <a:r>
              <a:rPr lang="en-US" sz="3200" dirty="0" smtClean="0">
                <a:solidFill>
                  <a:schemeClr val="tx1"/>
                </a:solidFill>
                <a:latin typeface="Times New Roman" panose="02020603050405020304" pitchFamily="18" charset="0"/>
                <a:cs typeface="Times New Roman" panose="02020603050405020304" pitchFamily="18" charset="0"/>
              </a:rPr>
              <a:t>The </a:t>
            </a:r>
            <a:r>
              <a:rPr lang="en-US" sz="3200" dirty="0">
                <a:solidFill>
                  <a:schemeClr val="tx1"/>
                </a:solidFill>
                <a:latin typeface="Times New Roman" panose="02020603050405020304" pitchFamily="18" charset="0"/>
                <a:cs typeface="Times New Roman" panose="02020603050405020304" pitchFamily="18" charset="0"/>
              </a:rPr>
              <a:t>identification of the responsible authority for </a:t>
            </a:r>
            <a:r>
              <a:rPr lang="en-US" sz="3200" dirty="0" smtClean="0">
                <a:solidFill>
                  <a:schemeClr val="tx1"/>
                </a:solidFill>
                <a:latin typeface="Times New Roman" panose="02020603050405020304" pitchFamily="18" charset="0"/>
                <a:cs typeface="Times New Roman" panose="02020603050405020304" pitchFamily="18" charset="0"/>
              </a:rPr>
              <a:t>  verifying </a:t>
            </a:r>
            <a:r>
              <a:rPr lang="en-US" sz="3200" dirty="0">
                <a:solidFill>
                  <a:schemeClr val="tx1"/>
                </a:solidFill>
                <a:latin typeface="Times New Roman" panose="02020603050405020304" pitchFamily="18" charset="0"/>
                <a:cs typeface="Times New Roman" panose="02020603050405020304" pitchFamily="18" charset="0"/>
              </a:rPr>
              <a:t>implementation activities</a:t>
            </a:r>
            <a:r>
              <a:rPr lang="en-US" sz="3200" dirty="0" smtClean="0">
                <a:solidFill>
                  <a:schemeClr val="tx1"/>
                </a:solidFill>
                <a:latin typeface="Times New Roman" panose="02020603050405020304" pitchFamily="18" charset="0"/>
                <a:cs typeface="Times New Roman" panose="02020603050405020304" pitchFamily="18" charset="0"/>
              </a:rPr>
              <a:t>.</a:t>
            </a:r>
            <a:r>
              <a:rPr lang="en-US" sz="3200" dirty="0">
                <a:solidFill>
                  <a:schemeClr val="tx1"/>
                </a:solidFill>
                <a:latin typeface="Times New Roman" panose="02020603050405020304" pitchFamily="18" charset="0"/>
                <a:cs typeface="Times New Roman" panose="02020603050405020304" pitchFamily="18" charset="0"/>
              </a:rPr>
              <a:t/>
            </a:r>
            <a:br>
              <a:rPr lang="en-US" sz="3200" dirty="0">
                <a:solidFill>
                  <a:schemeClr val="tx1"/>
                </a:solidFill>
                <a:latin typeface="Times New Roman" panose="02020603050405020304" pitchFamily="18" charset="0"/>
                <a:cs typeface="Times New Roman" panose="02020603050405020304" pitchFamily="18" charset="0"/>
              </a:rPr>
            </a:br>
            <a:r>
              <a:rPr lang="en-US" sz="3200" dirty="0">
                <a:solidFill>
                  <a:schemeClr val="tx1"/>
                </a:solidFill>
                <a:latin typeface="Times New Roman" panose="02020603050405020304" pitchFamily="18" charset="0"/>
                <a:cs typeface="Times New Roman" panose="02020603050405020304" pitchFamily="18" charset="0"/>
              </a:rPr>
              <a:t/>
            </a:r>
            <a:br>
              <a:rPr lang="en-US" sz="3200" dirty="0">
                <a:solidFill>
                  <a:schemeClr val="tx1"/>
                </a:solidFill>
                <a:latin typeface="Times New Roman" panose="02020603050405020304" pitchFamily="18" charset="0"/>
                <a:cs typeface="Times New Roman" panose="02020603050405020304" pitchFamily="18" charset="0"/>
              </a:rPr>
            </a:br>
            <a:r>
              <a:rPr lang="en-US" sz="3200" dirty="0">
                <a:solidFill>
                  <a:schemeClr val="tx1"/>
                </a:solidFill>
                <a:latin typeface="Times New Roman" panose="02020603050405020304" pitchFamily="18" charset="0"/>
                <a:cs typeface="Times New Roman" panose="02020603050405020304" pitchFamily="18" charset="0"/>
              </a:rPr>
              <a:t/>
            </a:r>
            <a:br>
              <a:rPr lang="en-US" sz="3200" dirty="0">
                <a:solidFill>
                  <a:schemeClr val="tx1"/>
                </a:solidFill>
                <a:latin typeface="Times New Roman" panose="02020603050405020304" pitchFamily="18" charset="0"/>
                <a:cs typeface="Times New Roman" panose="02020603050405020304" pitchFamily="18" charset="0"/>
              </a:rPr>
            </a:br>
            <a:r>
              <a:rPr lang="en-US" sz="3100" b="1" u="sng" dirty="0">
                <a:solidFill>
                  <a:schemeClr val="tx1"/>
                </a:solidFill>
                <a:latin typeface="Times New Roman" panose="02020603050405020304" pitchFamily="18" charset="0"/>
                <a:cs typeface="Times New Roman" panose="02020603050405020304" pitchFamily="18" charset="0"/>
              </a:rPr>
              <a:t/>
            </a:r>
            <a:br>
              <a:rPr lang="en-US" sz="3100" b="1" u="sng" dirty="0">
                <a:solidFill>
                  <a:schemeClr val="tx1"/>
                </a:solidFill>
                <a:latin typeface="Times New Roman" panose="02020603050405020304" pitchFamily="18" charset="0"/>
                <a:cs typeface="Times New Roman" panose="02020603050405020304" pitchFamily="18" charset="0"/>
              </a:rPr>
            </a:br>
            <a:endParaRPr lang="en-US" sz="3100" dirty="0">
              <a:solidFill>
                <a:schemeClr val="tx1"/>
              </a:solidFill>
            </a:endParaRPr>
          </a:p>
        </p:txBody>
      </p:sp>
    </p:spTree>
    <p:extLst>
      <p:ext uri="{BB962C8B-B14F-4D97-AF65-F5344CB8AC3E}">
        <p14:creationId xmlns:p14="http://schemas.microsoft.com/office/powerpoint/2010/main" val="10501204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rcRect/>
          <a:stretch>
            <a:fillRect/>
          </a:stretch>
        </p:blipFill>
        <p:spPr bwMode="auto">
          <a:xfrm>
            <a:off x="0" y="0"/>
            <a:ext cx="12192000" cy="6857999"/>
          </a:xfrm>
          <a:prstGeom prst="rect">
            <a:avLst/>
          </a:prstGeom>
          <a:noFill/>
          <a:ln w="9525">
            <a:noFill/>
            <a:miter lim="800000"/>
            <a:headEnd/>
            <a:tailEnd/>
          </a:ln>
        </p:spPr>
      </p:pic>
    </p:spTree>
    <p:extLst>
      <p:ext uri="{BB962C8B-B14F-4D97-AF65-F5344CB8AC3E}">
        <p14:creationId xmlns:p14="http://schemas.microsoft.com/office/powerpoint/2010/main" val="28935368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0" y="0"/>
            <a:ext cx="12192000" cy="6858000"/>
          </a:xfrm>
          <a:prstGeom prst="rect">
            <a:avLst/>
          </a:prstGeom>
          <a:noFill/>
          <a:ln w="9525">
            <a:noFill/>
            <a:miter lim="800000"/>
            <a:headEnd/>
            <a:tailEnd/>
          </a:ln>
        </p:spPr>
      </p:pic>
    </p:spTree>
    <p:extLst>
      <p:ext uri="{BB962C8B-B14F-4D97-AF65-F5344CB8AC3E}">
        <p14:creationId xmlns:p14="http://schemas.microsoft.com/office/powerpoint/2010/main" val="37372032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rotWithShape="1">
          <a:blip r:embed="rId2"/>
          <a:srcRect b="15179"/>
          <a:stretch/>
        </p:blipFill>
        <p:spPr bwMode="auto">
          <a:xfrm>
            <a:off x="0" y="0"/>
            <a:ext cx="12192000" cy="6858000"/>
          </a:xfrm>
          <a:prstGeom prst="rect">
            <a:avLst/>
          </a:prstGeom>
          <a:noFill/>
          <a:ln w="9525">
            <a:noFill/>
            <a:miter lim="800000"/>
            <a:headEnd/>
            <a:tailEnd/>
          </a:ln>
        </p:spPr>
      </p:pic>
    </p:spTree>
    <p:extLst>
      <p:ext uri="{BB962C8B-B14F-4D97-AF65-F5344CB8AC3E}">
        <p14:creationId xmlns:p14="http://schemas.microsoft.com/office/powerpoint/2010/main" val="16575212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0" y="0"/>
            <a:ext cx="12192000" cy="6858000"/>
          </a:xfrm>
          <a:prstGeom prst="rect">
            <a:avLst/>
          </a:prstGeom>
          <a:noFill/>
          <a:ln w="9525">
            <a:noFill/>
            <a:miter lim="800000"/>
            <a:headEnd/>
            <a:tailEnd/>
          </a:ln>
        </p:spPr>
      </p:pic>
    </p:spTree>
    <p:extLst>
      <p:ext uri="{BB962C8B-B14F-4D97-AF65-F5344CB8AC3E}">
        <p14:creationId xmlns:p14="http://schemas.microsoft.com/office/powerpoint/2010/main" val="6050876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0" y="0"/>
            <a:ext cx="12192000" cy="6858000"/>
          </a:xfrm>
          <a:prstGeom prst="rect">
            <a:avLst/>
          </a:prstGeom>
          <a:noFill/>
          <a:ln w="9525">
            <a:noFill/>
            <a:miter lim="800000"/>
            <a:headEnd/>
            <a:tailEnd/>
          </a:ln>
        </p:spPr>
      </p:pic>
    </p:spTree>
    <p:extLst>
      <p:ext uri="{BB962C8B-B14F-4D97-AF65-F5344CB8AC3E}">
        <p14:creationId xmlns:p14="http://schemas.microsoft.com/office/powerpoint/2010/main" val="25969109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rotWithShape="1">
          <a:blip r:embed="rId2"/>
          <a:srcRect l="211" t="951" r="-211" b="2380"/>
          <a:stretch/>
        </p:blipFill>
        <p:spPr bwMode="auto">
          <a:xfrm>
            <a:off x="0" y="0"/>
            <a:ext cx="12192000" cy="6542468"/>
          </a:xfrm>
          <a:prstGeom prst="rect">
            <a:avLst/>
          </a:prstGeom>
          <a:noFill/>
          <a:ln w="9525">
            <a:noFill/>
            <a:miter lim="800000"/>
            <a:headEnd/>
            <a:tailEnd/>
          </a:ln>
        </p:spPr>
      </p:pic>
    </p:spTree>
    <p:extLst>
      <p:ext uri="{BB962C8B-B14F-4D97-AF65-F5344CB8AC3E}">
        <p14:creationId xmlns:p14="http://schemas.microsoft.com/office/powerpoint/2010/main" val="13632764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rotWithShape="1">
          <a:blip r:embed="rId2"/>
          <a:srcRect b="5804"/>
          <a:stretch/>
        </p:blipFill>
        <p:spPr bwMode="auto">
          <a:xfrm>
            <a:off x="0" y="90152"/>
            <a:ext cx="12192000" cy="6375042"/>
          </a:xfrm>
          <a:prstGeom prst="rect">
            <a:avLst/>
          </a:prstGeom>
          <a:noFill/>
          <a:ln w="9525">
            <a:noFill/>
            <a:miter lim="800000"/>
            <a:headEnd/>
            <a:tailEnd/>
          </a:ln>
        </p:spPr>
      </p:pic>
    </p:spTree>
    <p:extLst>
      <p:ext uri="{BB962C8B-B14F-4D97-AF65-F5344CB8AC3E}">
        <p14:creationId xmlns:p14="http://schemas.microsoft.com/office/powerpoint/2010/main" val="4121214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1565" t="8230" b="4445"/>
          <a:stretch/>
        </p:blipFill>
        <p:spPr>
          <a:xfrm>
            <a:off x="-257577" y="0"/>
            <a:ext cx="12449577" cy="6858000"/>
          </a:xfrm>
          <a:prstGeom prst="rect">
            <a:avLst/>
          </a:prstGeom>
        </p:spPr>
      </p:pic>
    </p:spTree>
    <p:extLst>
      <p:ext uri="{BB962C8B-B14F-4D97-AF65-F5344CB8AC3E}">
        <p14:creationId xmlns:p14="http://schemas.microsoft.com/office/powerpoint/2010/main" val="24529758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3437" y="785611"/>
            <a:ext cx="11848563" cy="4632037"/>
          </a:xfrm>
          <a:prstGeom prst="rect">
            <a:avLst/>
          </a:prstGeom>
        </p:spPr>
        <p:txBody>
          <a:bodyPr wrap="square">
            <a:spAutoFit/>
          </a:bodyPr>
          <a:lstStyle/>
          <a:p>
            <a:r>
              <a:rPr lang="en-US" dirty="0" smtClean="0">
                <a:latin typeface="Times New Roman" panose="02020603050405020304" pitchFamily="18" charset="0"/>
                <a:ea typeface="Calibri" panose="020F0502020204030204" pitchFamily="34" charset="0"/>
              </a:rPr>
              <a:t>.</a:t>
            </a:r>
          </a:p>
          <a:p>
            <a:r>
              <a:rPr lang="en-US" sz="3500" dirty="0" smtClean="0">
                <a:solidFill>
                  <a:schemeClr val="tx2"/>
                </a:solidFill>
                <a:latin typeface="+mj-lt"/>
                <a:ea typeface="Calibri" panose="020F0502020204030204" pitchFamily="34" charset="0"/>
              </a:rPr>
              <a:t>INTRODUCTION</a:t>
            </a:r>
            <a:endParaRPr lang="en-US" sz="3500" dirty="0">
              <a:solidFill>
                <a:schemeClr val="tx2"/>
              </a:solidFill>
              <a:latin typeface="+mj-lt"/>
              <a:ea typeface="Calibri" panose="020F0502020204030204" pitchFamily="34" charset="0"/>
            </a:endParaRPr>
          </a:p>
          <a:p>
            <a:endParaRPr lang="en-US" dirty="0" smtClean="0">
              <a:latin typeface="Times New Roman" panose="02020603050405020304" pitchFamily="18" charset="0"/>
              <a:ea typeface="Calibri" panose="020F0502020204030204" pitchFamily="34" charset="0"/>
            </a:endParaRPr>
          </a:p>
          <a:p>
            <a:r>
              <a:rPr lang="en-US" sz="2800" dirty="0" smtClean="0">
                <a:latin typeface="+mj-lt"/>
                <a:ea typeface="Calibri" panose="020F0502020204030204" pitchFamily="34" charset="0"/>
              </a:rPr>
              <a:t>It </a:t>
            </a:r>
            <a:r>
              <a:rPr lang="en-US" sz="2800" dirty="0">
                <a:latin typeface="+mj-lt"/>
                <a:ea typeface="Calibri" panose="020F0502020204030204" pitchFamily="34" charset="0"/>
              </a:rPr>
              <a:t>enables the user to create from a list of types of events. Once the user enters the type of event </a:t>
            </a:r>
            <a:r>
              <a:rPr lang="en-US" sz="2800" dirty="0" smtClean="0">
                <a:latin typeface="+mj-lt"/>
                <a:ea typeface="Calibri" panose="020F0502020204030204" pitchFamily="34" charset="0"/>
              </a:rPr>
              <a:t>(</a:t>
            </a:r>
            <a:r>
              <a:rPr lang="en-US" sz="2800" dirty="0">
                <a:latin typeface="+mj-lt"/>
                <a:ea typeface="Calibri" panose="020F0502020204030204" pitchFamily="34" charset="0"/>
              </a:rPr>
              <a:t>such as a workshop, hands on session, lecture, etc.), and the system then allows the user to specify the </a:t>
            </a:r>
            <a:r>
              <a:rPr lang="en-US" sz="2800" dirty="0" smtClean="0">
                <a:latin typeface="+mj-lt"/>
                <a:ea typeface="Calibri" panose="020F0502020204030204" pitchFamily="34" charset="0"/>
              </a:rPr>
              <a:t>event details.</a:t>
            </a:r>
            <a:r>
              <a:rPr lang="en-US" sz="2800" dirty="0">
                <a:latin typeface="+mj-lt"/>
              </a:rPr>
              <a:t> </a:t>
            </a:r>
            <a:r>
              <a:rPr lang="en-US" sz="2800" dirty="0" smtClean="0">
                <a:latin typeface="+mj-lt"/>
              </a:rPr>
              <a:t>Then </a:t>
            </a:r>
            <a:r>
              <a:rPr lang="en-US" sz="2800" dirty="0">
                <a:latin typeface="+mj-lt"/>
              </a:rPr>
              <a:t>send this data to the administrator (site owner), they may interact with the client according to their needs </a:t>
            </a:r>
            <a:r>
              <a:rPr lang="en-US" sz="2800" dirty="0" smtClean="0">
                <a:latin typeface="+mj-lt"/>
              </a:rPr>
              <a:t>and </a:t>
            </a:r>
            <a:r>
              <a:rPr lang="en-US" sz="2800" dirty="0">
                <a:latin typeface="+mj-lt"/>
              </a:rPr>
              <a:t>Clients may also interact with the </a:t>
            </a:r>
            <a:r>
              <a:rPr lang="en-US" sz="2800" dirty="0" err="1">
                <a:latin typeface="+mj-lt"/>
              </a:rPr>
              <a:t>oraganizer</a:t>
            </a:r>
            <a:r>
              <a:rPr lang="en-US" sz="2800" dirty="0">
                <a:latin typeface="+mj-lt"/>
              </a:rPr>
              <a:t> according to their </a:t>
            </a:r>
            <a:r>
              <a:rPr lang="en-US" sz="2800" dirty="0" smtClean="0">
                <a:latin typeface="+mj-lt"/>
              </a:rPr>
              <a:t>needs. </a:t>
            </a:r>
            <a:r>
              <a:rPr lang="en-US" sz="2800" dirty="0">
                <a:latin typeface="+mj-lt"/>
              </a:rPr>
              <a:t>The Events details will be displayed in the website. Students those who want to see the details of events can see it in the home page</a:t>
            </a:r>
            <a:r>
              <a:rPr lang="en-US" sz="2800" dirty="0" smtClean="0">
                <a:latin typeface="+mj-lt"/>
                <a:ea typeface="Calibri" panose="020F0502020204030204" pitchFamily="34" charset="0"/>
              </a:rPr>
              <a:t> </a:t>
            </a:r>
            <a:endParaRPr lang="en-US" sz="2800" dirty="0">
              <a:latin typeface="+mj-lt"/>
            </a:endParaRPr>
          </a:p>
        </p:txBody>
      </p:sp>
    </p:spTree>
    <p:extLst>
      <p:ext uri="{BB962C8B-B14F-4D97-AF65-F5344CB8AC3E}">
        <p14:creationId xmlns:p14="http://schemas.microsoft.com/office/powerpoint/2010/main" val="40462265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6823" y="399245"/>
            <a:ext cx="11535177" cy="6861366"/>
          </a:xfrm>
          <a:prstGeom prst="rect">
            <a:avLst/>
          </a:prstGeom>
        </p:spPr>
        <p:txBody>
          <a:bodyPr wrap="square">
            <a:spAutoFit/>
          </a:bodyPr>
          <a:lstStyle/>
          <a:p>
            <a:pPr algn="ctr">
              <a:lnSpc>
                <a:spcPct val="115000"/>
              </a:lnSpc>
              <a:spcAft>
                <a:spcPts val="1000"/>
              </a:spcAft>
            </a:pPr>
            <a:r>
              <a:rPr lang="en-US" sz="3200" b="1" dirty="0" smtClean="0">
                <a:latin typeface="+mj-lt"/>
                <a:ea typeface="Calibri" panose="020F0502020204030204" pitchFamily="34" charset="0"/>
                <a:cs typeface="Times New Roman" panose="02020603050405020304" pitchFamily="18" charset="0"/>
              </a:rPr>
              <a:t>ABSTRACT</a:t>
            </a:r>
            <a:endParaRPr lang="en-US" sz="3200" b="1" dirty="0">
              <a:latin typeface="+mj-lt"/>
              <a:ea typeface="Calibri" panose="020F0502020204030204" pitchFamily="34" charset="0"/>
              <a:cs typeface="Times New Roman" panose="02020603050405020304" pitchFamily="18" charset="0"/>
            </a:endParaRPr>
          </a:p>
          <a:p>
            <a:pPr>
              <a:lnSpc>
                <a:spcPct val="115000"/>
              </a:lnSpc>
              <a:spcAft>
                <a:spcPts val="1000"/>
              </a:spcAft>
            </a:pP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smtClean="0">
                <a:latin typeface="Times New Roman" panose="02020603050405020304" pitchFamily="18" charset="0"/>
                <a:ea typeface="Calibri" panose="020F0502020204030204" pitchFamily="34" charset="0"/>
                <a:cs typeface="Times New Roman" panose="02020603050405020304" pitchFamily="18" charset="0"/>
              </a:rPr>
              <a:t>This </a:t>
            </a:r>
            <a:r>
              <a:rPr lang="en-US" sz="2400" dirty="0">
                <a:latin typeface="Times New Roman" panose="02020603050405020304" pitchFamily="18" charset="0"/>
                <a:ea typeface="Calibri" panose="020F0502020204030204" pitchFamily="34" charset="0"/>
                <a:cs typeface="Times New Roman" panose="02020603050405020304" pitchFamily="18" charset="0"/>
              </a:rPr>
              <a:t>project is an Event Management System software on the Internet that serve the function of the event manager. This System only allows users to log in and allowed new users to register on the application only with username and password. This is an advanced web application in PHP and SQL. The project provides most of the basic functions needed for this event management system. It enables the user to create from a list of types of events. Once the user enters the type of event (such as a workshop, hands on session, lecture, etc.), and the system then allows the user to specify the event name, date and time of the event and the place and event equipment. The registration of all these data takes place in the database and the user is given a login and password to modify the event details. Then send this data to the administrator (site owner), they may interact with the client according to their needs and contact data stored in the database. Clients may also interact with the </a:t>
            </a:r>
            <a:r>
              <a:rPr lang="en-US" sz="2400" dirty="0" err="1">
                <a:latin typeface="Times New Roman" panose="02020603050405020304" pitchFamily="18" charset="0"/>
                <a:ea typeface="Calibri" panose="020F0502020204030204" pitchFamily="34" charset="0"/>
                <a:cs typeface="Times New Roman" panose="02020603050405020304" pitchFamily="18" charset="0"/>
              </a:rPr>
              <a:t>oraganizer</a:t>
            </a:r>
            <a:r>
              <a:rPr lang="en-US" sz="2400" dirty="0">
                <a:latin typeface="Times New Roman" panose="02020603050405020304" pitchFamily="18" charset="0"/>
                <a:ea typeface="Calibri" panose="020F0502020204030204" pitchFamily="34" charset="0"/>
                <a:cs typeface="Times New Roman" panose="02020603050405020304" pitchFamily="18" charset="0"/>
              </a:rPr>
              <a:t> according to their needs and contact data stored in the database. The Events details will be displayed in the website. Students those who want to see the details of events can see it in the home page.</a:t>
            </a:r>
          </a:p>
          <a:p>
            <a:pPr>
              <a:lnSpc>
                <a:spcPct val="115000"/>
              </a:lnSpc>
              <a:spcAft>
                <a:spcPts val="10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00160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1668" y="296215"/>
            <a:ext cx="11655380" cy="4919295"/>
          </a:xfrm>
          <a:prstGeom prst="rect">
            <a:avLst/>
          </a:prstGeom>
        </p:spPr>
        <p:txBody>
          <a:bodyPr wrap="square">
            <a:spAutoFit/>
          </a:bodyPr>
          <a:lstStyle/>
          <a:p>
            <a:pPr algn="ctr">
              <a:lnSpc>
                <a:spcPct val="115000"/>
              </a:lnSpc>
              <a:spcAft>
                <a:spcPts val="1000"/>
              </a:spcAft>
            </a:pPr>
            <a:r>
              <a:rPr lang="en-IN" sz="3200" b="1" u="sng" dirty="0">
                <a:latin typeface="+mj-lt"/>
                <a:ea typeface="Calibri" panose="020F0502020204030204" pitchFamily="34" charset="0"/>
                <a:cs typeface="Times New Roman" panose="02020603050405020304" pitchFamily="18" charset="0"/>
              </a:rPr>
              <a:t>SOFTWARE AND HARDWARE REQUIREMENT</a:t>
            </a:r>
            <a:endParaRPr lang="en-US" sz="3200" b="1" dirty="0">
              <a:latin typeface="+mj-lt"/>
              <a:ea typeface="Calibri" panose="020F0502020204030204" pitchFamily="34" charset="0"/>
              <a:cs typeface="Times New Roman" panose="02020603050405020304" pitchFamily="18" charset="0"/>
            </a:endParaRPr>
          </a:p>
          <a:p>
            <a:pPr>
              <a:lnSpc>
                <a:spcPct val="115000"/>
              </a:lnSpc>
              <a:spcAft>
                <a:spcPts val="1000"/>
              </a:spcAft>
            </a:pPr>
            <a:r>
              <a:rPr lang="en-US" dirty="0">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sz="2500" b="1" u="sng" dirty="0">
                <a:latin typeface="+mj-lt"/>
                <a:ea typeface="Calibri" panose="020F0502020204030204" pitchFamily="34" charset="0"/>
                <a:cs typeface="Times New Roman" panose="02020603050405020304" pitchFamily="18" charset="0"/>
              </a:rPr>
              <a:t>SOFTWARE REQUIREMENTS</a:t>
            </a:r>
            <a:r>
              <a:rPr lang="en-US" sz="2000" b="1" dirty="0">
                <a:latin typeface="+mj-lt"/>
                <a:ea typeface="Calibri" panose="020F0502020204030204" pitchFamily="34" charset="0"/>
                <a:cs typeface="Times New Roman" panose="02020603050405020304" pitchFamily="18" charset="0"/>
              </a:rPr>
              <a:t>:</a:t>
            </a:r>
          </a:p>
          <a:p>
            <a:pPr>
              <a:lnSpc>
                <a:spcPct val="150000"/>
              </a:lnSpc>
            </a:pPr>
            <a:r>
              <a:rPr lang="en-US" b="1" dirty="0">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r>
              <a:rPr lang="en-US" sz="2500" dirty="0">
                <a:latin typeface="Times New Roman" panose="02020603050405020304" pitchFamily="18" charset="0"/>
                <a:ea typeface="Calibri" panose="020F0502020204030204" pitchFamily="34" charset="0"/>
              </a:rPr>
              <a:t>The Software requirements include the frontend programming </a:t>
            </a:r>
            <a:r>
              <a:rPr lang="en-US" sz="2500" b="1" dirty="0">
                <a:latin typeface="Times New Roman" panose="02020603050405020304" pitchFamily="18" charset="0"/>
                <a:ea typeface="Calibri" panose="020F0502020204030204" pitchFamily="34" charset="0"/>
              </a:rPr>
              <a:t>[PHP]</a:t>
            </a:r>
            <a:r>
              <a:rPr lang="en-US" sz="2500" dirty="0">
                <a:latin typeface="Times New Roman" panose="02020603050405020304" pitchFamily="18" charset="0"/>
                <a:ea typeface="Calibri" panose="020F0502020204030204" pitchFamily="34" charset="0"/>
              </a:rPr>
              <a:t> and the backend database system</a:t>
            </a:r>
            <a:r>
              <a:rPr lang="en-US" sz="2500" b="1" dirty="0">
                <a:latin typeface="Times New Roman" panose="02020603050405020304" pitchFamily="18" charset="0"/>
                <a:ea typeface="Calibri" panose="020F0502020204030204" pitchFamily="34" charset="0"/>
              </a:rPr>
              <a:t>[SQL].</a:t>
            </a:r>
            <a:r>
              <a:rPr lang="en-US" sz="2500" dirty="0">
                <a:latin typeface="Times New Roman" panose="02020603050405020304" pitchFamily="18" charset="0"/>
                <a:ea typeface="Calibri" panose="020F0502020204030204" pitchFamily="34" charset="0"/>
              </a:rPr>
              <a:t> The application should be easy to use, and it should be easily managed by any person with little knowledge of computers. The database should be easy to install and configure. At the same time it should be portable and independent so that we can use the database anywhere and install it on any laptop or PC. This application should be very easy to install on any machine. Finally, this application should not require higher configuration on any machine</a:t>
            </a:r>
            <a:endParaRPr lang="en-US" sz="2500" dirty="0"/>
          </a:p>
        </p:txBody>
      </p:sp>
    </p:spTree>
    <p:extLst>
      <p:ext uri="{BB962C8B-B14F-4D97-AF65-F5344CB8AC3E}">
        <p14:creationId xmlns:p14="http://schemas.microsoft.com/office/powerpoint/2010/main" val="4056133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
            <a:ext cx="12192000" cy="7201972"/>
          </a:xfrm>
          <a:prstGeom prst="rect">
            <a:avLst/>
          </a:prstGeom>
        </p:spPr>
        <p:txBody>
          <a:bodyPr wrap="square">
            <a:spAutoFit/>
          </a:bodyPr>
          <a:lstStyle/>
          <a:p>
            <a:pPr algn="ctr">
              <a:lnSpc>
                <a:spcPct val="115000"/>
              </a:lnSpc>
              <a:spcAft>
                <a:spcPts val="1000"/>
              </a:spcAft>
            </a:pPr>
            <a:r>
              <a:rPr lang="en-US" sz="3200" b="1" u="sng" dirty="0" smtClean="0">
                <a:latin typeface="+mj-lt"/>
                <a:ea typeface="Calibri" panose="020F0502020204030204" pitchFamily="34" charset="0"/>
                <a:cs typeface="Times New Roman" panose="02020603050405020304" pitchFamily="18" charset="0"/>
              </a:rPr>
              <a:t>CONCLUSION</a:t>
            </a:r>
            <a:endParaRPr lang="en-US" sz="3200" b="1" dirty="0">
              <a:latin typeface="+mj-lt"/>
              <a:ea typeface="Calibri" panose="020F0502020204030204" pitchFamily="34" charset="0"/>
              <a:cs typeface="Times New Roman" panose="02020603050405020304" pitchFamily="18" charset="0"/>
            </a:endParaRPr>
          </a:p>
          <a:p>
            <a:pPr algn="ctr">
              <a:lnSpc>
                <a:spcPct val="115000"/>
              </a:lnSpc>
              <a:spcAft>
                <a:spcPts val="1000"/>
              </a:spcAft>
            </a:pPr>
            <a:r>
              <a:rPr lang="en-US" b="1" dirty="0">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In this dissertation we have studied different management systems used during evaluation and presented a low cost event management system application with the help of that study. A survey was also conducted to get current needs of small businesses which could be willing to migrate to the Mobile Phone Event Management System application. The implementation of this system as a single solution for different colleges was challenging. I have learned a lot about document writing during this progression. The process of writing thesis document, which is a research paper, was not familiar to me, but of great benefit. The application Event Management System is created to help students to transfer their records from paper-based system to computerized system, even with a low budget. At the same time, the requirements of a basic events have been taken care of, and a few features that can make the application easier to use and easy to understand to the user with beginner level knowledge of computers have been added. I hope that Event Management System fulfills all basic requirements for managing </a:t>
            </a:r>
            <a:r>
              <a:rPr lang="en-US" sz="2200" dirty="0" err="1">
                <a:latin typeface="Times New Roman" panose="02020603050405020304" pitchFamily="18" charset="0"/>
                <a:ea typeface="Calibri" panose="020F0502020204030204" pitchFamily="34" charset="0"/>
                <a:cs typeface="Times New Roman" panose="02020603050405020304" pitchFamily="18" charset="0"/>
              </a:rPr>
              <a:t>eveents</a:t>
            </a:r>
            <a:r>
              <a:rPr lang="en-US" sz="2200" dirty="0">
                <a:latin typeface="Times New Roman" panose="02020603050405020304" pitchFamily="18" charset="0"/>
                <a:ea typeface="Calibri" panose="020F0502020204030204" pitchFamily="34" charset="0"/>
                <a:cs typeface="Times New Roman" panose="02020603050405020304" pitchFamily="18" charset="0"/>
              </a:rPr>
              <a:t> with intention of transferring to computerized system. The survey of real Event Management System helped me to understand current practice, and possible needs.</a:t>
            </a:r>
          </a:p>
          <a:p>
            <a:pPr>
              <a:lnSpc>
                <a:spcPct val="115000"/>
              </a:lnSpc>
              <a:spcAft>
                <a:spcPts val="1000"/>
              </a:spcAft>
            </a:pPr>
            <a:r>
              <a:rPr lang="en-US" sz="2200" b="1"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US" sz="2200" b="1"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10336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indent="0"/>
            <a:r>
              <a:rPr lang="en-US" sz="3800" b="1" dirty="0" smtClean="0">
                <a:solidFill>
                  <a:schemeClr val="accent1">
                    <a:lumMod val="75000"/>
                  </a:schemeClr>
                </a:solidFill>
                <a:cs typeface="Times New Roman" panose="02020603050405020304" pitchFamily="18" charset="0"/>
              </a:rPr>
              <a:t>CONFIGURATION CONCEPTS OF  THE  SOFTWARE</a:t>
            </a:r>
            <a:r>
              <a:rPr lang="en-US" dirty="0" smtClean="0">
                <a:solidFill>
                  <a:schemeClr val="accent1">
                    <a:lumMod val="75000"/>
                  </a:schemeClr>
                </a:solidFill>
              </a:rPr>
              <a:t/>
            </a:r>
            <a:br>
              <a:rPr lang="en-US" dirty="0" smtClean="0">
                <a:solidFill>
                  <a:schemeClr val="accent1">
                    <a:lumMod val="75000"/>
                  </a:schemeClr>
                </a:solidFill>
              </a:rPr>
            </a:br>
            <a:r>
              <a:rPr lang="en-US" u="sng" dirty="0" smtClean="0">
                <a:solidFill>
                  <a:schemeClr val="tx2"/>
                </a:solidFill>
              </a:rPr>
              <a:t>Configuration Identification</a:t>
            </a:r>
            <a:r>
              <a:rPr lang="en-US" dirty="0" smtClean="0">
                <a:solidFill>
                  <a:schemeClr val="tx2"/>
                </a:solidFill>
              </a:rPr>
              <a:t/>
            </a:r>
            <a:br>
              <a:rPr lang="en-US" dirty="0" smtClean="0">
                <a:solidFill>
                  <a:schemeClr val="tx2"/>
                </a:solidFill>
              </a:rPr>
            </a:br>
            <a:r>
              <a:rPr lang="en-US" sz="3000" dirty="0" err="1" smtClean="0">
                <a:solidFill>
                  <a:schemeClr val="tx2"/>
                </a:solidFill>
                <a:latin typeface="Times New Roman" panose="02020603050405020304" pitchFamily="18" charset="0"/>
                <a:cs typeface="Times New Roman" panose="02020603050405020304" pitchFamily="18" charset="0"/>
              </a:rPr>
              <a:t>i</a:t>
            </a:r>
            <a:r>
              <a:rPr lang="en-US" sz="3000" dirty="0" smtClean="0">
                <a:solidFill>
                  <a:schemeClr val="tx2"/>
                </a:solidFill>
                <a:latin typeface="Times New Roman" panose="02020603050405020304" pitchFamily="18" charset="0"/>
                <a:cs typeface="Times New Roman" panose="02020603050405020304" pitchFamily="18" charset="0"/>
              </a:rPr>
              <a:t>) The </a:t>
            </a:r>
            <a:r>
              <a:rPr lang="en-US" sz="3000" dirty="0">
                <a:solidFill>
                  <a:schemeClr val="tx2"/>
                </a:solidFill>
                <a:latin typeface="Times New Roman" panose="02020603050405020304" pitchFamily="18" charset="0"/>
                <a:cs typeface="Times New Roman" panose="02020603050405020304" pitchFamily="18" charset="0"/>
              </a:rPr>
              <a:t>system then allows </a:t>
            </a:r>
            <a:r>
              <a:rPr lang="en-US" sz="3000" dirty="0" smtClean="0">
                <a:solidFill>
                  <a:schemeClr val="tx2"/>
                </a:solidFill>
                <a:latin typeface="Times New Roman" panose="02020603050405020304" pitchFamily="18" charset="0"/>
                <a:cs typeface="Times New Roman" panose="02020603050405020304" pitchFamily="18" charset="0"/>
              </a:rPr>
              <a:t>the </a:t>
            </a:r>
            <a:r>
              <a:rPr lang="en-US" sz="3000" dirty="0">
                <a:solidFill>
                  <a:schemeClr val="tx2"/>
                </a:solidFill>
                <a:latin typeface="Times New Roman" panose="02020603050405020304" pitchFamily="18" charset="0"/>
                <a:cs typeface="Times New Roman" panose="02020603050405020304" pitchFamily="18" charset="0"/>
              </a:rPr>
              <a:t>user to specify </a:t>
            </a:r>
            <a:r>
              <a:rPr lang="en-US" sz="3000" dirty="0" smtClean="0">
                <a:solidFill>
                  <a:schemeClr val="tx2"/>
                </a:solidFill>
                <a:latin typeface="Times New Roman" panose="02020603050405020304" pitchFamily="18" charset="0"/>
                <a:cs typeface="Times New Roman" panose="02020603050405020304" pitchFamily="18" charset="0"/>
              </a:rPr>
              <a:t/>
            </a:r>
            <a:br>
              <a:rPr lang="en-US" sz="3000" dirty="0" smtClean="0">
                <a:solidFill>
                  <a:schemeClr val="tx2"/>
                </a:solidFill>
                <a:latin typeface="Times New Roman" panose="02020603050405020304" pitchFamily="18" charset="0"/>
                <a:cs typeface="Times New Roman" panose="02020603050405020304" pitchFamily="18" charset="0"/>
              </a:rPr>
            </a:br>
            <a:r>
              <a:rPr lang="en-US" sz="3000" dirty="0" smtClean="0">
                <a:solidFill>
                  <a:schemeClr val="tx2"/>
                </a:solidFill>
                <a:latin typeface="Times New Roman" panose="02020603050405020304" pitchFamily="18" charset="0"/>
                <a:cs typeface="Times New Roman" panose="02020603050405020304" pitchFamily="18" charset="0"/>
              </a:rPr>
              <a:t>the </a:t>
            </a:r>
            <a:r>
              <a:rPr lang="en-US" sz="3000" dirty="0">
                <a:solidFill>
                  <a:schemeClr val="tx2"/>
                </a:solidFill>
                <a:latin typeface="Times New Roman" panose="02020603050405020304" pitchFamily="18" charset="0"/>
                <a:cs typeface="Times New Roman" panose="02020603050405020304" pitchFamily="18" charset="0"/>
              </a:rPr>
              <a:t>event name, date and time of the event and the place and event </a:t>
            </a:r>
            <a:r>
              <a:rPr lang="en-US" sz="3000" dirty="0" smtClean="0">
                <a:solidFill>
                  <a:schemeClr val="tx2"/>
                </a:solidFill>
                <a:latin typeface="Times New Roman" panose="02020603050405020304" pitchFamily="18" charset="0"/>
                <a:cs typeface="Times New Roman" panose="02020603050405020304" pitchFamily="18" charset="0"/>
              </a:rPr>
              <a:t>equipment.</a:t>
            </a:r>
            <a:br>
              <a:rPr lang="en-US" sz="3000" dirty="0" smtClean="0">
                <a:solidFill>
                  <a:schemeClr val="tx2"/>
                </a:solidFill>
                <a:latin typeface="Times New Roman" panose="02020603050405020304" pitchFamily="18" charset="0"/>
                <a:cs typeface="Times New Roman" panose="02020603050405020304" pitchFamily="18" charset="0"/>
              </a:rPr>
            </a:br>
            <a:r>
              <a:rPr lang="en-US" sz="3000" dirty="0" smtClean="0">
                <a:solidFill>
                  <a:schemeClr val="tx2"/>
                </a:solidFill>
                <a:latin typeface="Times New Roman" panose="02020603050405020304" pitchFamily="18" charset="0"/>
                <a:cs typeface="Times New Roman" panose="02020603050405020304" pitchFamily="18" charset="0"/>
              </a:rPr>
              <a:t>ii) The </a:t>
            </a:r>
            <a:r>
              <a:rPr lang="en-US" sz="3000" dirty="0">
                <a:solidFill>
                  <a:schemeClr val="tx2"/>
                </a:solidFill>
                <a:latin typeface="Times New Roman" panose="02020603050405020304" pitchFamily="18" charset="0"/>
                <a:cs typeface="Times New Roman" panose="02020603050405020304" pitchFamily="18" charset="0"/>
              </a:rPr>
              <a:t>user is given a login and password to modify the event details. </a:t>
            </a:r>
            <a:r>
              <a:rPr lang="en-US" sz="3000" dirty="0" smtClean="0">
                <a:solidFill>
                  <a:schemeClr val="tx2"/>
                </a:solidFill>
                <a:latin typeface="Times New Roman" panose="02020603050405020304" pitchFamily="18" charset="0"/>
                <a:cs typeface="Times New Roman" panose="02020603050405020304" pitchFamily="18" charset="0"/>
              </a:rPr>
              <a:t/>
            </a:r>
            <a:br>
              <a:rPr lang="en-US" sz="3000" dirty="0" smtClean="0">
                <a:solidFill>
                  <a:schemeClr val="tx2"/>
                </a:solidFill>
                <a:latin typeface="Times New Roman" panose="02020603050405020304" pitchFamily="18" charset="0"/>
                <a:cs typeface="Times New Roman" panose="02020603050405020304" pitchFamily="18" charset="0"/>
              </a:rPr>
            </a:br>
            <a:r>
              <a:rPr lang="en-US" sz="3000" dirty="0">
                <a:solidFill>
                  <a:schemeClr val="tx2"/>
                </a:solidFill>
                <a:latin typeface="Times New Roman" panose="02020603050405020304" pitchFamily="18" charset="0"/>
                <a:cs typeface="Times New Roman" panose="02020603050405020304" pitchFamily="18" charset="0"/>
              </a:rPr>
              <a:t>i</a:t>
            </a:r>
            <a:r>
              <a:rPr lang="en-US" sz="3000" dirty="0" smtClean="0">
                <a:solidFill>
                  <a:schemeClr val="tx2"/>
                </a:solidFill>
                <a:latin typeface="Times New Roman" panose="02020603050405020304" pitchFamily="18" charset="0"/>
                <a:cs typeface="Times New Roman" panose="02020603050405020304" pitchFamily="18" charset="0"/>
              </a:rPr>
              <a:t>ii) Then </a:t>
            </a:r>
            <a:r>
              <a:rPr lang="en-US" sz="3000" dirty="0">
                <a:solidFill>
                  <a:schemeClr val="tx2"/>
                </a:solidFill>
                <a:latin typeface="Times New Roman" panose="02020603050405020304" pitchFamily="18" charset="0"/>
                <a:cs typeface="Times New Roman" panose="02020603050405020304" pitchFamily="18" charset="0"/>
              </a:rPr>
              <a:t>send this data to the administrator (site owner), they may interact with the client according to their needs and contact data stored in the database. </a:t>
            </a:r>
            <a:r>
              <a:rPr lang="en-US" sz="3000" dirty="0" smtClean="0">
                <a:solidFill>
                  <a:schemeClr val="tx2"/>
                </a:solidFill>
                <a:latin typeface="Times New Roman" panose="02020603050405020304" pitchFamily="18" charset="0"/>
                <a:cs typeface="Times New Roman" panose="02020603050405020304" pitchFamily="18" charset="0"/>
              </a:rPr>
              <a:t/>
            </a:r>
            <a:br>
              <a:rPr lang="en-US" sz="3000" dirty="0" smtClean="0">
                <a:solidFill>
                  <a:schemeClr val="tx2"/>
                </a:solidFill>
                <a:latin typeface="Times New Roman" panose="02020603050405020304" pitchFamily="18" charset="0"/>
                <a:cs typeface="Times New Roman" panose="02020603050405020304" pitchFamily="18" charset="0"/>
              </a:rPr>
            </a:br>
            <a:r>
              <a:rPr lang="en-US" sz="3000" dirty="0">
                <a:solidFill>
                  <a:schemeClr val="tx2"/>
                </a:solidFill>
                <a:latin typeface="Times New Roman" panose="02020603050405020304" pitchFamily="18" charset="0"/>
                <a:cs typeface="Times New Roman" panose="02020603050405020304" pitchFamily="18" charset="0"/>
              </a:rPr>
              <a:t>i</a:t>
            </a:r>
            <a:r>
              <a:rPr lang="en-US" sz="3000" dirty="0" smtClean="0">
                <a:solidFill>
                  <a:schemeClr val="tx2"/>
                </a:solidFill>
                <a:latin typeface="Times New Roman" panose="02020603050405020304" pitchFamily="18" charset="0"/>
                <a:cs typeface="Times New Roman" panose="02020603050405020304" pitchFamily="18" charset="0"/>
              </a:rPr>
              <a:t>v) Clients </a:t>
            </a:r>
            <a:r>
              <a:rPr lang="en-US" sz="3000" dirty="0">
                <a:solidFill>
                  <a:schemeClr val="tx2"/>
                </a:solidFill>
                <a:latin typeface="Times New Roman" panose="02020603050405020304" pitchFamily="18" charset="0"/>
                <a:cs typeface="Times New Roman" panose="02020603050405020304" pitchFamily="18" charset="0"/>
              </a:rPr>
              <a:t>may also interact with the </a:t>
            </a:r>
            <a:r>
              <a:rPr lang="en-US" sz="3000" dirty="0" err="1">
                <a:solidFill>
                  <a:schemeClr val="tx2"/>
                </a:solidFill>
                <a:latin typeface="Times New Roman" panose="02020603050405020304" pitchFamily="18" charset="0"/>
                <a:cs typeface="Times New Roman" panose="02020603050405020304" pitchFamily="18" charset="0"/>
              </a:rPr>
              <a:t>oraganizer</a:t>
            </a:r>
            <a:r>
              <a:rPr lang="en-US" sz="3000" dirty="0">
                <a:solidFill>
                  <a:schemeClr val="tx2"/>
                </a:solidFill>
                <a:latin typeface="Times New Roman" panose="02020603050405020304" pitchFamily="18" charset="0"/>
                <a:cs typeface="Times New Roman" panose="02020603050405020304" pitchFamily="18" charset="0"/>
              </a:rPr>
              <a:t> according to their needs and contact data stored in the </a:t>
            </a:r>
            <a:r>
              <a:rPr lang="en-US" sz="3000" dirty="0" smtClean="0">
                <a:solidFill>
                  <a:schemeClr val="tx2"/>
                </a:solidFill>
                <a:latin typeface="Times New Roman" panose="02020603050405020304" pitchFamily="18" charset="0"/>
                <a:cs typeface="Times New Roman" panose="02020603050405020304" pitchFamily="18" charset="0"/>
              </a:rPr>
              <a:t>database.</a:t>
            </a:r>
            <a:r>
              <a:rPr lang="en-IN" altLang="en-US" sz="3000" dirty="0">
                <a:solidFill>
                  <a:schemeClr val="tx2"/>
                </a:solidFill>
                <a:latin typeface="Times New Roman" panose="02020603050405020304" pitchFamily="18" charset="0"/>
                <a:cs typeface="Times New Roman" panose="02020603050405020304" pitchFamily="18" charset="0"/>
              </a:rPr>
              <a:t/>
            </a:r>
            <a:br>
              <a:rPr lang="en-IN" altLang="en-US" sz="3000" dirty="0">
                <a:solidFill>
                  <a:schemeClr val="tx2"/>
                </a:solidFill>
                <a:latin typeface="Times New Roman" panose="02020603050405020304" pitchFamily="18" charset="0"/>
                <a:cs typeface="Times New Roman" panose="02020603050405020304" pitchFamily="18" charset="0"/>
              </a:rPr>
            </a:br>
            <a:endParaRPr lang="en-US" sz="3000"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19784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500" u="sng" dirty="0" smtClean="0">
                <a:solidFill>
                  <a:schemeClr val="tx2"/>
                </a:solidFill>
              </a:rPr>
              <a:t>Configuration Control</a:t>
            </a:r>
            <a:r>
              <a:rPr lang="en-US" sz="2800" dirty="0" smtClean="0">
                <a:solidFill>
                  <a:schemeClr val="tx2"/>
                </a:solidFill>
              </a:rPr>
              <a:t/>
            </a:r>
            <a:br>
              <a:rPr lang="en-US" sz="2800" dirty="0" smtClean="0">
                <a:solidFill>
                  <a:schemeClr val="tx2"/>
                </a:solidFill>
              </a:rPr>
            </a:br>
            <a:r>
              <a:rPr lang="en-US" sz="2800" dirty="0" smtClean="0">
                <a:solidFill>
                  <a:schemeClr val="tx2"/>
                </a:solidFill>
              </a:rPr>
              <a:t/>
            </a:r>
            <a:br>
              <a:rPr lang="en-US" sz="2800" dirty="0" smtClean="0">
                <a:solidFill>
                  <a:schemeClr val="tx2"/>
                </a:solidFill>
              </a:rPr>
            </a:br>
            <a:r>
              <a:rPr lang="en-US" sz="2800" dirty="0" smtClean="0">
                <a:solidFill>
                  <a:schemeClr val="tx2"/>
                </a:solidFill>
                <a:latin typeface="Times New Roman" panose="02020603050405020304" pitchFamily="18" charset="0"/>
                <a:cs typeface="Times New Roman" panose="02020603050405020304" pitchFamily="18" charset="0"/>
              </a:rPr>
              <a:t>Event </a:t>
            </a:r>
            <a:r>
              <a:rPr lang="en-US" sz="2800" dirty="0">
                <a:solidFill>
                  <a:schemeClr val="tx2"/>
                </a:solidFill>
                <a:latin typeface="Times New Roman" panose="02020603050405020304" pitchFamily="18" charset="0"/>
                <a:cs typeface="Times New Roman" panose="02020603050405020304" pitchFamily="18" charset="0"/>
              </a:rPr>
              <a:t>management is the application of project </a:t>
            </a:r>
            <a:r>
              <a:rPr lang="en-US" sz="2800" dirty="0" smtClean="0">
                <a:solidFill>
                  <a:schemeClr val="tx2"/>
                </a:solidFill>
                <a:latin typeface="Times New Roman" panose="02020603050405020304" pitchFamily="18" charset="0"/>
                <a:cs typeface="Times New Roman" panose="02020603050405020304" pitchFamily="18" charset="0"/>
              </a:rPr>
              <a:t>management</a:t>
            </a:r>
            <a:r>
              <a:rPr lang="en-US" sz="2800" dirty="0">
                <a:solidFill>
                  <a:schemeClr val="tx2"/>
                </a:solidFill>
                <a:latin typeface="Times New Roman" panose="02020603050405020304" pitchFamily="18" charset="0"/>
                <a:cs typeface="Times New Roman" panose="02020603050405020304" pitchFamily="18" charset="0"/>
              </a:rPr>
              <a:t> to the creation and development of large scale events such as </a:t>
            </a:r>
            <a:r>
              <a:rPr lang="en-US" sz="2800" dirty="0" smtClean="0">
                <a:solidFill>
                  <a:schemeClr val="tx2"/>
                </a:solidFill>
                <a:latin typeface="Times New Roman" panose="02020603050405020304" pitchFamily="18" charset="0"/>
                <a:cs typeface="Times New Roman" panose="02020603050405020304" pitchFamily="18" charset="0"/>
              </a:rPr>
              <a:t>festivals, </a:t>
            </a:r>
            <a:r>
              <a:rPr lang="en-US" sz="2800" dirty="0">
                <a:solidFill>
                  <a:schemeClr val="tx2"/>
                </a:solidFill>
                <a:latin typeface="Times New Roman" panose="02020603050405020304" pitchFamily="18" charset="0"/>
                <a:cs typeface="Times New Roman" panose="02020603050405020304" pitchFamily="18" charset="0"/>
              </a:rPr>
              <a:t>conferences, ceremonies, formal parties, concerts, or conventions. It involves </a:t>
            </a:r>
            <a:r>
              <a:rPr lang="en-US" sz="2800" dirty="0" smtClean="0">
                <a:solidFill>
                  <a:schemeClr val="tx2"/>
                </a:solidFill>
                <a:latin typeface="Times New Roman" panose="02020603050405020304" pitchFamily="18" charset="0"/>
                <a:cs typeface="Times New Roman" panose="02020603050405020304" pitchFamily="18" charset="0"/>
              </a:rPr>
              <a:t>identifying </a:t>
            </a:r>
            <a:r>
              <a:rPr lang="en-US" sz="2800" dirty="0">
                <a:solidFill>
                  <a:schemeClr val="tx2"/>
                </a:solidFill>
                <a:latin typeface="Times New Roman" panose="02020603050405020304" pitchFamily="18" charset="0"/>
                <a:cs typeface="Times New Roman" panose="02020603050405020304" pitchFamily="18" charset="0"/>
              </a:rPr>
              <a:t>the target audience, devising the event concept, planning the logistics and coordinating the technical aspects before actually launching the </a:t>
            </a:r>
            <a:r>
              <a:rPr lang="en-US" sz="2800" dirty="0" smtClean="0">
                <a:solidFill>
                  <a:schemeClr val="tx2"/>
                </a:solidFill>
                <a:latin typeface="Times New Roman" panose="02020603050405020304" pitchFamily="18" charset="0"/>
                <a:cs typeface="Times New Roman" panose="02020603050405020304" pitchFamily="18" charset="0"/>
              </a:rPr>
              <a:t>event.</a:t>
            </a:r>
            <a:br>
              <a:rPr lang="en-US" sz="2800" dirty="0" smtClean="0">
                <a:solidFill>
                  <a:schemeClr val="tx2"/>
                </a:solidFill>
                <a:latin typeface="Times New Roman" panose="02020603050405020304" pitchFamily="18" charset="0"/>
                <a:cs typeface="Times New Roman" panose="02020603050405020304" pitchFamily="18" charset="0"/>
              </a:rPr>
            </a:br>
            <a:r>
              <a:rPr lang="en-IN" altLang="en-US" sz="2800" dirty="0">
                <a:solidFill>
                  <a:schemeClr val="tx2"/>
                </a:solidFill>
                <a:latin typeface="Times New Roman" panose="02020603050405020304" pitchFamily="18" charset="0"/>
                <a:cs typeface="Times New Roman" panose="02020603050405020304" pitchFamily="18" charset="0"/>
                <a:sym typeface="Arial" panose="020B0604020202020204" pitchFamily="34" charset="0"/>
              </a:rPr>
              <a:t/>
            </a:r>
            <a:br>
              <a:rPr lang="en-IN" altLang="en-US" sz="2800" dirty="0">
                <a:solidFill>
                  <a:schemeClr val="tx2"/>
                </a:solidFill>
                <a:latin typeface="Times New Roman" panose="02020603050405020304" pitchFamily="18" charset="0"/>
                <a:cs typeface="Times New Roman" panose="02020603050405020304" pitchFamily="18" charset="0"/>
                <a:sym typeface="Arial" panose="020B0604020202020204" pitchFamily="34" charset="0"/>
              </a:rPr>
            </a:br>
            <a:endParaRPr lang="en-US" sz="2800"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44414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500" u="sng" dirty="0" smtClean="0">
                <a:solidFill>
                  <a:schemeClr val="tx2"/>
                </a:solidFill>
              </a:rPr>
              <a:t>Status Accounting</a:t>
            </a:r>
            <a:r>
              <a:rPr lang="en-US" sz="2800" dirty="0" smtClean="0">
                <a:solidFill>
                  <a:schemeClr val="tx2"/>
                </a:solidFill>
              </a:rPr>
              <a:t/>
            </a:r>
            <a:br>
              <a:rPr lang="en-US" sz="2800" dirty="0" smtClean="0">
                <a:solidFill>
                  <a:schemeClr val="tx2"/>
                </a:solidFill>
              </a:rPr>
            </a:br>
            <a:r>
              <a:rPr lang="en-US" sz="2800" dirty="0" smtClean="0">
                <a:solidFill>
                  <a:schemeClr val="tx2"/>
                </a:solidFill>
              </a:rPr>
              <a:t/>
            </a:r>
            <a:br>
              <a:rPr lang="en-US" sz="2800" dirty="0" smtClean="0">
                <a:solidFill>
                  <a:schemeClr val="tx2"/>
                </a:solidFill>
              </a:rPr>
            </a:br>
            <a:r>
              <a:rPr lang="en-US" sz="2800" dirty="0" smtClean="0">
                <a:solidFill>
                  <a:schemeClr val="tx2"/>
                </a:solidFill>
                <a:latin typeface="Times New Roman" panose="02020603050405020304" pitchFamily="18" charset="0"/>
                <a:cs typeface="Times New Roman" panose="02020603050405020304" pitchFamily="18" charset="0"/>
              </a:rPr>
              <a:t>The </a:t>
            </a:r>
            <a:r>
              <a:rPr lang="en-US" sz="2800" dirty="0">
                <a:solidFill>
                  <a:schemeClr val="tx2"/>
                </a:solidFill>
                <a:latin typeface="Times New Roman" panose="02020603050405020304" pitchFamily="18" charset="0"/>
                <a:cs typeface="Times New Roman" panose="02020603050405020304" pitchFamily="18" charset="0"/>
              </a:rPr>
              <a:t>process of planning and </a:t>
            </a:r>
            <a:r>
              <a:rPr lang="en-US" sz="2800" dirty="0" smtClean="0">
                <a:solidFill>
                  <a:schemeClr val="tx2"/>
                </a:solidFill>
                <a:latin typeface="Times New Roman" panose="02020603050405020304" pitchFamily="18" charset="0"/>
                <a:cs typeface="Times New Roman" panose="02020603050405020304" pitchFamily="18" charset="0"/>
              </a:rPr>
              <a:t> </a:t>
            </a:r>
            <a:r>
              <a:rPr lang="en-US" sz="2800" dirty="0" err="1" smtClean="0">
                <a:solidFill>
                  <a:schemeClr val="tx2"/>
                </a:solidFill>
                <a:latin typeface="Times New Roman" panose="02020603050405020304" pitchFamily="18" charset="0"/>
                <a:cs typeface="Times New Roman" panose="02020603050405020304" pitchFamily="18" charset="0"/>
              </a:rPr>
              <a:t>co-ordinating</a:t>
            </a:r>
            <a:r>
              <a:rPr lang="en-US" sz="2800" dirty="0" smtClean="0">
                <a:solidFill>
                  <a:schemeClr val="tx2"/>
                </a:solidFill>
                <a:latin typeface="Times New Roman" panose="02020603050405020304" pitchFamily="18" charset="0"/>
                <a:cs typeface="Times New Roman" panose="02020603050405020304" pitchFamily="18" charset="0"/>
              </a:rPr>
              <a:t> the </a:t>
            </a:r>
            <a:r>
              <a:rPr lang="en-US" sz="2800" dirty="0">
                <a:solidFill>
                  <a:schemeClr val="tx2"/>
                </a:solidFill>
                <a:latin typeface="Times New Roman" panose="02020603050405020304" pitchFamily="18" charset="0"/>
                <a:cs typeface="Times New Roman" panose="02020603050405020304" pitchFamily="18" charset="0"/>
              </a:rPr>
              <a:t>event is usually referred to as event planning and can include budgeting, </a:t>
            </a:r>
            <a:r>
              <a:rPr lang="en-US" sz="2800" dirty="0" smtClean="0">
                <a:solidFill>
                  <a:schemeClr val="tx2"/>
                </a:solidFill>
                <a:latin typeface="Times New Roman" panose="02020603050405020304" pitchFamily="18" charset="0"/>
                <a:cs typeface="Times New Roman" panose="02020603050405020304" pitchFamily="18" charset="0"/>
              </a:rPr>
              <a:t/>
            </a:r>
            <a:br>
              <a:rPr lang="en-US" sz="2800" dirty="0" smtClean="0">
                <a:solidFill>
                  <a:schemeClr val="tx2"/>
                </a:solidFill>
                <a:latin typeface="Times New Roman" panose="02020603050405020304" pitchFamily="18" charset="0"/>
                <a:cs typeface="Times New Roman" panose="02020603050405020304" pitchFamily="18" charset="0"/>
              </a:rPr>
            </a:br>
            <a:r>
              <a:rPr lang="en-US" sz="2800" dirty="0" smtClean="0">
                <a:solidFill>
                  <a:schemeClr val="tx2"/>
                </a:solidFill>
                <a:latin typeface="Times New Roman" panose="02020603050405020304" pitchFamily="18" charset="0"/>
                <a:cs typeface="Times New Roman" panose="02020603050405020304" pitchFamily="18" charset="0"/>
              </a:rPr>
              <a:t>scheduling</a:t>
            </a:r>
            <a:r>
              <a:rPr lang="en-US" sz="2800" dirty="0">
                <a:solidFill>
                  <a:schemeClr val="tx2"/>
                </a:solidFill>
                <a:latin typeface="Times New Roman" panose="02020603050405020304" pitchFamily="18" charset="0"/>
                <a:cs typeface="Times New Roman" panose="02020603050405020304" pitchFamily="18" charset="0"/>
              </a:rPr>
              <a:t>, </a:t>
            </a:r>
            <a:r>
              <a:rPr lang="en-US" sz="2800" dirty="0" smtClean="0">
                <a:solidFill>
                  <a:schemeClr val="tx2"/>
                </a:solidFill>
                <a:latin typeface="Times New Roman" panose="02020603050405020304" pitchFamily="18" charset="0"/>
                <a:cs typeface="Times New Roman" panose="02020603050405020304" pitchFamily="18" charset="0"/>
              </a:rPr>
              <a:t/>
            </a:r>
            <a:br>
              <a:rPr lang="en-US" sz="2800" dirty="0" smtClean="0">
                <a:solidFill>
                  <a:schemeClr val="tx2"/>
                </a:solidFill>
                <a:latin typeface="Times New Roman" panose="02020603050405020304" pitchFamily="18" charset="0"/>
                <a:cs typeface="Times New Roman" panose="02020603050405020304" pitchFamily="18" charset="0"/>
              </a:rPr>
            </a:br>
            <a:r>
              <a:rPr lang="en-US" sz="2800" dirty="0" smtClean="0">
                <a:solidFill>
                  <a:schemeClr val="tx2"/>
                </a:solidFill>
                <a:latin typeface="Times New Roman" panose="02020603050405020304" pitchFamily="18" charset="0"/>
                <a:cs typeface="Times New Roman" panose="02020603050405020304" pitchFamily="18" charset="0"/>
              </a:rPr>
              <a:t>site </a:t>
            </a:r>
            <a:r>
              <a:rPr lang="en-US" sz="2800" dirty="0">
                <a:solidFill>
                  <a:schemeClr val="tx2"/>
                </a:solidFill>
                <a:latin typeface="Times New Roman" panose="02020603050405020304" pitchFamily="18" charset="0"/>
                <a:cs typeface="Times New Roman" panose="02020603050405020304" pitchFamily="18" charset="0"/>
              </a:rPr>
              <a:t>selection, </a:t>
            </a:r>
            <a:r>
              <a:rPr lang="en-US" sz="2800" dirty="0" smtClean="0">
                <a:solidFill>
                  <a:schemeClr val="tx2"/>
                </a:solidFill>
                <a:latin typeface="Times New Roman" panose="02020603050405020304" pitchFamily="18" charset="0"/>
                <a:cs typeface="Times New Roman" panose="02020603050405020304" pitchFamily="18" charset="0"/>
              </a:rPr>
              <a:t/>
            </a:r>
            <a:br>
              <a:rPr lang="en-US" sz="2800" dirty="0" smtClean="0">
                <a:solidFill>
                  <a:schemeClr val="tx2"/>
                </a:solidFill>
                <a:latin typeface="Times New Roman" panose="02020603050405020304" pitchFamily="18" charset="0"/>
                <a:cs typeface="Times New Roman" panose="02020603050405020304" pitchFamily="18" charset="0"/>
              </a:rPr>
            </a:br>
            <a:r>
              <a:rPr lang="en-US" sz="2800" dirty="0" smtClean="0">
                <a:solidFill>
                  <a:schemeClr val="tx2"/>
                </a:solidFill>
                <a:latin typeface="Times New Roman" panose="02020603050405020304" pitchFamily="18" charset="0"/>
                <a:cs typeface="Times New Roman" panose="02020603050405020304" pitchFamily="18" charset="0"/>
              </a:rPr>
              <a:t>acquiring </a:t>
            </a:r>
            <a:r>
              <a:rPr lang="en-US" sz="2800" dirty="0">
                <a:solidFill>
                  <a:schemeClr val="tx2"/>
                </a:solidFill>
                <a:latin typeface="Times New Roman" panose="02020603050405020304" pitchFamily="18" charset="0"/>
                <a:cs typeface="Times New Roman" panose="02020603050405020304" pitchFamily="18" charset="0"/>
              </a:rPr>
              <a:t>necessary permits, </a:t>
            </a:r>
            <a:r>
              <a:rPr lang="en-US" sz="2800" dirty="0" smtClean="0">
                <a:solidFill>
                  <a:schemeClr val="tx2"/>
                </a:solidFill>
                <a:latin typeface="Times New Roman" panose="02020603050405020304" pitchFamily="18" charset="0"/>
                <a:cs typeface="Times New Roman" panose="02020603050405020304" pitchFamily="18" charset="0"/>
              </a:rPr>
              <a:t/>
            </a:r>
            <a:br>
              <a:rPr lang="en-US" sz="2800" dirty="0" smtClean="0">
                <a:solidFill>
                  <a:schemeClr val="tx2"/>
                </a:solidFill>
                <a:latin typeface="Times New Roman" panose="02020603050405020304" pitchFamily="18" charset="0"/>
                <a:cs typeface="Times New Roman" panose="02020603050405020304" pitchFamily="18" charset="0"/>
              </a:rPr>
            </a:br>
            <a:r>
              <a:rPr lang="en-US" sz="2800" dirty="0" smtClean="0">
                <a:solidFill>
                  <a:schemeClr val="tx2"/>
                </a:solidFill>
                <a:latin typeface="Times New Roman" panose="02020603050405020304" pitchFamily="18" charset="0"/>
                <a:cs typeface="Times New Roman" panose="02020603050405020304" pitchFamily="18" charset="0"/>
              </a:rPr>
              <a:t>coordinating </a:t>
            </a:r>
            <a:r>
              <a:rPr lang="en-US" sz="2800" dirty="0">
                <a:solidFill>
                  <a:schemeClr val="tx2"/>
                </a:solidFill>
                <a:latin typeface="Times New Roman" panose="02020603050405020304" pitchFamily="18" charset="0"/>
                <a:cs typeface="Times New Roman" panose="02020603050405020304" pitchFamily="18" charset="0"/>
              </a:rPr>
              <a:t>transportation and parking, </a:t>
            </a:r>
            <a:r>
              <a:rPr lang="en-US" sz="2800" dirty="0" smtClean="0">
                <a:solidFill>
                  <a:schemeClr val="tx2"/>
                </a:solidFill>
                <a:latin typeface="Times New Roman" panose="02020603050405020304" pitchFamily="18" charset="0"/>
                <a:cs typeface="Times New Roman" panose="02020603050405020304" pitchFamily="18" charset="0"/>
              </a:rPr>
              <a:t/>
            </a:r>
            <a:br>
              <a:rPr lang="en-US" sz="2800" dirty="0" smtClean="0">
                <a:solidFill>
                  <a:schemeClr val="tx2"/>
                </a:solidFill>
                <a:latin typeface="Times New Roman" panose="02020603050405020304" pitchFamily="18" charset="0"/>
                <a:cs typeface="Times New Roman" panose="02020603050405020304" pitchFamily="18" charset="0"/>
              </a:rPr>
            </a:br>
            <a:r>
              <a:rPr lang="en-US" sz="2800" dirty="0" smtClean="0">
                <a:solidFill>
                  <a:schemeClr val="tx2"/>
                </a:solidFill>
                <a:latin typeface="Times New Roman" panose="02020603050405020304" pitchFamily="18" charset="0"/>
                <a:cs typeface="Times New Roman" panose="02020603050405020304" pitchFamily="18" charset="0"/>
              </a:rPr>
              <a:t>arranging </a:t>
            </a:r>
            <a:r>
              <a:rPr lang="en-US" sz="2800" dirty="0">
                <a:solidFill>
                  <a:schemeClr val="tx2"/>
                </a:solidFill>
                <a:latin typeface="Times New Roman" panose="02020603050405020304" pitchFamily="18" charset="0"/>
                <a:cs typeface="Times New Roman" panose="02020603050405020304" pitchFamily="18" charset="0"/>
              </a:rPr>
              <a:t>for speakers or entertainers, </a:t>
            </a:r>
            <a:r>
              <a:rPr lang="en-US" sz="2800" dirty="0" smtClean="0">
                <a:solidFill>
                  <a:schemeClr val="tx2"/>
                </a:solidFill>
                <a:latin typeface="Times New Roman" panose="02020603050405020304" pitchFamily="18" charset="0"/>
                <a:cs typeface="Times New Roman" panose="02020603050405020304" pitchFamily="18" charset="0"/>
              </a:rPr>
              <a:t/>
            </a:r>
            <a:br>
              <a:rPr lang="en-US" sz="2800" dirty="0" smtClean="0">
                <a:solidFill>
                  <a:schemeClr val="tx2"/>
                </a:solidFill>
                <a:latin typeface="Times New Roman" panose="02020603050405020304" pitchFamily="18" charset="0"/>
                <a:cs typeface="Times New Roman" panose="02020603050405020304" pitchFamily="18" charset="0"/>
              </a:rPr>
            </a:br>
            <a:r>
              <a:rPr lang="en-US" sz="2800" dirty="0" smtClean="0">
                <a:solidFill>
                  <a:schemeClr val="tx2"/>
                </a:solidFill>
                <a:latin typeface="Times New Roman" panose="02020603050405020304" pitchFamily="18" charset="0"/>
                <a:cs typeface="Times New Roman" panose="02020603050405020304" pitchFamily="18" charset="0"/>
              </a:rPr>
              <a:t>arranging </a:t>
            </a:r>
            <a:r>
              <a:rPr lang="en-US" sz="2800" dirty="0">
                <a:solidFill>
                  <a:schemeClr val="tx2"/>
                </a:solidFill>
                <a:latin typeface="Times New Roman" panose="02020603050405020304" pitchFamily="18" charset="0"/>
                <a:cs typeface="Times New Roman" panose="02020603050405020304" pitchFamily="18" charset="0"/>
              </a:rPr>
              <a:t>event security, </a:t>
            </a:r>
            <a:r>
              <a:rPr lang="en-US" sz="2800" dirty="0" smtClean="0">
                <a:solidFill>
                  <a:schemeClr val="tx2"/>
                </a:solidFill>
                <a:latin typeface="Times New Roman" panose="02020603050405020304" pitchFamily="18" charset="0"/>
                <a:cs typeface="Times New Roman" panose="02020603050405020304" pitchFamily="18" charset="0"/>
              </a:rPr>
              <a:t/>
            </a:r>
            <a:br>
              <a:rPr lang="en-US" sz="2800" dirty="0" smtClean="0">
                <a:solidFill>
                  <a:schemeClr val="tx2"/>
                </a:solidFill>
                <a:latin typeface="Times New Roman" panose="02020603050405020304" pitchFamily="18" charset="0"/>
                <a:cs typeface="Times New Roman" panose="02020603050405020304" pitchFamily="18" charset="0"/>
              </a:rPr>
            </a:br>
            <a:r>
              <a:rPr lang="en-US" sz="2800" dirty="0" smtClean="0">
                <a:solidFill>
                  <a:schemeClr val="tx2"/>
                </a:solidFill>
                <a:latin typeface="Times New Roman" panose="02020603050405020304" pitchFamily="18" charset="0"/>
                <a:cs typeface="Times New Roman" panose="02020603050405020304" pitchFamily="18" charset="0"/>
              </a:rPr>
              <a:t>catering and </a:t>
            </a:r>
            <a:r>
              <a:rPr lang="en-US" sz="2800" dirty="0">
                <a:solidFill>
                  <a:schemeClr val="tx2"/>
                </a:solidFill>
                <a:latin typeface="Times New Roman" panose="02020603050405020304" pitchFamily="18" charset="0"/>
                <a:cs typeface="Times New Roman" panose="02020603050405020304" pitchFamily="18" charset="0"/>
              </a:rPr>
              <a:t>emergency plans.</a:t>
            </a:r>
          </a:p>
        </p:txBody>
      </p:sp>
    </p:spTree>
    <p:extLst>
      <p:ext uri="{BB962C8B-B14F-4D97-AF65-F5344CB8AC3E}">
        <p14:creationId xmlns:p14="http://schemas.microsoft.com/office/powerpoint/2010/main" val="12107487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u="sng" dirty="0" smtClean="0">
                <a:solidFill>
                  <a:schemeClr val="tx2"/>
                </a:solidFill>
              </a:rPr>
              <a:t>Audit and Reviewing</a:t>
            </a:r>
            <a:r>
              <a:rPr lang="en-US" sz="4000" dirty="0" smtClean="0">
                <a:solidFill>
                  <a:schemeClr val="tx2"/>
                </a:solidFill>
              </a:rPr>
              <a:t/>
            </a:r>
            <a:br>
              <a:rPr lang="en-US" sz="4000" dirty="0" smtClean="0">
                <a:solidFill>
                  <a:schemeClr val="tx2"/>
                </a:solidFill>
              </a:rPr>
            </a:br>
            <a:r>
              <a:rPr lang="en-US" sz="4000" dirty="0" smtClean="0">
                <a:solidFill>
                  <a:schemeClr val="tx2"/>
                </a:solidFill>
              </a:rPr>
              <a:t/>
            </a:r>
            <a:br>
              <a:rPr lang="en-US" sz="4000" dirty="0" smtClean="0">
                <a:solidFill>
                  <a:schemeClr val="tx2"/>
                </a:solidFill>
              </a:rPr>
            </a:br>
            <a:r>
              <a:rPr lang="en-US" sz="3100" dirty="0">
                <a:solidFill>
                  <a:schemeClr val="tx2"/>
                </a:solidFill>
                <a:latin typeface="Times New Roman" panose="02020603050405020304" pitchFamily="18" charset="0"/>
                <a:cs typeface="Times New Roman" panose="02020603050405020304" pitchFamily="18" charset="0"/>
              </a:rPr>
              <a:t>The application Event Management System is created to help students to transfer their records from paper-based system to computerized system, even with a low budget. At the same time, the requirements of a basic events have been taken care </a:t>
            </a:r>
            <a:r>
              <a:rPr lang="en-US" sz="3100" dirty="0" smtClean="0">
                <a:solidFill>
                  <a:schemeClr val="tx2"/>
                </a:solidFill>
                <a:latin typeface="Times New Roman" panose="02020603050405020304" pitchFamily="18" charset="0"/>
                <a:cs typeface="Times New Roman" panose="02020603050405020304" pitchFamily="18" charset="0"/>
              </a:rPr>
              <a:t>of </a:t>
            </a:r>
            <a:r>
              <a:rPr lang="en-US" sz="3100" dirty="0">
                <a:solidFill>
                  <a:schemeClr val="tx2"/>
                </a:solidFill>
                <a:latin typeface="Times New Roman" panose="02020603050405020304" pitchFamily="18" charset="0"/>
                <a:cs typeface="Times New Roman" panose="02020603050405020304" pitchFamily="18" charset="0"/>
              </a:rPr>
              <a:t>a few features that can make the application easier to use and easy to understand to the user with beginner level </a:t>
            </a:r>
            <a:r>
              <a:rPr lang="en-US" sz="3100" dirty="0" smtClean="0">
                <a:solidFill>
                  <a:schemeClr val="tx2"/>
                </a:solidFill>
                <a:latin typeface="Times New Roman" panose="02020603050405020304" pitchFamily="18" charset="0"/>
                <a:cs typeface="Times New Roman" panose="02020603050405020304" pitchFamily="18" charset="0"/>
              </a:rPr>
              <a:t>knowledge of computer. </a:t>
            </a:r>
            <a:endParaRPr lang="en-US" sz="3100"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100195"/>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151</TotalTime>
  <Words>152</Words>
  <Application>Microsoft Office PowerPoint</Application>
  <PresentationFormat>Widescreen</PresentationFormat>
  <Paragraphs>27</Paragraphs>
  <Slides>18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Times New Roman</vt:lpstr>
      <vt:lpstr>Trebuchet MS</vt:lpstr>
      <vt:lpstr>Wingdings</vt:lpstr>
      <vt:lpstr>Wingdings 3</vt:lpstr>
      <vt:lpstr>Facet</vt:lpstr>
      <vt:lpstr>             EVENT MANAGEMENT                   SYSTEM</vt:lpstr>
      <vt:lpstr>PowerPoint Presentation</vt:lpstr>
      <vt:lpstr>PowerPoint Presentation</vt:lpstr>
      <vt:lpstr>PowerPoint Presentation</vt:lpstr>
      <vt:lpstr>PowerPoint Presentation</vt:lpstr>
      <vt:lpstr>CONFIGURATION CONCEPTS OF  THE  SOFTWARE Configuration Identification i) The system then allows the user to specify  the event name, date and time of the event and the place and event equipment. ii) The user is given a login and password to modify the event details.  iii) Then send this data to the administrator (site owner), they may interact with the client according to their needs and contact data stored in the database.  iv) Clients may also interact with the oraganizer according to their needs and contact data stored in the database. </vt:lpstr>
      <vt:lpstr>Configuration Control  Event management is the application of project management to the creation and development of large scale events such as festivals, conferences, ceremonies, formal parties, concerts, or conventions. It involves identifying the target audience, devising the event concept, planning the logistics and coordinating the technical aspects before actually launching the event.  </vt:lpstr>
      <vt:lpstr>Status Accounting  The process of planning and  co-ordinating the event is usually referred to as event planning and can include budgeting,  scheduling,  site selection,  acquiring necessary permits,  coordinating transportation and parking,  arranging for speakers or entertainers,  arranging event security,  catering and emergency plans.</vt:lpstr>
      <vt:lpstr>Audit and Reviewing  The application Event Management System is created to help students to transfer their records from paper-based system to computerized system, even with a low budget. At the same time, the requirements of a basic events have been taken care of a few features that can make the application easier to use and easy to understand to the user with beginner level knowledge of computer. </vt:lpstr>
      <vt:lpstr>Advantage of using Configuration Concepts  &gt;The complexity reduced from nature of the product  &gt;The interfaces between activities directly involved   in the configuration management process. &gt;The other relevant interested person’s they may be involved, within and outside the organization. &gt;The identification of the responsible authority for   verifying implementation activities.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MANAGEMENT SYSTEM</dc:title>
  <dc:creator>sss</dc:creator>
  <cp:lastModifiedBy>sss</cp:lastModifiedBy>
  <cp:revision>20</cp:revision>
  <dcterms:created xsi:type="dcterms:W3CDTF">2016-11-05T14:33:29Z</dcterms:created>
  <dcterms:modified xsi:type="dcterms:W3CDTF">2016-11-07T14:23:57Z</dcterms:modified>
</cp:coreProperties>
</file>