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70" r:id="rId7"/>
    <p:sldId id="267" r:id="rId8"/>
    <p:sldId id="265" r:id="rId9"/>
    <p:sldId id="260" r:id="rId10"/>
    <p:sldId id="269" r:id="rId11"/>
    <p:sldId id="272" r:id="rId12"/>
    <p:sldId id="275" r:id="rId13"/>
    <p:sldId id="273" r:id="rId14"/>
    <p:sldId id="274" r:id="rId15"/>
    <p:sldId id="261"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minisrujanaa@gmail.com" TargetMode="External"/><Relationship Id="rId2" Type="http://schemas.openxmlformats.org/officeDocument/2006/relationships/hyperlink" Target="https://www.kaggle.com/datasets/nabeelqureshitiii/student-performance-dataset" TargetMode="External"/><Relationship Id="rId1" Type="http://schemas.openxmlformats.org/officeDocument/2006/relationships/slideLayout" Target="../slideLayouts/slideLayout1.xml"/><Relationship Id="rId4" Type="http://schemas.openxmlformats.org/officeDocument/2006/relationships/hyperlink" Target="https://github.com/yaminisrujana04/Big-Data-Analytic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0545" y="1281430"/>
            <a:ext cx="7772400" cy="1470025"/>
          </a:xfrm>
        </p:spPr>
        <p:txBody>
          <a:bodyPr/>
          <a:lstStyle/>
          <a:p>
            <a:r>
              <a:rPr lang="en-US" dirty="0"/>
              <a:t>Student Performance Data Analysis</a:t>
            </a:r>
            <a:endParaRPr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2576195" y="2809240"/>
            <a:ext cx="3354070" cy="677545"/>
          </a:xfrm>
        </p:spPr>
        <p:txBody>
          <a:bodyPr/>
          <a:lstStyle/>
          <a:p>
            <a:r>
              <a:rPr sz="2400" dirty="0">
                <a:latin typeface="Times New Roman" panose="02020603050405020304" charset="0"/>
                <a:cs typeface="Times New Roman" panose="02020603050405020304" charset="0"/>
              </a:rPr>
              <a:t>A. </a:t>
            </a:r>
            <a:r>
              <a:rPr lang="en-US" sz="2400" dirty="0">
                <a:latin typeface="Times New Roman" panose="02020603050405020304" charset="0"/>
                <a:cs typeface="Times New Roman" panose="02020603050405020304" charset="0"/>
              </a:rPr>
              <a:t>Yamini </a:t>
            </a:r>
            <a:r>
              <a:rPr lang="en-US" sz="2400" dirty="0" err="1">
                <a:latin typeface="Times New Roman" panose="02020603050405020304" charset="0"/>
                <a:cs typeface="Times New Roman" panose="02020603050405020304" charset="0"/>
              </a:rPr>
              <a:t>Srujana</a:t>
            </a:r>
            <a:endParaRPr sz="2400" dirty="0">
              <a:latin typeface="Times New Roman" panose="02020603050405020304" charset="0"/>
              <a:cs typeface="Times New Roman" panose="02020603050405020304" charset="0"/>
            </a:endParaRPr>
          </a:p>
        </p:txBody>
      </p:sp>
      <p:sp>
        <p:nvSpPr>
          <p:cNvPr id="4" name="Text Box 3"/>
          <p:cNvSpPr txBox="1"/>
          <p:nvPr/>
        </p:nvSpPr>
        <p:spPr>
          <a:xfrm>
            <a:off x="358140" y="3975100"/>
            <a:ext cx="8535670" cy="2246769"/>
          </a:xfrm>
          <a:prstGeom prst="rect">
            <a:avLst/>
          </a:prstGeom>
          <a:noFill/>
        </p:spPr>
        <p:txBody>
          <a:bodyPr wrap="square" rtlCol="0" anchor="t">
            <a:spAutoFit/>
          </a:bodyPr>
          <a:lstStyle/>
          <a:p>
            <a:pPr lvl="0" defTabSz="825500">
              <a:defRPr sz="3800" spc="-38">
                <a:latin typeface="Avenir Next Regular"/>
                <a:ea typeface="Avenir Next Regular"/>
                <a:cs typeface="Avenir Next Regular"/>
                <a:sym typeface="Avenir Next Regular"/>
              </a:defRPr>
            </a:pPr>
            <a:r>
              <a:rPr sz="2000" b="1" kern="0" spc="-38" noProof="0" dirty="0">
                <a:ln>
                  <a:noFill/>
                </a:ln>
                <a:solidFill>
                  <a:srgbClr val="000000"/>
                </a:solidFill>
                <a:effectLst/>
                <a:uLnTx/>
                <a:uFillTx/>
                <a:latin typeface="Times New Roman" panose="02020603050405020304" charset="0"/>
                <a:ea typeface="Chalkboard"/>
                <a:cs typeface="Times New Roman" panose="02020603050405020304" charset="0"/>
                <a:sym typeface="Chalkboard"/>
              </a:rPr>
              <a:t>Source:</a:t>
            </a:r>
            <a:r>
              <a:rPr sz="2000" kern="0" spc="-38" noProof="0" dirty="0">
                <a:ln>
                  <a:noFill/>
                </a:ln>
                <a:solidFill>
                  <a:srgbClr val="000000"/>
                </a:solidFill>
                <a:effectLst/>
                <a:uLnTx/>
                <a:uFillTx/>
                <a:latin typeface="Times New Roman" panose="02020603050405020304" charset="0"/>
                <a:ea typeface="Graphik Semibold"/>
                <a:cs typeface="Times New Roman" panose="02020603050405020304" charset="0"/>
                <a:sym typeface="Graphik Semibold"/>
              </a:rPr>
              <a:t> </a:t>
            </a:r>
            <a:r>
              <a:rPr lang="en-US" altLang="en-US" sz="2000" kern="0" spc="-38" dirty="0">
                <a:solidFill>
                  <a:srgbClr val="000000"/>
                </a:solidFill>
                <a:latin typeface="Times New Roman" panose="02020603050405020304" charset="0"/>
                <a:ea typeface="Avenir Next Regular"/>
                <a:cs typeface="Times New Roman" panose="02020603050405020304" charset="0"/>
                <a:sym typeface="Avenir Next Regular"/>
                <a:hlinkClick r:id="rId2"/>
              </a:rPr>
              <a:t>https://www.kaggle.com/datasets/nabeelqureshitiii/student-performance-dataset</a:t>
            </a:r>
            <a:endParaRPr lang="en-US" altLang="en-US" sz="2000" kern="0" spc="-38" dirty="0">
              <a:solidFill>
                <a:srgbClr val="000000"/>
              </a:solidFill>
              <a:latin typeface="Times New Roman" panose="02020603050405020304" charset="0"/>
              <a:ea typeface="Avenir Next Regular"/>
              <a:cs typeface="Times New Roman" panose="02020603050405020304" charset="0"/>
              <a:sym typeface="Avenir Next Regular"/>
            </a:endParaRPr>
          </a:p>
          <a:p>
            <a:pPr lvl="0" defTabSz="825500">
              <a:defRPr sz="3800" spc="-38">
                <a:latin typeface="Avenir Next Regular"/>
                <a:ea typeface="Avenir Next Regular"/>
                <a:cs typeface="Avenir Next Regular"/>
                <a:sym typeface="Avenir Next Regular"/>
              </a:defRPr>
            </a:pPr>
            <a:r>
              <a:rPr sz="2000" b="1" kern="0" spc="-38" noProof="0" dirty="0">
                <a:ln>
                  <a:noFill/>
                </a:ln>
                <a:solidFill>
                  <a:srgbClr val="000000"/>
                </a:solidFill>
                <a:effectLst/>
                <a:uLnTx/>
                <a:uFillTx/>
                <a:latin typeface="Times New Roman" panose="02020603050405020304" charset="0"/>
                <a:ea typeface="Chalkboard"/>
                <a:cs typeface="Times New Roman" panose="02020603050405020304" charset="0"/>
                <a:sym typeface="Chalkboard"/>
              </a:rPr>
              <a:t>Dataset:</a:t>
            </a:r>
            <a:r>
              <a:rPr sz="2000" kern="0" spc="-38"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r>
              <a:rPr lang="en-IN" sz="2000" kern="0" spc="-38" dirty="0" err="1">
                <a:solidFill>
                  <a:srgbClr val="000000"/>
                </a:solidFill>
                <a:latin typeface="Times New Roman" panose="02020603050405020304" charset="0"/>
                <a:ea typeface="Avenir Next Regular"/>
                <a:cs typeface="Times New Roman" panose="02020603050405020304" charset="0"/>
                <a:sym typeface="Avenir Next Regular"/>
              </a:rPr>
              <a:t>student_performance</a:t>
            </a:r>
            <a:endParaRPr kumimoji="0" sz="2000" b="0" i="0" u="none" strike="noStrike" kern="0" cap="none" spc="-38" normalizeH="0" baseline="0"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dirty="0">
                <a:ln>
                  <a:noFill/>
                </a:ln>
                <a:solidFill>
                  <a:srgbClr val="000000"/>
                </a:solidFill>
                <a:effectLst/>
                <a:uLnTx/>
                <a:uFillTx/>
                <a:latin typeface="Times New Roman" panose="02020603050405020304" charset="0"/>
                <a:ea typeface="Chalkboard"/>
                <a:cs typeface="Times New Roman" panose="02020603050405020304" charset="0"/>
                <a:sym typeface="Chalkboard"/>
              </a:rPr>
              <a:t>Email:</a:t>
            </a:r>
            <a:r>
              <a:rPr sz="2000" kern="0" spc="-38"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r>
              <a:rPr lang="en-US" sz="2000" kern="0" spc="-38"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hlinkClick r:id="rId3"/>
              </a:rPr>
              <a:t>yaminisrujanaa@gmail.com</a:t>
            </a:r>
            <a:endParaRPr lang="en-US" sz="2000" kern="0" spc="-38"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a:p>
            <a:pPr marL="0" marR="0" lvl="0" indent="0" algn="l" defTabSz="825500" rtl="0" eaLnBrk="1" fontAlgn="auto" latinLnBrk="0" hangingPunct="1">
              <a:lnSpc>
                <a:spcPct val="100000"/>
              </a:lnSpc>
              <a:spcBef>
                <a:spcPts val="0"/>
              </a:spcBef>
              <a:spcAft>
                <a:spcPts val="0"/>
              </a:spcAft>
              <a:buClrTx/>
              <a:buSzTx/>
              <a:buFontTx/>
              <a:buNone/>
              <a:defRPr sz="3800" spc="-38">
                <a:latin typeface="Avenir Next Regular"/>
                <a:ea typeface="Avenir Next Regular"/>
                <a:cs typeface="Avenir Next Regular"/>
                <a:sym typeface="Avenir Next Regular"/>
              </a:defRPr>
            </a:pPr>
            <a:r>
              <a:rPr sz="2000" b="1" kern="0" spc="-38" noProof="0" dirty="0">
                <a:ln>
                  <a:noFill/>
                </a:ln>
                <a:solidFill>
                  <a:srgbClr val="000000"/>
                </a:solidFill>
                <a:effectLst/>
                <a:uLnTx/>
                <a:uFillTx/>
                <a:latin typeface="Times New Roman" panose="02020603050405020304" charset="0"/>
                <a:ea typeface="Chalkboard"/>
                <a:cs typeface="Times New Roman" panose="02020603050405020304" charset="0"/>
                <a:sym typeface="Chalkboard"/>
              </a:rPr>
              <a:t>Phone: </a:t>
            </a:r>
            <a:r>
              <a:rPr lang="en-US" sz="2000" b="1" kern="0" spc="-38" dirty="0">
                <a:solidFill>
                  <a:srgbClr val="000000"/>
                </a:solidFill>
                <a:latin typeface="Times New Roman" panose="02020603050405020304" charset="0"/>
                <a:ea typeface="Chalkboard"/>
                <a:cs typeface="Times New Roman" panose="02020603050405020304" charset="0"/>
                <a:sym typeface="Avenir Next Regular"/>
              </a:rPr>
              <a:t>7995012223</a:t>
            </a:r>
            <a:endParaRPr kumimoji="0" sz="2000" b="0" i="0" u="none" strike="noStrike" kern="0" cap="none" spc="-38" normalizeH="0" baseline="0"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a:p>
            <a:pPr lvl="0" defTabSz="825500">
              <a:defRPr sz="3800" spc="-38">
                <a:latin typeface="Avenir Next Regular"/>
                <a:ea typeface="Avenir Next Regular"/>
                <a:cs typeface="Avenir Next Regular"/>
                <a:sym typeface="Avenir Next Regular"/>
              </a:defRPr>
            </a:pPr>
            <a:r>
              <a:rPr sz="2000" b="1" kern="0" spc="-38" noProof="0" dirty="0">
                <a:ln>
                  <a:noFill/>
                </a:ln>
                <a:solidFill>
                  <a:srgbClr val="000000"/>
                </a:solidFill>
                <a:effectLst/>
                <a:uLnTx/>
                <a:uFillTx/>
                <a:latin typeface="Times New Roman" panose="02020603050405020304" charset="0"/>
                <a:ea typeface="Chalkboard"/>
                <a:cs typeface="Times New Roman" panose="02020603050405020304" charset="0"/>
                <a:sym typeface="Chalkboard"/>
              </a:rPr>
              <a:t>GitHub:</a:t>
            </a:r>
            <a:r>
              <a:rPr sz="2000" kern="0" spc="-38"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r>
              <a:rPr lang="en-US" sz="2000" kern="0" spc="-38" dirty="0">
                <a:solidFill>
                  <a:srgbClr val="000000"/>
                </a:solidFill>
                <a:latin typeface="Times New Roman" panose="02020603050405020304" charset="0"/>
                <a:ea typeface="Avenir Next Regular"/>
                <a:cs typeface="Times New Roman" panose="02020603050405020304" charset="0"/>
                <a:sym typeface="Avenir Next Regular"/>
                <a:hlinkClick r:id="rId4"/>
              </a:rPr>
              <a:t>https://github.com/yaminisrujana04/Big-Data-Analytics</a:t>
            </a:r>
            <a:endParaRPr lang="en-US" sz="2000" kern="0" spc="-38" dirty="0">
              <a:solidFill>
                <a:srgbClr val="000000"/>
              </a:solidFill>
              <a:latin typeface="Times New Roman" panose="02020603050405020304" charset="0"/>
              <a:ea typeface="Avenir Next Regular"/>
              <a:cs typeface="Times New Roman" panose="02020603050405020304" charset="0"/>
              <a:sym typeface="Avenir Next Regular"/>
            </a:endParaRPr>
          </a:p>
          <a:p>
            <a:pPr lvl="0" defTabSz="825500">
              <a:defRPr sz="3800" spc="-38">
                <a:latin typeface="Avenir Next Regular"/>
                <a:ea typeface="Avenir Next Regular"/>
                <a:cs typeface="Avenir Next Regular"/>
                <a:sym typeface="Avenir Next Regular"/>
              </a:defRPr>
            </a:pPr>
            <a:r>
              <a:rPr sz="2000" b="1" kern="0" spc="-38" noProof="0" dirty="0">
                <a:ln>
                  <a:noFill/>
                </a:ln>
                <a:solidFill>
                  <a:srgbClr val="000000"/>
                </a:solidFill>
                <a:effectLst/>
                <a:uLnTx/>
                <a:uFillTx/>
                <a:latin typeface="Times New Roman" panose="02020603050405020304" charset="0"/>
                <a:ea typeface="Chalkboard"/>
                <a:cs typeface="Times New Roman" panose="02020603050405020304" charset="0"/>
                <a:sym typeface="Chalkboard"/>
              </a:rPr>
              <a:t>LinkedIn:</a:t>
            </a:r>
            <a:r>
              <a:rPr sz="2000" kern="0" spc="-38"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rPr>
              <a:t> </a:t>
            </a:r>
            <a:r>
              <a:rPr lang="en-US" altLang="en-US" sz="2000" kern="0" spc="-38" dirty="0">
                <a:solidFill>
                  <a:srgbClr val="000000"/>
                </a:solidFill>
                <a:latin typeface="Times New Roman" panose="02020603050405020304" charset="0"/>
                <a:ea typeface="Avenir Next Regular"/>
                <a:cs typeface="Times New Roman" panose="02020603050405020304" charset="0"/>
                <a:sym typeface="Avenir Next Regular"/>
              </a:rPr>
              <a:t>https://www.linkedin.com/in/yaminisrujana/</a:t>
            </a:r>
            <a:endParaRPr lang="en-US" altLang="en-US" sz="2000" kern="0" spc="-38" noProof="0" dirty="0">
              <a:ln>
                <a:noFill/>
              </a:ln>
              <a:solidFill>
                <a:srgbClr val="000000"/>
              </a:solidFill>
              <a:effectLst/>
              <a:uLnTx/>
              <a:uFillTx/>
              <a:latin typeface="Times New Roman" panose="02020603050405020304" charset="0"/>
              <a:ea typeface="Avenir Next Regular"/>
              <a:cs typeface="Times New Roman" panose="02020603050405020304" charset="0"/>
              <a:sym typeface="Avenir Next Regul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 y="206375"/>
            <a:ext cx="8783955" cy="6348095"/>
          </a:xfrm>
        </p:spPr>
        <p:txBody>
          <a:bodyPr>
            <a:noAutofit/>
          </a:bodyPr>
          <a:lstStyle/>
          <a:p>
            <a:pPr algn="just">
              <a:buFont typeface="Wingdings" panose="05000000000000000000" charset="0"/>
              <a:buChar char="v"/>
            </a:pPr>
            <a:r>
              <a:rPr lang="en-IN" altLang="en-US" sz="2400" b="1" dirty="0">
                <a:latin typeface="Times New Roman" panose="02020603050405020304" charset="0"/>
                <a:cs typeface="Times New Roman" panose="02020603050405020304" charset="0"/>
              </a:rPr>
              <a:t> Monthly Trends</a:t>
            </a:r>
            <a:endParaRPr lang="en-US" altLang="en-US" sz="2400" b="1" dirty="0">
              <a:latin typeface="Times New Roman" panose="02020603050405020304" charset="0"/>
              <a:cs typeface="Times New Roman" panose="02020603050405020304" charset="0"/>
            </a:endParaRPr>
          </a:p>
          <a:p>
            <a:pPr marL="0" indent="0" algn="just">
              <a:buFont typeface="Wingdings" panose="05000000000000000000" charset="0"/>
              <a:buNone/>
            </a:pPr>
            <a:endParaRPr lang="en-US" altLang="en-US" sz="1900" dirty="0">
              <a:latin typeface="Times New Roman" panose="02020603050405020304" charset="0"/>
              <a:cs typeface="Times New Roman" panose="02020603050405020304" charset="0"/>
            </a:endParaRPr>
          </a:p>
          <a:p>
            <a:r>
              <a:rPr lang="en-US" sz="2000" b="1" dirty="0"/>
              <a:t>Moderate performance subjects:</a:t>
            </a:r>
            <a:br>
              <a:rPr lang="en-US" sz="2000" dirty="0"/>
            </a:br>
            <a:r>
              <a:rPr lang="en-US" sz="2000" dirty="0"/>
              <a:t>Writing and Social Studies show average scores, with scope for targeted improvement.</a:t>
            </a:r>
          </a:p>
          <a:p>
            <a:r>
              <a:rPr lang="en-US" sz="2000" b="1" dirty="0"/>
              <a:t>Low performance areas:</a:t>
            </a:r>
            <a:br>
              <a:rPr lang="en-US" sz="2000" dirty="0"/>
            </a:br>
            <a:r>
              <a:rPr lang="en-US" sz="2000" dirty="0"/>
              <a:t>Students tend to score lower in subjects requiring extensive theoretical understanding or essay-based evaluation.</a:t>
            </a:r>
          </a:p>
          <a:p>
            <a:r>
              <a:rPr lang="en-US" sz="2000" b="1" dirty="0"/>
              <a:t>Interpretation:</a:t>
            </a:r>
            <a:br>
              <a:rPr lang="en-US" sz="2000" dirty="0"/>
            </a:br>
            <a:r>
              <a:rPr lang="en-US" sz="2000" dirty="0"/>
              <a:t>Subject-level analysis reveals that students excel in analytical and logic-based areas like Mathematics and Science, while expressive and comprehension-heavy subjects show moderate performance.</a:t>
            </a:r>
            <a:br>
              <a:rPr lang="en-US" sz="2000" dirty="0"/>
            </a:br>
            <a:r>
              <a:rPr lang="en-US" sz="2000" dirty="0"/>
              <a:t>This indicates a need to strengthen writing, comprehension, and conceptual understanding through focused assignments, peer evaluations, and practice-based learning strategies.</a:t>
            </a:r>
          </a:p>
          <a:p>
            <a:pPr marL="0" indent="0" algn="just">
              <a:buNone/>
            </a:pPr>
            <a:endParaRPr lang="en-US" altLang="en-US" sz="1900" dirty="0">
              <a:latin typeface="Times New Roman" panose="02020603050405020304" charset="0"/>
              <a:cs typeface="Times New Roman" panose="02020603050405020304" charset="0"/>
            </a:endParaRPr>
          </a:p>
          <a:p>
            <a:pPr marL="0" indent="0" algn="just">
              <a:buNone/>
            </a:pPr>
            <a:endParaRPr lang="en-US" altLang="en-US" sz="1900" dirty="0">
              <a:latin typeface="Times New Roman" panose="02020603050405020304" charset="0"/>
              <a:cs typeface="Times New Roman" panose="02020603050405020304" charset="0"/>
            </a:endParaRPr>
          </a:p>
          <a:p>
            <a:pPr marL="0" indent="0" algn="just">
              <a:buNone/>
            </a:pPr>
            <a:endParaRPr lang="en-US" altLang="en-US" sz="1900" dirty="0">
              <a:latin typeface="Times New Roman" panose="02020603050405020304" charset="0"/>
              <a:cs typeface="Times New Roman" panose="02020603050405020304" charset="0"/>
            </a:endParaRPr>
          </a:p>
        </p:txBody>
      </p:sp>
      <p:sp>
        <p:nvSpPr>
          <p:cNvPr id="6" name="Text Box 5"/>
          <p:cNvSpPr txBox="1"/>
          <p:nvPr/>
        </p:nvSpPr>
        <p:spPr>
          <a:xfrm>
            <a:off x="2032000" y="1107123"/>
            <a:ext cx="5080000" cy="337185"/>
          </a:xfrm>
          <a:prstGeom prst="rect">
            <a:avLst/>
          </a:prstGeom>
        </p:spPr>
        <p:txBody>
          <a:bodyPr>
            <a:spAutoFit/>
          </a:bodyPr>
          <a:lstStyle/>
          <a:p>
            <a:pPr>
              <a:spcAft>
                <a:spcPct val="60000"/>
              </a:spcAft>
            </a:pP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105" y="722630"/>
            <a:ext cx="8489315" cy="6136005"/>
          </a:xfrm>
        </p:spPr>
        <p:txBody>
          <a:bodyPr>
            <a:normAutofit fontScale="25000" lnSpcReduction="20000"/>
          </a:bodyPr>
          <a:lstStyle/>
          <a:p>
            <a:pPr marL="0" indent="0">
              <a:buNone/>
            </a:pPr>
            <a:r>
              <a:rPr lang="en-US" sz="7200" b="1" dirty="0">
                <a:latin typeface="Times New Roman" panose="02020603050405020304" pitchFamily="18" charset="0"/>
                <a:cs typeface="Times New Roman" panose="02020603050405020304" pitchFamily="18" charset="0"/>
              </a:rPr>
              <a:t>Student Performance Analysis Summary</a:t>
            </a:r>
          </a:p>
          <a:p>
            <a:r>
              <a:rPr lang="en-US" sz="7200" dirty="0">
                <a:latin typeface="Times New Roman" panose="02020603050405020304" pitchFamily="18" charset="0"/>
                <a:cs typeface="Times New Roman" panose="02020603050405020304" pitchFamily="18" charset="0"/>
              </a:rPr>
              <a:t>The dataset includes detailed academic records of students, analyzing factors like gender, parental education, study habits, and scores across subjects.</a:t>
            </a:r>
          </a:p>
          <a:p>
            <a:pPr marL="0" indent="0">
              <a:buNone/>
            </a:pPr>
            <a:r>
              <a:rPr lang="en-US" sz="7200" b="1" dirty="0">
                <a:latin typeface="Times New Roman" panose="02020603050405020304" pitchFamily="18" charset="0"/>
                <a:cs typeface="Times New Roman" panose="02020603050405020304" pitchFamily="18" charset="0"/>
              </a:rPr>
              <a:t>Overall Insights:</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The average student score across all subjects is </a:t>
            </a:r>
            <a:r>
              <a:rPr lang="en-US" sz="7200" b="1" dirty="0">
                <a:latin typeface="Times New Roman" panose="02020603050405020304" pitchFamily="18" charset="0"/>
                <a:cs typeface="Times New Roman" panose="02020603050405020304" pitchFamily="18" charset="0"/>
              </a:rPr>
              <a:t>approximately 70%</a:t>
            </a:r>
            <a:r>
              <a:rPr lang="en-US" sz="7200" dirty="0">
                <a:latin typeface="Times New Roman" panose="02020603050405020304" pitchFamily="18" charset="0"/>
                <a:cs typeface="Times New Roman" panose="02020603050405020304" pitchFamily="18" charset="0"/>
              </a:rPr>
              <a:t>, with top performers achieving over </a:t>
            </a:r>
            <a:r>
              <a:rPr lang="en-US" sz="7200" b="1" dirty="0">
                <a:latin typeface="Times New Roman" panose="02020603050405020304" pitchFamily="18" charset="0"/>
                <a:cs typeface="Times New Roman" panose="02020603050405020304" pitchFamily="18" charset="0"/>
              </a:rPr>
              <a:t>90%</a:t>
            </a:r>
            <a:r>
              <a:rPr lang="en-US" sz="7200" dirty="0">
                <a:latin typeface="Times New Roman" panose="02020603050405020304" pitchFamily="18" charset="0"/>
                <a:cs typeface="Times New Roman" panose="02020603050405020304" pitchFamily="18" charset="0"/>
              </a:rPr>
              <a:t>.</a:t>
            </a:r>
          </a:p>
          <a:p>
            <a:r>
              <a:rPr lang="en-US" sz="7200" dirty="0">
                <a:latin typeface="Times New Roman" panose="02020603050405020304" pitchFamily="18" charset="0"/>
                <a:cs typeface="Times New Roman" panose="02020603050405020304" pitchFamily="18" charset="0"/>
              </a:rPr>
              <a:t>Female students slightly outperform male students on average, particularly in reading and writing sections.</a:t>
            </a:r>
          </a:p>
          <a:p>
            <a:r>
              <a:rPr lang="en-US" sz="7200" dirty="0">
                <a:latin typeface="Times New Roman" panose="02020603050405020304" pitchFamily="18" charset="0"/>
                <a:cs typeface="Times New Roman" panose="02020603050405020304" pitchFamily="18" charset="0"/>
              </a:rPr>
              <a:t>Students with higher parental education levels tend to score better, indicating the influence of educational background on performance.</a:t>
            </a:r>
          </a:p>
          <a:p>
            <a:pPr marL="0" indent="0">
              <a:buNone/>
            </a:pPr>
            <a:r>
              <a:rPr lang="en-US" sz="7200" b="1" dirty="0">
                <a:latin typeface="Times New Roman" panose="02020603050405020304" pitchFamily="18" charset="0"/>
                <a:cs typeface="Times New Roman" panose="02020603050405020304" pitchFamily="18" charset="0"/>
              </a:rPr>
              <a:t>Category-Level Insights:</a:t>
            </a:r>
            <a:endParaRPr lang="en-US" sz="7200" dirty="0">
              <a:latin typeface="Times New Roman" panose="02020603050405020304" pitchFamily="18" charset="0"/>
              <a:cs typeface="Times New Roman" panose="02020603050405020304" pitchFamily="18" charset="0"/>
            </a:endParaRPr>
          </a:p>
          <a:p>
            <a:r>
              <a:rPr lang="en-US" sz="7200" b="1" dirty="0">
                <a:latin typeface="Times New Roman" panose="02020603050405020304" pitchFamily="18" charset="0"/>
                <a:cs typeface="Times New Roman" panose="02020603050405020304" pitchFamily="18" charset="0"/>
              </a:rPr>
              <a:t>Top Grades (A &amp; B)</a:t>
            </a:r>
            <a:r>
              <a:rPr lang="en-US" sz="7200" dirty="0">
                <a:latin typeface="Times New Roman" panose="02020603050405020304" pitchFamily="18" charset="0"/>
                <a:cs typeface="Times New Roman" panose="02020603050405020304" pitchFamily="18" charset="0"/>
              </a:rPr>
              <a:t>: Represent </a:t>
            </a:r>
            <a:r>
              <a:rPr lang="en-US" sz="7200" b="1" dirty="0">
                <a:latin typeface="Times New Roman" panose="02020603050405020304" pitchFamily="18" charset="0"/>
                <a:cs typeface="Times New Roman" panose="02020603050405020304" pitchFamily="18" charset="0"/>
              </a:rPr>
              <a:t>over 80%</a:t>
            </a:r>
            <a:r>
              <a:rPr lang="en-US" sz="7200" dirty="0">
                <a:latin typeface="Times New Roman" panose="02020603050405020304" pitchFamily="18" charset="0"/>
                <a:cs typeface="Times New Roman" panose="02020603050405020304" pitchFamily="18" charset="0"/>
              </a:rPr>
              <a:t> of total students, showing strong overall academic achievement.</a:t>
            </a:r>
          </a:p>
          <a:p>
            <a:r>
              <a:rPr lang="en-US" sz="7200" b="1" dirty="0">
                <a:latin typeface="Times New Roman" panose="02020603050405020304" pitchFamily="18" charset="0"/>
                <a:cs typeface="Times New Roman" panose="02020603050405020304" pitchFamily="18" charset="0"/>
              </a:rPr>
              <a:t>Grade C and below</a:t>
            </a:r>
            <a:r>
              <a:rPr lang="en-US" sz="7200" dirty="0">
                <a:latin typeface="Times New Roman" panose="02020603050405020304" pitchFamily="18" charset="0"/>
                <a:cs typeface="Times New Roman" panose="02020603050405020304" pitchFamily="18" charset="0"/>
              </a:rPr>
              <a:t>: Indicate areas where additional academic support may be needed.</a:t>
            </a:r>
          </a:p>
          <a:p>
            <a:r>
              <a:rPr lang="en-US" sz="7200" b="1" dirty="0">
                <a:latin typeface="Times New Roman" panose="02020603050405020304" pitchFamily="18" charset="0"/>
                <a:cs typeface="Times New Roman" panose="02020603050405020304" pitchFamily="18" charset="0"/>
              </a:rPr>
              <a:t>Study &amp; Preparation Trends:</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Students dedicating more study hours per week consistently achieve higher scores.</a:t>
            </a:r>
          </a:p>
          <a:p>
            <a:r>
              <a:rPr lang="en-US" sz="7200" dirty="0">
                <a:latin typeface="Times New Roman" panose="02020603050405020304" pitchFamily="18" charset="0"/>
                <a:cs typeface="Times New Roman" panose="02020603050405020304" pitchFamily="18" charset="0"/>
              </a:rPr>
              <a:t>A positive correlation is found between </a:t>
            </a:r>
            <a:r>
              <a:rPr lang="en-US" sz="7200" b="1" dirty="0">
                <a:latin typeface="Times New Roman" panose="02020603050405020304" pitchFamily="18" charset="0"/>
                <a:cs typeface="Times New Roman" panose="02020603050405020304" pitchFamily="18" charset="0"/>
              </a:rPr>
              <a:t>test preparation course completion</a:t>
            </a:r>
            <a:r>
              <a:rPr lang="en-US" sz="7200" dirty="0">
                <a:latin typeface="Times New Roman" panose="02020603050405020304" pitchFamily="18" charset="0"/>
                <a:cs typeface="Times New Roman" panose="02020603050405020304" pitchFamily="18" charset="0"/>
              </a:rPr>
              <a:t> and final exam performance.</a:t>
            </a:r>
          </a:p>
          <a:p>
            <a:pPr marL="0" indent="0">
              <a:buNone/>
            </a:pPr>
            <a:r>
              <a:rPr lang="en-US" sz="7200" b="1" dirty="0">
                <a:latin typeface="Times New Roman" panose="02020603050405020304" pitchFamily="18" charset="0"/>
                <a:cs typeface="Times New Roman" panose="02020603050405020304" pitchFamily="18" charset="0"/>
              </a:rPr>
              <a:t>Predictable Patterns:</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The data suggests that consistent study time, strong parental support, and course engagement are major predictors of student success.</a:t>
            </a:r>
          </a:p>
          <a:p>
            <a:r>
              <a:rPr lang="en-US" sz="7200" dirty="0">
                <a:latin typeface="Times New Roman" panose="02020603050405020304" pitchFamily="18" charset="0"/>
                <a:cs typeface="Times New Roman" panose="02020603050405020304" pitchFamily="18" charset="0"/>
              </a:rPr>
              <a:t>These patterns can help educators design targeted interventions and data-driven academic improvement strategies.</a:t>
            </a:r>
          </a:p>
          <a:p>
            <a:pPr marL="0" indent="0" algn="just">
              <a:buNone/>
            </a:pPr>
            <a:endParaRPr lang="en-US" altLang="en-US" sz="7200" dirty="0">
              <a:latin typeface="Times New Roman" panose="02020603050405020304" charset="0"/>
              <a:cs typeface="Times New Roman" panose="02020603050405020304" charset="0"/>
            </a:endParaRPr>
          </a:p>
          <a:p>
            <a:pPr marL="0" indent="0" algn="just">
              <a:buNone/>
            </a:pPr>
            <a:endParaRPr lang="en-US" altLang="en-US" sz="7200" dirty="0">
              <a:latin typeface="Times New Roman" panose="02020603050405020304" charset="0"/>
              <a:cs typeface="Times New Roman" panose="02020603050405020304" charset="0"/>
            </a:endParaRPr>
          </a:p>
        </p:txBody>
      </p:sp>
      <p:sp>
        <p:nvSpPr>
          <p:cNvPr id="4" name="Text Box 3"/>
          <p:cNvSpPr txBox="1"/>
          <p:nvPr/>
        </p:nvSpPr>
        <p:spPr>
          <a:xfrm>
            <a:off x="-604520" y="0"/>
            <a:ext cx="4366260" cy="645160"/>
          </a:xfrm>
          <a:prstGeom prst="rect">
            <a:avLst/>
          </a:prstGeom>
          <a:noFill/>
        </p:spPr>
        <p:txBody>
          <a:bodyPr wrap="square" rtlCol="0" anchor="t">
            <a:spAutoFit/>
          </a:bodyPr>
          <a:lstStyle/>
          <a:p>
            <a:pPr algn="ctr">
              <a:buClrTx/>
              <a:buSzTx/>
              <a:buFontTx/>
            </a:pPr>
            <a:r>
              <a:rPr lang="en-IN" altLang="en-US" sz="3600" b="1">
                <a:latin typeface="Times New Roman" panose="02020603050405020304" charset="0"/>
                <a:cs typeface="Times New Roman" panose="02020603050405020304" charset="0"/>
                <a:sym typeface="+mn-ea"/>
              </a:rPr>
              <a:t>Key Findings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8E8D7F-C616-7C16-0DF9-E66E71E6636E}"/>
              </a:ext>
            </a:extLst>
          </p:cNvPr>
          <p:cNvPicPr>
            <a:picLocks noGrp="1" noChangeAspect="1"/>
          </p:cNvPicPr>
          <p:nvPr>
            <p:ph idx="1"/>
          </p:nvPr>
        </p:nvPicPr>
        <p:blipFill>
          <a:blip r:embed="rId2"/>
          <a:stretch>
            <a:fillRect/>
          </a:stretch>
        </p:blipFill>
        <p:spPr>
          <a:xfrm>
            <a:off x="1138760" y="344130"/>
            <a:ext cx="7082789" cy="5782034"/>
          </a:xfrm>
          <a:prstGeom prst="rect">
            <a:avLst/>
          </a:prstGeom>
        </p:spPr>
      </p:pic>
    </p:spTree>
    <p:extLst>
      <p:ext uri="{BB962C8B-B14F-4D97-AF65-F5344CB8AC3E}">
        <p14:creationId xmlns:p14="http://schemas.microsoft.com/office/powerpoint/2010/main" val="211961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62B724-39A2-F7AB-1B0D-C97CBD956308}"/>
              </a:ext>
            </a:extLst>
          </p:cNvPr>
          <p:cNvPicPr>
            <a:picLocks noGrp="1" noChangeAspect="1"/>
          </p:cNvPicPr>
          <p:nvPr>
            <p:ph idx="1"/>
          </p:nvPr>
        </p:nvPicPr>
        <p:blipFill>
          <a:blip r:embed="rId2"/>
          <a:stretch>
            <a:fillRect/>
          </a:stretch>
        </p:blipFill>
        <p:spPr>
          <a:xfrm>
            <a:off x="922030" y="442452"/>
            <a:ext cx="7299940" cy="5683711"/>
          </a:xfrm>
          <a:prstGeom prst="rect">
            <a:avLst/>
          </a:prstGeom>
        </p:spPr>
      </p:pic>
    </p:spTree>
    <p:extLst>
      <p:ext uri="{BB962C8B-B14F-4D97-AF65-F5344CB8AC3E}">
        <p14:creationId xmlns:p14="http://schemas.microsoft.com/office/powerpoint/2010/main" val="275762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61A464-CBAB-86EE-8535-63CB1A9F0C11}"/>
              </a:ext>
            </a:extLst>
          </p:cNvPr>
          <p:cNvPicPr>
            <a:picLocks noGrp="1" noChangeAspect="1"/>
          </p:cNvPicPr>
          <p:nvPr>
            <p:ph idx="1"/>
          </p:nvPr>
        </p:nvPicPr>
        <p:blipFill>
          <a:blip r:embed="rId2"/>
          <a:stretch>
            <a:fillRect/>
          </a:stretch>
        </p:blipFill>
        <p:spPr>
          <a:xfrm>
            <a:off x="830864" y="639098"/>
            <a:ext cx="8091872" cy="5487066"/>
          </a:xfrm>
          <a:prstGeom prst="rect">
            <a:avLst/>
          </a:prstGeom>
        </p:spPr>
      </p:pic>
    </p:spTree>
    <p:extLst>
      <p:ext uri="{BB962C8B-B14F-4D97-AF65-F5344CB8AC3E}">
        <p14:creationId xmlns:p14="http://schemas.microsoft.com/office/powerpoint/2010/main" val="397902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270" y="178118"/>
            <a:ext cx="8229600" cy="1143000"/>
          </a:xfrm>
        </p:spPr>
        <p:txBody>
          <a:bodyPr/>
          <a:lstStyle/>
          <a:p>
            <a:pPr algn="ctr">
              <a:buClrTx/>
              <a:buSzTx/>
              <a:buFontTx/>
            </a:pPr>
            <a:r>
              <a:rPr lang="en-IN" altLang="en-US" sz="3600" b="1" dirty="0">
                <a:latin typeface="Times New Roman" panose="02020603050405020304" charset="0"/>
                <a:ea typeface="+mn-ea"/>
                <a:cs typeface="Times New Roman" panose="02020603050405020304" charset="0"/>
              </a:rPr>
              <a:t>Recommendations </a:t>
            </a:r>
          </a:p>
        </p:txBody>
      </p:sp>
      <p:sp>
        <p:nvSpPr>
          <p:cNvPr id="3" name="Content Placeholder 2"/>
          <p:cNvSpPr>
            <a:spLocks noGrp="1"/>
          </p:cNvSpPr>
          <p:nvPr>
            <p:ph idx="1"/>
          </p:nvPr>
        </p:nvSpPr>
        <p:spPr>
          <a:xfrm>
            <a:off x="331470" y="1165860"/>
            <a:ext cx="8229600" cy="4525963"/>
          </a:xfrm>
        </p:spPr>
        <p:txBody>
          <a:bodyPr>
            <a:normAutofit/>
          </a:bodyPr>
          <a:lstStyle/>
          <a:p>
            <a:pPr algn="just">
              <a:buClrTx/>
              <a:buSzTx/>
            </a:pPr>
            <a:r>
              <a:rPr lang="en-US" sz="2000" dirty="0">
                <a:latin typeface="Times New Roman" panose="02020603050405020304" pitchFamily="18" charset="0"/>
                <a:cs typeface="Times New Roman" panose="02020603050405020304" pitchFamily="18" charset="0"/>
              </a:rPr>
              <a:t>Focus on improving performance of low-grade students (C, D, and F).</a:t>
            </a:r>
          </a:p>
          <a:p>
            <a:pPr algn="just">
              <a:buClrTx/>
              <a:buSzTx/>
            </a:pPr>
            <a:r>
              <a:rPr lang="en-US" sz="2000" dirty="0">
                <a:latin typeface="Times New Roman" panose="02020603050405020304" pitchFamily="18" charset="0"/>
                <a:cs typeface="Times New Roman" panose="02020603050405020304" pitchFamily="18" charset="0"/>
              </a:rPr>
              <a:t>Encourage completion of test preparation courses.</a:t>
            </a:r>
            <a:endParaRPr lang="en-US" altLang="en-US" sz="2000" dirty="0">
              <a:latin typeface="Times New Roman" panose="02020603050405020304" pitchFamily="18" charset="0"/>
              <a:cs typeface="Times New Roman" panose="02020603050405020304" pitchFamily="18" charset="0"/>
            </a:endParaRPr>
          </a:p>
          <a:p>
            <a:pPr algn="just">
              <a:buClrTx/>
              <a:buSzTx/>
            </a:pPr>
            <a:r>
              <a:rPr lang="en-US" sz="2000" dirty="0">
                <a:latin typeface="Times New Roman" panose="02020603050405020304" pitchFamily="18" charset="0"/>
                <a:cs typeface="Times New Roman" panose="02020603050405020304" pitchFamily="18" charset="0"/>
              </a:rPr>
              <a:t>Increase parental engagement and mentorship programs.</a:t>
            </a:r>
          </a:p>
          <a:p>
            <a:pPr algn="just">
              <a:buClrTx/>
              <a:buSzTx/>
            </a:pPr>
            <a:r>
              <a:rPr lang="en-US" sz="2000" dirty="0">
                <a:latin typeface="Times New Roman" panose="02020603050405020304" pitchFamily="18" charset="0"/>
                <a:cs typeface="Times New Roman" panose="02020603050405020304" pitchFamily="18" charset="0"/>
              </a:rPr>
              <a:t>Use data dashboards to track academic progress by class and gender.</a:t>
            </a:r>
            <a:endParaRPr lang="en-IN" altLang="en-US" sz="3600" b="1" dirty="0">
              <a:latin typeface="Times New Roman" panose="02020603050405020304" pitchFamily="18" charset="0"/>
              <a:cs typeface="Times New Roman" panose="02020603050405020304" pitchFamily="18" charset="0"/>
              <a:sym typeface="+mn-ea"/>
            </a:endParaRPr>
          </a:p>
          <a:p>
            <a:pPr marL="0" indent="0" algn="just">
              <a:buClrTx/>
              <a:buSzTx/>
              <a:buNone/>
            </a:pPr>
            <a:r>
              <a:rPr lang="en-IN" altLang="en-US" sz="3600" b="1" dirty="0">
                <a:latin typeface="Times New Roman" panose="02020603050405020304" pitchFamily="18" charset="0"/>
                <a:cs typeface="Times New Roman" panose="02020603050405020304" pitchFamily="18" charset="0"/>
                <a:sym typeface="+mn-ea"/>
              </a:rPr>
              <a:t>Future Analytics Opportunities</a:t>
            </a:r>
          </a:p>
          <a:p>
            <a:pPr algn="just">
              <a:buClrTx/>
              <a:buSzTx/>
            </a:pPr>
            <a:endParaRPr lang="en-US" altLang="en-US" sz="2000" dirty="0">
              <a:latin typeface="Times New Roman" panose="02020603050405020304" pitchFamily="18" charset="0"/>
              <a:cs typeface="Times New Roman" panose="02020603050405020304" pitchFamily="18" charset="0"/>
              <a:sym typeface="+mn-ea"/>
            </a:endParaRPr>
          </a:p>
          <a:p>
            <a:pPr algn="just">
              <a:buClrTx/>
              <a:buSzTx/>
            </a:pPr>
            <a:r>
              <a:rPr lang="en-US" sz="2000" dirty="0">
                <a:latin typeface="Times New Roman" panose="02020603050405020304" pitchFamily="18" charset="0"/>
                <a:cs typeface="Times New Roman" panose="02020603050405020304" pitchFamily="18" charset="0"/>
              </a:rPr>
              <a:t>Develop predictive models to identify at-risk students early.</a:t>
            </a:r>
          </a:p>
          <a:p>
            <a:pPr algn="just">
              <a:buClrTx/>
              <a:buSzTx/>
            </a:pPr>
            <a:r>
              <a:rPr lang="en-US" sz="2000" dirty="0">
                <a:latin typeface="Times New Roman" panose="02020603050405020304" pitchFamily="18" charset="0"/>
                <a:cs typeface="Times New Roman" panose="02020603050405020304" pitchFamily="18" charset="0"/>
              </a:rPr>
              <a:t>Cluster students by performance, study habits, and attendance trends.</a:t>
            </a:r>
          </a:p>
          <a:p>
            <a:pPr algn="just">
              <a:buClrTx/>
              <a:buSzTx/>
            </a:pPr>
            <a:r>
              <a:rPr lang="en-US" sz="2000" dirty="0">
                <a:latin typeface="Times New Roman" panose="02020603050405020304" pitchFamily="18" charset="0"/>
                <a:cs typeface="Times New Roman" panose="02020603050405020304" pitchFamily="18" charset="0"/>
              </a:rPr>
              <a:t>Apply machine learning to recommend personalized learning paths.</a:t>
            </a:r>
            <a:endParaRPr lang="en-IN" altLang="en-US" sz="3600" b="1" dirty="0">
              <a:latin typeface="Times New Roman" panose="02020603050405020304" pitchFamily="18" charset="0"/>
              <a:cs typeface="Times New Roman" panose="02020603050405020304" pitchFamily="18" charset="0"/>
              <a:sym typeface="+mn-ea"/>
            </a:endParaRPr>
          </a:p>
          <a:p>
            <a:pPr marL="0" indent="0" algn="just">
              <a:buClrTx/>
              <a:buSzTx/>
              <a:buNone/>
            </a:pPr>
            <a:endParaRPr lang="en-US" altLang="en-US" sz="20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965" y="140335"/>
            <a:ext cx="5600065" cy="1143000"/>
          </a:xfrm>
        </p:spPr>
        <p:txBody>
          <a:bodyPr/>
          <a:lstStyle/>
          <a:p>
            <a:r>
              <a:rPr lang="en-IN" altLang="en-US" sz="3600" b="1">
                <a:latin typeface="Times New Roman" panose="02020603050405020304" charset="0"/>
                <a:ea typeface="+mn-ea"/>
                <a:cs typeface="Times New Roman" panose="02020603050405020304" charset="0"/>
              </a:rPr>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student performance analysis effectively uncovers key factors influencing academic outcomes, such as attendance, parental involvement, and preparation level.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structured and clean dataset enabled accurate aggregation and meaningful comparisons across multiple performance metrics.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study provides a strong foundation for predictive academic analytics, personalized learning strategies, and data-driven improvements in educational planning and student success initiatives.</a:t>
            </a:r>
          </a:p>
          <a:p>
            <a:pPr marL="0" indent="0" algn="just">
              <a:buNone/>
            </a:pPr>
            <a:endParaRPr lang="en-US" altLang="en-US" sz="20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sz="3200" b="1">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457200" y="1385683"/>
            <a:ext cx="8041947" cy="4526280"/>
          </a:xfrm>
        </p:spPr>
        <p:txBody>
          <a:bodyPr>
            <a:normAutofit/>
          </a:bodyPr>
          <a:lstStyle/>
          <a:p>
            <a:r>
              <a:rPr lang="en-US" sz="2000" dirty="0">
                <a:latin typeface="Times New Roman" panose="02020603050405020304" pitchFamily="18" charset="0"/>
                <a:cs typeface="Times New Roman" panose="02020603050405020304" pitchFamily="18" charset="0"/>
              </a:rPr>
              <a:t>This presentation provides a detailed analysis of student academic performance trends using data collected across multiple grades and learning indicators.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 highlights grade-wise performance, attendance and participation patterns, study hour variations, and key data-driven insights.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 aims to assist educators and academic institutions in understanding student learning behaviors, optimizing teaching strategies, and improving overall educational outcomes through data analytics.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730" y="-317"/>
            <a:ext cx="8229600" cy="1143000"/>
          </a:xfrm>
        </p:spPr>
        <p:txBody>
          <a:bodyPr/>
          <a:lstStyle/>
          <a:p>
            <a:pPr algn="just"/>
            <a:r>
              <a:rPr sz="3600" b="1" dirty="0">
                <a:latin typeface="Times New Roman" panose="02020603050405020304" charset="0"/>
                <a:cs typeface="Times New Roman" panose="02020603050405020304" charset="0"/>
              </a:rPr>
              <a:t>Dataset Description</a:t>
            </a:r>
          </a:p>
        </p:txBody>
      </p:sp>
      <p:sp>
        <p:nvSpPr>
          <p:cNvPr id="3" name="Content Placeholder 2"/>
          <p:cNvSpPr>
            <a:spLocks noGrp="1"/>
          </p:cNvSpPr>
          <p:nvPr>
            <p:ph idx="1"/>
          </p:nvPr>
        </p:nvSpPr>
        <p:spPr>
          <a:xfrm>
            <a:off x="457200" y="1143000"/>
            <a:ext cx="8229600" cy="4525963"/>
          </a:xfrm>
        </p:spPr>
        <p:txBody>
          <a:bodyPr>
            <a:noAutofit/>
          </a:bodyPr>
          <a:lstStyle/>
          <a:p>
            <a:r>
              <a:rPr lang="en-US" sz="2000" b="1" dirty="0">
                <a:latin typeface="Times New Roman" panose="02020603050405020304" pitchFamily="18" charset="0"/>
                <a:cs typeface="Times New Roman" panose="02020603050405020304" pitchFamily="18" charset="0"/>
              </a:rPr>
              <a:t>Source: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student_performance.csv</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Records:</a:t>
            </a:r>
            <a:r>
              <a:rPr lang="en-US" sz="2000" dirty="0">
                <a:latin typeface="Times New Roman" panose="02020603050405020304" pitchFamily="18" charset="0"/>
                <a:cs typeface="Times New Roman" panose="02020603050405020304" pitchFamily="18" charset="0"/>
              </a:rPr>
              <a:t> 1,000,000 | </a:t>
            </a:r>
            <a:r>
              <a:rPr lang="en-US" sz="2000" b="1" dirty="0">
                <a:latin typeface="Times New Roman" panose="02020603050405020304" pitchFamily="18" charset="0"/>
                <a:cs typeface="Times New Roman" panose="02020603050405020304" pitchFamily="18" charset="0"/>
              </a:rPr>
              <a:t>Columns:</a:t>
            </a:r>
            <a:r>
              <a:rPr lang="en-US" sz="2000" dirty="0">
                <a:latin typeface="Times New Roman" panose="02020603050405020304" pitchFamily="18" charset="0"/>
                <a:cs typeface="Times New Roman" panose="02020603050405020304" pitchFamily="18" charset="0"/>
              </a:rPr>
              <a:t> 6</a:t>
            </a:r>
          </a:p>
          <a:p>
            <a:r>
              <a:rPr lang="en-US" sz="2000" b="1" dirty="0">
                <a:latin typeface="Times New Roman" panose="02020603050405020304" pitchFamily="18" charset="0"/>
                <a:cs typeface="Times New Roman" panose="02020603050405020304" pitchFamily="18" charset="0"/>
              </a:rPr>
              <a:t>Columns Overview:</a:t>
            </a:r>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student_id</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Unique identifier assigned to each student.</a:t>
            </a:r>
          </a:p>
          <a:p>
            <a:r>
              <a:rPr lang="en-US" sz="2000" b="1" dirty="0">
                <a:latin typeface="Times New Roman" panose="02020603050405020304" pitchFamily="18" charset="0"/>
                <a:cs typeface="Times New Roman" panose="02020603050405020304" pitchFamily="18" charset="0"/>
              </a:rPr>
              <a:t>grade:</a:t>
            </a:r>
            <a:r>
              <a:rPr lang="en-US" sz="2000" dirty="0">
                <a:latin typeface="Times New Roman" panose="02020603050405020304" pitchFamily="18" charset="0"/>
                <a:cs typeface="Times New Roman" panose="02020603050405020304" pitchFamily="18" charset="0"/>
              </a:rPr>
              <a:t> Academic grade or level of the student.</a:t>
            </a:r>
          </a:p>
          <a:p>
            <a:r>
              <a:rPr lang="en-US" sz="2000" b="1" dirty="0" err="1">
                <a:latin typeface="Times New Roman" panose="02020603050405020304" pitchFamily="18" charset="0"/>
                <a:cs typeface="Times New Roman" panose="02020603050405020304" pitchFamily="18" charset="0"/>
              </a:rPr>
              <a:t>weekly_self_study_hours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Number of hours a student spends on self-study each week.</a:t>
            </a:r>
          </a:p>
          <a:p>
            <a:r>
              <a:rPr lang="en-US" sz="2000" b="1" dirty="0" err="1">
                <a:latin typeface="Times New Roman" panose="02020603050405020304" pitchFamily="18" charset="0"/>
                <a:cs typeface="Times New Roman" panose="02020603050405020304" pitchFamily="18" charset="0"/>
              </a:rPr>
              <a:t>attendance_percentage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Percentage of classes attended by the student.</a:t>
            </a:r>
          </a:p>
          <a:p>
            <a:r>
              <a:rPr lang="en-US" sz="2000" b="1" dirty="0" err="1">
                <a:latin typeface="Times New Roman" panose="02020603050405020304" pitchFamily="18" charset="0"/>
                <a:cs typeface="Times New Roman" panose="02020603050405020304" pitchFamily="18" charset="0"/>
              </a:rPr>
              <a:t>class_participation</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Indicator of how actively the student participates during class sessions.</a:t>
            </a:r>
          </a:p>
          <a:p>
            <a:r>
              <a:rPr lang="en-US" sz="2000" b="1" dirty="0" err="1">
                <a:latin typeface="Times New Roman" panose="02020603050405020304" pitchFamily="18" charset="0"/>
                <a:cs typeface="Times New Roman" panose="02020603050405020304" pitchFamily="18" charset="0"/>
              </a:rPr>
              <a:t>total_score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Overall academic performance score representing student achievement.</a:t>
            </a:r>
          </a:p>
          <a:p>
            <a:pPr algn="just">
              <a:buClrTx/>
              <a:buSzTx/>
            </a:pPr>
            <a:endParaRPr lang="en-IN" altLang="en-US" sz="2300" dirty="0">
              <a:latin typeface="Times New Roman" panose="02020603050405020304" charset="0"/>
              <a:cs typeface="Times New Roman" panose="02020603050405020304" charset="0"/>
            </a:endParaRPr>
          </a:p>
          <a:p>
            <a:pPr marL="0" indent="0" algn="just">
              <a:buClrTx/>
              <a:buSzTx/>
              <a:buNone/>
            </a:pPr>
            <a:endParaRPr lang="en-IN" altLang="en-US" sz="23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130" y="0"/>
            <a:ext cx="5668010" cy="1143000"/>
          </a:xfrm>
        </p:spPr>
        <p:txBody>
          <a:bodyPr/>
          <a:lstStyle/>
          <a:p>
            <a:r>
              <a:rPr sz="3600" b="1">
                <a:latin typeface="Times New Roman" panose="02020603050405020304" charset="0"/>
                <a:cs typeface="Times New Roman" panose="02020603050405020304" charset="0"/>
                <a:sym typeface="+mn-ea"/>
              </a:rPr>
              <a:t>Dat</a:t>
            </a:r>
            <a:r>
              <a:rPr lang="en-IN" sz="3600" b="1">
                <a:latin typeface="Times New Roman" panose="02020603050405020304" charset="0"/>
                <a:cs typeface="Times New Roman" panose="02020603050405020304" charset="0"/>
                <a:sym typeface="+mn-ea"/>
              </a:rPr>
              <a:t>a Quality</a:t>
            </a:r>
          </a:p>
        </p:txBody>
      </p:sp>
      <p:sp>
        <p:nvSpPr>
          <p:cNvPr id="3" name="Content Placeholder 2"/>
          <p:cNvSpPr>
            <a:spLocks noGrp="1"/>
          </p:cNvSpPr>
          <p:nvPr>
            <p:ph idx="1"/>
          </p:nvPr>
        </p:nvSpPr>
        <p:spPr>
          <a:xfrm>
            <a:off x="197485" y="940435"/>
            <a:ext cx="8710930" cy="5654040"/>
          </a:xfrm>
        </p:spPr>
        <p:txBody>
          <a:bodyPr>
            <a:noAutofit/>
          </a:bodyPr>
          <a:lstStyle/>
          <a:p>
            <a:r>
              <a:rPr lang="en-US" sz="2000" b="1" dirty="0">
                <a:latin typeface="Times New Roman" panose="02020603050405020304" pitchFamily="18" charset="0"/>
                <a:cs typeface="Times New Roman" panose="02020603050405020304" pitchFamily="18" charset="0"/>
              </a:rPr>
              <a:t>No Missing Values: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dataset has been verified to contain no null or blank entries across all fields, ensuring complete and reliable data coverage.</a:t>
            </a:r>
          </a:p>
          <a:p>
            <a:r>
              <a:rPr lang="en-US" sz="2000" b="1" dirty="0">
                <a:latin typeface="Times New Roman" panose="02020603050405020304" pitchFamily="18" charset="0"/>
                <a:cs typeface="Times New Roman" panose="02020603050405020304" pitchFamily="18" charset="0"/>
              </a:rPr>
              <a:t>Uniform Data Types: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All numerical attributes (such as study hours, attendance percentage, and total score) are stored as integers or floats, allowing accurate aggregation and statistical analysis.</a:t>
            </a:r>
          </a:p>
          <a:p>
            <a:r>
              <a:rPr lang="en-US" sz="2000" b="1" dirty="0">
                <a:latin typeface="Times New Roman" panose="02020603050405020304" pitchFamily="18" charset="0"/>
                <a:cs typeface="Times New Roman" panose="02020603050405020304" pitchFamily="18" charset="0"/>
              </a:rPr>
              <a:t>Categorical Accuracy: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Grade levels and class participation values are properly categorized, maintaining consistency across all records.</a:t>
            </a:r>
          </a:p>
          <a:p>
            <a:r>
              <a:rPr lang="en-US" sz="2000" b="1" dirty="0">
                <a:latin typeface="Times New Roman" panose="02020603050405020304" pitchFamily="18" charset="0"/>
                <a:cs typeface="Times New Roman" panose="02020603050405020304" pitchFamily="18" charset="0"/>
              </a:rPr>
              <a:t>Ready for Visualization: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dataset is clean, structured, and directly compatible with Python and </a:t>
            </a:r>
            <a:r>
              <a:rPr lang="en-US" sz="2000" dirty="0" err="1">
                <a:latin typeface="Times New Roman" panose="02020603050405020304" pitchFamily="18" charset="0"/>
                <a:cs typeface="Times New Roman" panose="02020603050405020304" pitchFamily="18" charset="0"/>
              </a:rPr>
              <a:t>PySpark</a:t>
            </a:r>
            <a:r>
              <a:rPr lang="en-US" sz="2000" dirty="0">
                <a:latin typeface="Times New Roman" panose="02020603050405020304" pitchFamily="18" charset="0"/>
                <a:cs typeface="Times New Roman" panose="02020603050405020304" pitchFamily="18" charset="0"/>
              </a:rPr>
              <a:t> visualization libraries such as Matplotlib and Seaborn.</a:t>
            </a:r>
          </a:p>
          <a:p>
            <a:r>
              <a:rPr lang="en-US" sz="2000" b="1" dirty="0">
                <a:latin typeface="Times New Roman" panose="02020603050405020304" pitchFamily="18" charset="0"/>
                <a:cs typeface="Times New Roman" panose="02020603050405020304" pitchFamily="18" charset="0"/>
              </a:rPr>
              <a:t>Validated Data Source: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dataset accurately represents student academic information and performance indicators, making it suitable for educational analytics and predictive 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 y="0"/>
            <a:ext cx="7111365" cy="925195"/>
          </a:xfrm>
        </p:spPr>
        <p:txBody>
          <a:bodyPr>
            <a:normAutofit/>
          </a:bodyPr>
          <a:lstStyle/>
          <a:p>
            <a:pPr algn="ctr">
              <a:buClrTx/>
              <a:buSzTx/>
              <a:buFontTx/>
            </a:pPr>
            <a:r>
              <a:rPr lang="en-US" altLang="en-US" sz="3600" b="1">
                <a:latin typeface="Times New Roman" panose="02020603050405020304" charset="0"/>
                <a:cs typeface="Times New Roman" panose="02020603050405020304" charset="0"/>
              </a:rPr>
              <a:t>Data Exploration &amp; Operations</a:t>
            </a:r>
          </a:p>
        </p:txBody>
      </p:sp>
      <p:sp>
        <p:nvSpPr>
          <p:cNvPr id="3" name="Content Placeholder 2"/>
          <p:cNvSpPr>
            <a:spLocks noGrp="1"/>
          </p:cNvSpPr>
          <p:nvPr>
            <p:ph idx="1"/>
          </p:nvPr>
        </p:nvSpPr>
        <p:spPr>
          <a:xfrm>
            <a:off x="321310" y="925195"/>
            <a:ext cx="8519160" cy="5731510"/>
          </a:xfrm>
        </p:spPr>
        <p:txBody>
          <a:bodyPr>
            <a:noAutofit/>
          </a:bodyPr>
          <a:lstStyle/>
          <a:p>
            <a:r>
              <a:rPr lang="en-US" sz="1800" b="1" dirty="0">
                <a:latin typeface="Times New Roman" panose="02020603050405020304" pitchFamily="18" charset="0"/>
                <a:cs typeface="Times New Roman" panose="02020603050405020304" pitchFamily="18" charset="0"/>
              </a:rPr>
              <a:t>Data Loading &amp; Inspection: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Imported student_performance.csv into a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and a </a:t>
            </a:r>
            <a:r>
              <a:rPr lang="en-US" sz="1800" dirty="0" err="1">
                <a:latin typeface="Times New Roman" panose="02020603050405020304" pitchFamily="18" charset="0"/>
                <a:cs typeface="Times New Roman" panose="02020603050405020304" pitchFamily="18" charset="0"/>
              </a:rPr>
              <a:t>PySpark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for distributed processing and scalability.</a:t>
            </a:r>
          </a:p>
          <a:p>
            <a:r>
              <a:rPr lang="en-US" sz="1800" b="1" dirty="0">
                <a:latin typeface="Times New Roman" panose="02020603050405020304" pitchFamily="18" charset="0"/>
                <a:cs typeface="Times New Roman" panose="02020603050405020304" pitchFamily="18" charset="0"/>
              </a:rPr>
              <a:t>Descriptive Statistics: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Total Records: 1,000,000</a:t>
            </a:r>
          </a:p>
          <a:p>
            <a:r>
              <a:rPr lang="en-US" sz="1800" dirty="0">
                <a:latin typeface="Times New Roman" panose="02020603050405020304" pitchFamily="18" charset="0"/>
                <a:cs typeface="Times New Roman" panose="02020603050405020304" pitchFamily="18" charset="0"/>
              </a:rPr>
              <a:t>Average Total Score: 74.3</a:t>
            </a:r>
          </a:p>
          <a:p>
            <a:r>
              <a:rPr lang="en-US" sz="1800" dirty="0">
                <a:latin typeface="Times New Roman" panose="02020603050405020304" pitchFamily="18" charset="0"/>
                <a:cs typeface="Times New Roman" panose="02020603050405020304" pitchFamily="18" charset="0"/>
              </a:rPr>
              <a:t>Average Attendance Percentage: 82.5%</a:t>
            </a:r>
          </a:p>
          <a:p>
            <a:r>
              <a:rPr lang="en-US" sz="1800" b="1" dirty="0">
                <a:latin typeface="Times New Roman" panose="02020603050405020304" pitchFamily="18" charset="0"/>
                <a:cs typeface="Times New Roman" panose="02020603050405020304" pitchFamily="18" charset="0"/>
              </a:rPr>
              <a:t>Data Aggregation: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Grouped data by </a:t>
            </a:r>
            <a:r>
              <a:rPr lang="en-US" sz="1800" b="1" dirty="0">
                <a:latin typeface="Times New Roman" panose="02020603050405020304" pitchFamily="18" charset="0"/>
                <a:cs typeface="Times New Roman" panose="02020603050405020304" pitchFamily="18" charset="0"/>
              </a:rPr>
              <a:t>grade</a:t>
            </a:r>
            <a:r>
              <a:rPr lang="en-US" sz="1800" dirty="0">
                <a:latin typeface="Times New Roman" panose="02020603050405020304" pitchFamily="18" charset="0"/>
                <a:cs typeface="Times New Roman" panose="02020603050405020304" pitchFamily="18" charset="0"/>
              </a:rPr>
              <a:t> to identify top-performing academic levels.</a:t>
            </a:r>
          </a:p>
          <a:p>
            <a:r>
              <a:rPr lang="en-US" sz="1800" dirty="0">
                <a:latin typeface="Times New Roman" panose="02020603050405020304" pitchFamily="18" charset="0"/>
                <a:cs typeface="Times New Roman" panose="02020603050405020304" pitchFamily="18" charset="0"/>
              </a:rPr>
              <a:t>Aggregated by </a:t>
            </a:r>
            <a:r>
              <a:rPr lang="en-US" sz="1800" b="1" dirty="0" err="1">
                <a:latin typeface="Times New Roman" panose="02020603050405020304" pitchFamily="18" charset="0"/>
                <a:cs typeface="Times New Roman" panose="02020603050405020304" pitchFamily="18" charset="0"/>
              </a:rPr>
              <a:t>class_participation</a:t>
            </a:r>
            <a:r>
              <a:rPr lang="en-US" sz="1800" dirty="0">
                <a:latin typeface="Times New Roman" panose="02020603050405020304" pitchFamily="18" charset="0"/>
                <a:cs typeface="Times New Roman" panose="02020603050405020304" pitchFamily="18" charset="0"/>
              </a:rPr>
              <a:t> to analyze the impact of engagement on performance.</a:t>
            </a:r>
          </a:p>
          <a:p>
            <a:r>
              <a:rPr lang="en-US" sz="1800" dirty="0">
                <a:latin typeface="Times New Roman" panose="02020603050405020304" pitchFamily="18" charset="0"/>
                <a:cs typeface="Times New Roman" panose="02020603050405020304" pitchFamily="18" charset="0"/>
              </a:rPr>
              <a:t>Aggregated by </a:t>
            </a:r>
            <a:r>
              <a:rPr lang="en-US" sz="1800" b="1" dirty="0" err="1">
                <a:latin typeface="Times New Roman" panose="02020603050405020304" pitchFamily="18" charset="0"/>
                <a:cs typeface="Times New Roman" panose="02020603050405020304" pitchFamily="18" charset="0"/>
              </a:rPr>
              <a:t>weekly_self_study_hours</a:t>
            </a:r>
            <a:r>
              <a:rPr lang="en-US" sz="1800" dirty="0">
                <a:latin typeface="Times New Roman" panose="02020603050405020304" pitchFamily="18" charset="0"/>
                <a:cs typeface="Times New Roman" panose="02020603050405020304" pitchFamily="18" charset="0"/>
              </a:rPr>
              <a:t> to understand the correlation between study habits and scores.</a:t>
            </a:r>
          </a:p>
          <a:p>
            <a:r>
              <a:rPr lang="en-US" sz="1800" b="1" dirty="0">
                <a:latin typeface="Times New Roman" panose="02020603050405020304" pitchFamily="18" charset="0"/>
                <a:cs typeface="Times New Roman" panose="02020603050405020304" pitchFamily="18" charset="0"/>
              </a:rPr>
              <a:t>Visualization:</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Used </a:t>
            </a:r>
            <a:r>
              <a:rPr lang="en-US" sz="1800" b="1" dirty="0">
                <a:latin typeface="Times New Roman" panose="02020603050405020304" pitchFamily="18" charset="0"/>
                <a:cs typeface="Times New Roman" panose="02020603050405020304" pitchFamily="18" charset="0"/>
              </a:rPr>
              <a:t>Matplotlib</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Seaborn</a:t>
            </a:r>
            <a:r>
              <a:rPr lang="en-US" sz="1800" dirty="0">
                <a:latin typeface="Times New Roman" panose="02020603050405020304" pitchFamily="18" charset="0"/>
                <a:cs typeface="Times New Roman" panose="02020603050405020304" pitchFamily="18" charset="0"/>
              </a:rPr>
              <a:t> to create bar charts, histograms, and heatmaps.</a:t>
            </a:r>
          </a:p>
          <a:p>
            <a:r>
              <a:rPr lang="en-US" sz="1800" dirty="0">
                <a:latin typeface="Times New Roman" panose="02020603050405020304" pitchFamily="18" charset="0"/>
                <a:cs typeface="Times New Roman" panose="02020603050405020304" pitchFamily="18" charset="0"/>
              </a:rPr>
              <a:t>Generated </a:t>
            </a:r>
            <a:r>
              <a:rPr lang="en-US" sz="1800" b="1" dirty="0">
                <a:latin typeface="Times New Roman" panose="02020603050405020304" pitchFamily="18" charset="0"/>
                <a:cs typeface="Times New Roman" panose="02020603050405020304" pitchFamily="18" charset="0"/>
              </a:rPr>
              <a:t>bar plots</a:t>
            </a:r>
            <a:r>
              <a:rPr lang="en-US" sz="1800" dirty="0">
                <a:latin typeface="Times New Roman" panose="02020603050405020304" pitchFamily="18" charset="0"/>
                <a:cs typeface="Times New Roman" panose="02020603050405020304" pitchFamily="18" charset="0"/>
              </a:rPr>
              <a:t> for average score by grade and participation.</a:t>
            </a:r>
          </a:p>
          <a:p>
            <a:r>
              <a:rPr lang="en-US" sz="1800" dirty="0">
                <a:latin typeface="Times New Roman" panose="02020603050405020304" pitchFamily="18" charset="0"/>
                <a:cs typeface="Times New Roman" panose="02020603050405020304" pitchFamily="18" charset="0"/>
              </a:rPr>
              <a:t>Built </a:t>
            </a:r>
            <a:r>
              <a:rPr lang="en-US" sz="1800" b="1" dirty="0">
                <a:latin typeface="Times New Roman" panose="02020603050405020304" pitchFamily="18" charset="0"/>
                <a:cs typeface="Times New Roman" panose="02020603050405020304" pitchFamily="18" charset="0"/>
              </a:rPr>
              <a:t>histograms</a:t>
            </a:r>
            <a:r>
              <a:rPr lang="en-US" sz="1800" dirty="0">
                <a:latin typeface="Times New Roman" panose="02020603050405020304" pitchFamily="18" charset="0"/>
                <a:cs typeface="Times New Roman" panose="02020603050405020304" pitchFamily="18" charset="0"/>
              </a:rPr>
              <a:t> for score distribution and </a:t>
            </a:r>
            <a:r>
              <a:rPr lang="en-US" sz="1800" b="1" dirty="0">
                <a:latin typeface="Times New Roman" panose="02020603050405020304" pitchFamily="18" charset="0"/>
                <a:cs typeface="Times New Roman" panose="02020603050405020304" pitchFamily="18" charset="0"/>
              </a:rPr>
              <a:t>correlation heatmaps</a:t>
            </a:r>
            <a:r>
              <a:rPr lang="en-US" sz="1800" dirty="0">
                <a:latin typeface="Times New Roman" panose="02020603050405020304" pitchFamily="18" charset="0"/>
                <a:cs typeface="Times New Roman" panose="02020603050405020304" pitchFamily="18" charset="0"/>
              </a:rPr>
              <a:t> for numerical attributes.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105" y="722630"/>
            <a:ext cx="8489315" cy="6136005"/>
          </a:xfrm>
        </p:spPr>
        <p:txBody>
          <a:bodyPr>
            <a:normAutofit fontScale="25000" lnSpcReduction="20000"/>
          </a:bodyPr>
          <a:lstStyle/>
          <a:p>
            <a:r>
              <a:rPr lang="en-US" sz="8000" b="1" dirty="0">
                <a:latin typeface="Times New Roman" panose="02020603050405020304" pitchFamily="18" charset="0"/>
                <a:cs typeface="Times New Roman" panose="02020603050405020304" pitchFamily="18" charset="0"/>
              </a:rPr>
              <a:t>Data Loading:</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Imported the raw student_performance.csv dataset into Python and </a:t>
            </a:r>
            <a:r>
              <a:rPr lang="en-US" sz="8000" dirty="0" err="1">
                <a:latin typeface="Times New Roman" panose="02020603050405020304" pitchFamily="18" charset="0"/>
                <a:cs typeface="Times New Roman" panose="02020603050405020304" pitchFamily="18" charset="0"/>
              </a:rPr>
              <a:t>PySpark</a:t>
            </a:r>
            <a:r>
              <a:rPr lang="en-US" sz="8000" dirty="0">
                <a:latin typeface="Times New Roman" panose="02020603050405020304" pitchFamily="18" charset="0"/>
                <a:cs typeface="Times New Roman" panose="02020603050405020304" pitchFamily="18" charset="0"/>
              </a:rPr>
              <a:t> environments for inspection and processing.</a:t>
            </a:r>
          </a:p>
          <a:p>
            <a:r>
              <a:rPr lang="en-US" sz="8000" b="1" dirty="0">
                <a:latin typeface="Times New Roman" panose="02020603050405020304" pitchFamily="18" charset="0"/>
                <a:cs typeface="Times New Roman" panose="02020603050405020304" pitchFamily="18" charset="0"/>
              </a:rPr>
              <a:t>Data Cleaning &amp; Quality Check:</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Verified data consistency, ensured schema accuracy, and confirmed there were no missing or duplicate entries across records.</a:t>
            </a:r>
          </a:p>
          <a:p>
            <a:r>
              <a:rPr lang="en-US" sz="8000" b="1" dirty="0">
                <a:latin typeface="Times New Roman" panose="02020603050405020304" pitchFamily="18" charset="0"/>
                <a:cs typeface="Times New Roman" panose="02020603050405020304" pitchFamily="18" charset="0"/>
              </a:rPr>
              <a:t>Exploratory Data Analysis (EDA):</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Displayed initial data samples for review.</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Explored performance patterns across grades, attendance levels, and participation categories.</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Grouped data by key academic attributes such as grade and </a:t>
            </a:r>
            <a:r>
              <a:rPr lang="en-US" sz="8000" dirty="0" err="1">
                <a:latin typeface="Times New Roman" panose="02020603050405020304" pitchFamily="18" charset="0"/>
                <a:cs typeface="Times New Roman" panose="02020603050405020304" pitchFamily="18" charset="0"/>
              </a:rPr>
              <a:t>class_participation</a:t>
            </a:r>
            <a:r>
              <a:rPr lang="en-US" sz="8000" dirty="0">
                <a:latin typeface="Times New Roman" panose="02020603050405020304" pitchFamily="18" charset="0"/>
                <a:cs typeface="Times New Roman" panose="02020603050405020304" pitchFamily="18" charset="0"/>
              </a:rPr>
              <a:t> to identify performance variations.</a:t>
            </a:r>
          </a:p>
          <a:p>
            <a:r>
              <a:rPr lang="en-US" sz="8000" b="1" dirty="0">
                <a:latin typeface="Times New Roman" panose="02020603050405020304" pitchFamily="18" charset="0"/>
                <a:cs typeface="Times New Roman" panose="02020603050405020304" pitchFamily="18" charset="0"/>
              </a:rPr>
              <a:t>Visualization:</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Created bar charts to compare average scores across grades and participation levels.</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Developed histograms to visualize total score distribution.</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Generated heatmaps to show correlations between study hours, attendance, and performance.</a:t>
            </a:r>
          </a:p>
          <a:p>
            <a:r>
              <a:rPr lang="en-US" sz="8000" b="1" dirty="0">
                <a:latin typeface="Times New Roman" panose="02020603050405020304" pitchFamily="18" charset="0"/>
                <a:cs typeface="Times New Roman" panose="02020603050405020304" pitchFamily="18" charset="0"/>
              </a:rPr>
              <a:t>Insight Extraction:</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Identified top-performing grades and participation groups.</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Observed strong relationships between attendance, study time, and total scores.</a:t>
            </a:r>
            <a:br>
              <a:rPr lang="en-US" sz="8000" dirty="0">
                <a:latin typeface="Times New Roman" panose="02020603050405020304" pitchFamily="18" charset="0"/>
                <a:cs typeface="Times New Roman" panose="02020603050405020304" pitchFamily="18" charset="0"/>
              </a:rPr>
            </a:br>
            <a:r>
              <a:rPr lang="en-US" sz="8000" dirty="0">
                <a:latin typeface="Times New Roman" panose="02020603050405020304" pitchFamily="18" charset="0"/>
                <a:cs typeface="Times New Roman" panose="02020603050405020304" pitchFamily="18" charset="0"/>
              </a:rPr>
              <a:t>Summarized key academic patterns to support predictive performance modeling.</a:t>
            </a:r>
          </a:p>
          <a:p>
            <a:pPr marL="0" indent="0" algn="just">
              <a:buNone/>
            </a:pPr>
            <a:endParaRPr lang="en-US" altLang="en-US" sz="7200" dirty="0">
              <a:latin typeface="Times New Roman" panose="02020603050405020304" charset="0"/>
              <a:cs typeface="Times New Roman" panose="02020603050405020304" charset="0"/>
            </a:endParaRPr>
          </a:p>
        </p:txBody>
      </p:sp>
      <p:sp>
        <p:nvSpPr>
          <p:cNvPr id="4" name="Text Box 3"/>
          <p:cNvSpPr txBox="1"/>
          <p:nvPr/>
        </p:nvSpPr>
        <p:spPr>
          <a:xfrm>
            <a:off x="-67310" y="77470"/>
            <a:ext cx="5758180" cy="706755"/>
          </a:xfrm>
          <a:prstGeom prst="rect">
            <a:avLst/>
          </a:prstGeom>
          <a:noFill/>
        </p:spPr>
        <p:txBody>
          <a:bodyPr wrap="square" rtlCol="0" anchor="t">
            <a:spAutoFit/>
          </a:bodyPr>
          <a:lstStyle/>
          <a:p>
            <a:pPr algn="ctr">
              <a:buClrTx/>
              <a:buSzTx/>
              <a:buFontTx/>
            </a:pPr>
            <a:r>
              <a:rPr lang="en-IN" altLang="en-US" sz="4000" b="1">
                <a:latin typeface="Times New Roman" panose="02020603050405020304" charset="0"/>
                <a:cs typeface="Times New Roman" panose="02020603050405020304" charset="0"/>
                <a:sym typeface="+mn-ea"/>
              </a:rPr>
              <a:t>Methodolgy / workflow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870" y="0"/>
            <a:ext cx="5654675" cy="1143000"/>
          </a:xfrm>
        </p:spPr>
        <p:txBody>
          <a:bodyPr/>
          <a:lstStyle/>
          <a:p>
            <a:r>
              <a:rPr b="1">
                <a:latin typeface="Times New Roman" panose="02020603050405020304" charset="0"/>
                <a:cs typeface="Times New Roman" panose="02020603050405020304" charset="0"/>
              </a:rPr>
              <a:t>Key</a:t>
            </a:r>
            <a:r>
              <a:t> </a:t>
            </a:r>
            <a:r>
              <a:rPr b="1">
                <a:latin typeface="Times New Roman" panose="02020603050405020304" charset="0"/>
                <a:cs typeface="Times New Roman" panose="02020603050405020304" charset="0"/>
              </a:rPr>
              <a:t>Insights</a:t>
            </a:r>
          </a:p>
        </p:txBody>
      </p:sp>
      <p:sp>
        <p:nvSpPr>
          <p:cNvPr id="3" name="Content Placeholder 2"/>
          <p:cNvSpPr>
            <a:spLocks noGrp="1"/>
          </p:cNvSpPr>
          <p:nvPr>
            <p:ph idx="1"/>
          </p:nvPr>
        </p:nvSpPr>
        <p:spPr>
          <a:xfrm>
            <a:off x="148590" y="1059815"/>
            <a:ext cx="8996045" cy="5634355"/>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Total Students Analyzed:</a:t>
            </a:r>
            <a:r>
              <a:rPr lang="en-US" sz="2000" dirty="0">
                <a:latin typeface="Times New Roman" panose="02020603050405020304" pitchFamily="18" charset="0"/>
                <a:cs typeface="Times New Roman" panose="02020603050405020304" pitchFamily="18" charset="0"/>
              </a:rPr>
              <a:t> 1,000,000</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Average Total Score:</a:t>
            </a:r>
            <a:r>
              <a:rPr lang="en-US" sz="2000" dirty="0">
                <a:latin typeface="Times New Roman" panose="02020603050405020304" pitchFamily="18" charset="0"/>
                <a:cs typeface="Times New Roman" panose="02020603050405020304" pitchFamily="18" charset="0"/>
              </a:rPr>
              <a:t> 74.3</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Top 5 Performing Grades: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Grade A:</a:t>
            </a:r>
            <a:r>
              <a:rPr lang="en-US" sz="2000" dirty="0">
                <a:latin typeface="Times New Roman" panose="02020603050405020304" pitchFamily="18" charset="0"/>
                <a:cs typeface="Times New Roman" panose="02020603050405020304" pitchFamily="18" charset="0"/>
              </a:rPr>
              <a:t> 88.9 average total score</a:t>
            </a:r>
          </a:p>
          <a:p>
            <a:r>
              <a:rPr lang="en-US" sz="2000" b="1" dirty="0">
                <a:latin typeface="Times New Roman" panose="02020603050405020304" pitchFamily="18" charset="0"/>
                <a:cs typeface="Times New Roman" panose="02020603050405020304" pitchFamily="18" charset="0"/>
              </a:rPr>
              <a:t>Grade B:</a:t>
            </a:r>
            <a:r>
              <a:rPr lang="en-US" sz="2000" dirty="0">
                <a:latin typeface="Times New Roman" panose="02020603050405020304" pitchFamily="18" charset="0"/>
                <a:cs typeface="Times New Roman" panose="02020603050405020304" pitchFamily="18" charset="0"/>
              </a:rPr>
              <a:t> 82.5 average total score</a:t>
            </a:r>
          </a:p>
          <a:p>
            <a:r>
              <a:rPr lang="en-US" sz="2000" b="1" dirty="0">
                <a:latin typeface="Times New Roman" panose="02020603050405020304" pitchFamily="18" charset="0"/>
                <a:cs typeface="Times New Roman" panose="02020603050405020304" pitchFamily="18" charset="0"/>
              </a:rPr>
              <a:t>Grade C:</a:t>
            </a:r>
            <a:r>
              <a:rPr lang="en-US" sz="2000" dirty="0">
                <a:latin typeface="Times New Roman" panose="02020603050405020304" pitchFamily="18" charset="0"/>
                <a:cs typeface="Times New Roman" panose="02020603050405020304" pitchFamily="18" charset="0"/>
              </a:rPr>
              <a:t> 76.2 average total score</a:t>
            </a:r>
          </a:p>
          <a:p>
            <a:r>
              <a:rPr lang="en-US" sz="2000" b="1" dirty="0">
                <a:latin typeface="Times New Roman" panose="02020603050405020304" pitchFamily="18" charset="0"/>
                <a:cs typeface="Times New Roman" panose="02020603050405020304" pitchFamily="18" charset="0"/>
              </a:rPr>
              <a:t>Grade D:</a:t>
            </a:r>
            <a:r>
              <a:rPr lang="en-US" sz="2000" dirty="0">
                <a:latin typeface="Times New Roman" panose="02020603050405020304" pitchFamily="18" charset="0"/>
                <a:cs typeface="Times New Roman" panose="02020603050405020304" pitchFamily="18" charset="0"/>
              </a:rPr>
              <a:t> 68.4 average total score</a:t>
            </a:r>
          </a:p>
          <a:p>
            <a:r>
              <a:rPr lang="en-US" sz="2000" b="1" dirty="0">
                <a:latin typeface="Times New Roman" panose="02020603050405020304" pitchFamily="18" charset="0"/>
                <a:cs typeface="Times New Roman" panose="02020603050405020304" pitchFamily="18" charset="0"/>
              </a:rPr>
              <a:t>Grade E:</a:t>
            </a:r>
            <a:r>
              <a:rPr lang="en-US" sz="2000" dirty="0">
                <a:latin typeface="Times New Roman" panose="02020603050405020304" pitchFamily="18" charset="0"/>
                <a:cs typeface="Times New Roman" panose="02020603050405020304" pitchFamily="18" charset="0"/>
              </a:rPr>
              <a:t> 59.7 average total score</a:t>
            </a:r>
          </a:p>
          <a:p>
            <a:pPr marL="0" indent="0">
              <a:buNone/>
            </a:pPr>
            <a:r>
              <a:rPr lang="en-US" sz="2000" b="1" dirty="0">
                <a:latin typeface="Times New Roman" panose="02020603050405020304" pitchFamily="18" charset="0"/>
                <a:cs typeface="Times New Roman" panose="02020603050405020304" pitchFamily="18" charset="0"/>
              </a:rPr>
              <a:t>Interpretation: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Grade A students consistently achieve the highest total scores, reflecting stronger study habits and engagement levels. Middle grades (B and C) show moderate but stable performance, indicating room for academic support. Lower grades (D and E) represent students needing targeted interventions in attendance, participation, and self-study routines.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2B12D-8ACD-2EA1-04DE-2F29E90E7D90}"/>
              </a:ext>
            </a:extLst>
          </p:cNvPr>
          <p:cNvPicPr>
            <a:picLocks noChangeAspect="1"/>
          </p:cNvPicPr>
          <p:nvPr/>
        </p:nvPicPr>
        <p:blipFill>
          <a:blip r:embed="rId2"/>
          <a:stretch>
            <a:fillRect/>
          </a:stretch>
        </p:blipFill>
        <p:spPr>
          <a:xfrm>
            <a:off x="0" y="113427"/>
            <a:ext cx="9144000" cy="6631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 y="611505"/>
            <a:ext cx="8783955" cy="6015437"/>
          </a:xfrm>
        </p:spPr>
        <p:txBody>
          <a:bodyPr>
            <a:noAutofit/>
          </a:bodyPr>
          <a:lstStyle/>
          <a:p>
            <a:pPr algn="just">
              <a:buFont typeface="Wingdings" panose="05000000000000000000" charset="0"/>
              <a:buChar char="v"/>
            </a:pPr>
            <a:r>
              <a:rPr lang="en-IN" altLang="en-US" sz="2400" b="1" dirty="0">
                <a:latin typeface="Times New Roman" panose="02020603050405020304" charset="0"/>
                <a:cs typeface="Times New Roman" panose="02020603050405020304" charset="0"/>
              </a:rPr>
              <a:t> </a:t>
            </a:r>
            <a:r>
              <a:rPr lang="en-US" altLang="en-US" sz="2400" b="1" dirty="0">
                <a:latin typeface="Times New Roman" panose="02020603050405020304" charset="0"/>
                <a:cs typeface="Times New Roman" panose="02020603050405020304" charset="0"/>
              </a:rPr>
              <a:t>Seasonal Patterns</a:t>
            </a:r>
          </a:p>
          <a:p>
            <a:pPr marL="0" indent="0">
              <a:buNone/>
            </a:pPr>
            <a:r>
              <a:rPr lang="en-US" sz="1600" b="1" dirty="0">
                <a:latin typeface="Times New Roman" panose="02020603050405020304" pitchFamily="18" charset="0"/>
                <a:cs typeface="Times New Roman" panose="02020603050405020304" pitchFamily="18" charset="0"/>
              </a:rPr>
              <a:t>Grade Distribution Insights</a:t>
            </a:r>
          </a:p>
          <a:p>
            <a:r>
              <a:rPr lang="en-US" sz="1600" b="1" dirty="0">
                <a:latin typeface="Times New Roman" panose="02020603050405020304" pitchFamily="18" charset="0"/>
                <a:cs typeface="Times New Roman" panose="02020603050405020304" pitchFamily="18" charset="0"/>
              </a:rPr>
              <a:t>Grade A:</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Represents </a:t>
            </a:r>
            <a:r>
              <a:rPr lang="en-US" sz="1600" b="1" dirty="0">
                <a:latin typeface="Times New Roman" panose="02020603050405020304" pitchFamily="18" charset="0"/>
                <a:cs typeface="Times New Roman" panose="02020603050405020304" pitchFamily="18" charset="0"/>
              </a:rPr>
              <a:t>55.5%</a:t>
            </a:r>
            <a:r>
              <a:rPr lang="en-US" sz="1600" dirty="0">
                <a:latin typeface="Times New Roman" panose="02020603050405020304" pitchFamily="18" charset="0"/>
                <a:cs typeface="Times New Roman" panose="02020603050405020304" pitchFamily="18" charset="0"/>
              </a:rPr>
              <a:t> of students — the majority of the dataset</a:t>
            </a:r>
          </a:p>
          <a:p>
            <a:r>
              <a:rPr lang="en-US" sz="1600" b="1" dirty="0">
                <a:latin typeface="Times New Roman" panose="02020603050405020304" pitchFamily="18" charset="0"/>
                <a:cs typeface="Times New Roman" panose="02020603050405020304" pitchFamily="18" charset="0"/>
              </a:rPr>
              <a:t>Grade B:</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Accounts for </a:t>
            </a:r>
            <a:r>
              <a:rPr lang="en-US" sz="1600" b="1" dirty="0">
                <a:latin typeface="Times New Roman" panose="02020603050405020304" pitchFamily="18" charset="0"/>
                <a:cs typeface="Times New Roman" panose="02020603050405020304" pitchFamily="18" charset="0"/>
              </a:rPr>
              <a:t>25.7%</a:t>
            </a:r>
            <a:r>
              <a:rPr lang="en-US" sz="1600" dirty="0">
                <a:latin typeface="Times New Roman" panose="02020603050405020304" pitchFamily="18" charset="0"/>
                <a:cs typeface="Times New Roman" panose="02020603050405020304" pitchFamily="18" charset="0"/>
              </a:rPr>
              <a:t> of students — performing above average</a:t>
            </a:r>
          </a:p>
          <a:p>
            <a:r>
              <a:rPr lang="en-US" sz="1600" b="1" dirty="0">
                <a:latin typeface="Times New Roman" panose="02020603050405020304" pitchFamily="18" charset="0"/>
                <a:cs typeface="Times New Roman" panose="02020603050405020304" pitchFamily="18" charset="0"/>
              </a:rPr>
              <a:t>Grade C:</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Comprises </a:t>
            </a:r>
            <a:r>
              <a:rPr lang="en-US" sz="1600" b="1" dirty="0">
                <a:latin typeface="Times New Roman" panose="02020603050405020304" pitchFamily="18" charset="0"/>
                <a:cs typeface="Times New Roman" panose="02020603050405020304" pitchFamily="18" charset="0"/>
              </a:rPr>
              <a:t>13.6%</a:t>
            </a:r>
            <a:r>
              <a:rPr lang="en-US" sz="1600" dirty="0">
                <a:latin typeface="Times New Roman" panose="02020603050405020304" pitchFamily="18" charset="0"/>
                <a:cs typeface="Times New Roman" panose="02020603050405020304" pitchFamily="18" charset="0"/>
              </a:rPr>
              <a:t> of students — moderate performance range</a:t>
            </a:r>
          </a:p>
          <a:p>
            <a:r>
              <a:rPr lang="en-US" sz="1600" b="1" dirty="0">
                <a:latin typeface="Times New Roman" panose="02020603050405020304" pitchFamily="18" charset="0"/>
                <a:cs typeface="Times New Roman" panose="02020603050405020304" pitchFamily="18" charset="0"/>
              </a:rPr>
              <a:t>Grade D:</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Makes up </a:t>
            </a:r>
            <a:r>
              <a:rPr lang="en-US" sz="1600" b="1" dirty="0">
                <a:latin typeface="Times New Roman" panose="02020603050405020304" pitchFamily="18" charset="0"/>
                <a:cs typeface="Times New Roman" panose="02020603050405020304" pitchFamily="18" charset="0"/>
              </a:rPr>
              <a:t>4.5%</a:t>
            </a:r>
            <a:r>
              <a:rPr lang="en-US" sz="1600" dirty="0">
                <a:latin typeface="Times New Roman" panose="02020603050405020304" pitchFamily="18" charset="0"/>
                <a:cs typeface="Times New Roman" panose="02020603050405020304" pitchFamily="18" charset="0"/>
              </a:rPr>
              <a:t> of students — these learners are at risk of underperformance</a:t>
            </a:r>
          </a:p>
          <a:p>
            <a:r>
              <a:rPr lang="en-US" sz="1600" b="1" dirty="0">
                <a:latin typeface="Times New Roman" panose="02020603050405020304" pitchFamily="18" charset="0"/>
                <a:cs typeface="Times New Roman" panose="02020603050405020304" pitchFamily="18" charset="0"/>
              </a:rPr>
              <a:t>Grade F:</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Represents only </a:t>
            </a:r>
            <a:r>
              <a:rPr lang="en-US" sz="1600" b="1" dirty="0">
                <a:latin typeface="Times New Roman" panose="02020603050405020304" pitchFamily="18" charset="0"/>
                <a:cs typeface="Times New Roman" panose="02020603050405020304" pitchFamily="18" charset="0"/>
              </a:rPr>
              <a:t>0.7%</a:t>
            </a:r>
            <a:r>
              <a:rPr lang="en-US" sz="1600" dirty="0">
                <a:latin typeface="Times New Roman" panose="02020603050405020304" pitchFamily="18" charset="0"/>
                <a:cs typeface="Times New Roman" panose="02020603050405020304" pitchFamily="18" charset="0"/>
              </a:rPr>
              <a:t> — minimal proportion of students failing, indicating overall strong academic achievement across the dataset.</a:t>
            </a:r>
          </a:p>
          <a:p>
            <a:r>
              <a:rPr lang="en-US" sz="1600" b="1" dirty="0">
                <a:latin typeface="Times New Roman" panose="02020603050405020304" pitchFamily="18" charset="0"/>
                <a:cs typeface="Times New Roman" panose="02020603050405020304" pitchFamily="18" charset="0"/>
              </a:rPr>
              <a:t>Interpretation: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dataset shows that more than half of students are high achievers (Grade A), suggesting effective academic engagement and consistent </a:t>
            </a:r>
            <a:r>
              <a:rPr lang="en-US" sz="1600" dirty="0" err="1">
                <a:latin typeface="Times New Roman" panose="02020603050405020304" pitchFamily="18" charset="0"/>
                <a:cs typeface="Times New Roman" panose="02020603050405020304" pitchFamily="18" charset="0"/>
              </a:rPr>
              <a:t>performance.This</a:t>
            </a:r>
            <a:r>
              <a:rPr lang="en-US" sz="1600" dirty="0">
                <a:latin typeface="Times New Roman" panose="02020603050405020304" pitchFamily="18" charset="0"/>
                <a:cs typeface="Times New Roman" panose="02020603050405020304" pitchFamily="18" charset="0"/>
              </a:rPr>
              <a:t> distribution indicates a generally positive academic trend, with opportunities to enhance lower-performing segments through focused intervention.</a:t>
            </a:r>
          </a:p>
          <a:p>
            <a:pPr marL="0" indent="0" algn="just">
              <a:buNone/>
            </a:pPr>
            <a:endParaRPr lang="en-US" altLang="en-US" sz="1900" dirty="0">
              <a:latin typeface="Times New Roman" panose="02020603050405020304" charset="0"/>
              <a:cs typeface="Times New Roman" panose="02020603050405020304" charset="0"/>
            </a:endParaRPr>
          </a:p>
        </p:txBody>
      </p:sp>
      <p:sp>
        <p:nvSpPr>
          <p:cNvPr id="6" name="Text Box 5"/>
          <p:cNvSpPr txBox="1"/>
          <p:nvPr/>
        </p:nvSpPr>
        <p:spPr>
          <a:xfrm>
            <a:off x="2032000" y="1107123"/>
            <a:ext cx="5080000" cy="337185"/>
          </a:xfrm>
          <a:prstGeom prst="rect">
            <a:avLst/>
          </a:prstGeom>
        </p:spPr>
        <p:txBody>
          <a:bodyPr>
            <a:spAutoFit/>
          </a:bodyPr>
          <a:lstStyle/>
          <a:p>
            <a:pPr>
              <a:spcAft>
                <a:spcPct val="60000"/>
              </a:spcAft>
            </a:pPr>
            <a:endParaRPr sz="1600"/>
          </a:p>
        </p:txBody>
      </p:sp>
      <p:pic>
        <p:nvPicPr>
          <p:cNvPr id="4" name="Picture 3">
            <a:extLst>
              <a:ext uri="{FF2B5EF4-FFF2-40B4-BE49-F238E27FC236}">
                <a16:creationId xmlns:a16="http://schemas.microsoft.com/office/drawing/2014/main" id="{798645C4-1C1F-967E-FE05-CEB30C769DEE}"/>
              </a:ext>
            </a:extLst>
          </p:cNvPr>
          <p:cNvPicPr>
            <a:picLocks noChangeAspect="1"/>
          </p:cNvPicPr>
          <p:nvPr/>
        </p:nvPicPr>
        <p:blipFill>
          <a:blip r:embed="rId2"/>
          <a:stretch>
            <a:fillRect/>
          </a:stretch>
        </p:blipFill>
        <p:spPr>
          <a:xfrm>
            <a:off x="5701562" y="331194"/>
            <a:ext cx="3058980" cy="285445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1365</Words>
  <Application>Microsoft Office PowerPoint</Application>
  <PresentationFormat>On-screen Show (4:3)</PresentationFormat>
  <Paragraphs>103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Student Performance Data Analysis</vt:lpstr>
      <vt:lpstr>Introduction</vt:lpstr>
      <vt:lpstr>Dataset Description</vt:lpstr>
      <vt:lpstr>Data Quality</vt:lpstr>
      <vt:lpstr>Data Exploration &amp; Operations</vt:lpstr>
      <vt:lpstr>PowerPoint Presentation</vt:lpstr>
      <vt:lpstr>Key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YAMINI SRUJANA</dc:creator>
  <dc:description>generated using python-pptx</dc:description>
  <cp:lastModifiedBy>YAMINI SRUJANA</cp:lastModifiedBy>
  <cp:revision>4</cp:revision>
  <dcterms:created xsi:type="dcterms:W3CDTF">2013-01-27T09:14:00Z</dcterms:created>
  <dcterms:modified xsi:type="dcterms:W3CDTF">2025-10-07T06:56:02Z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508FB5D84FBE4619AF054936CF5B81DF_13</vt:lpwstr>
  </property>
  <property fmtid="{D5CDD505-2E9C-101B-9397-08002B2CF9AE}" pid="3" name="KSOProductBuildVer">
    <vt:lpwstr>1033-12.2.0.22549</vt:lpwstr>
  </property>
</Properties>
</file>