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gIZ5l4BSc2dNk/Fn450zFNU/df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01b3f0fe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01b3f0fe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1b3f0fe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1b3f0fe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1b3f0fe6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1b3f0fe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1b3f0fe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01b3f0fe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01b3f0fe6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01b3f0fe6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1b3f0fe6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1b3f0fe6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4"/>
          <p:cNvGrpSpPr/>
          <p:nvPr/>
        </p:nvGrpSpPr>
        <p:grpSpPr>
          <a:xfrm>
            <a:off x="255200" y="592"/>
            <a:ext cx="2250363" cy="1044300"/>
            <a:chOff x="255200" y="592"/>
            <a:chExt cx="2250363" cy="1044300"/>
          </a:xfrm>
        </p:grpSpPr>
        <p:sp>
          <p:nvSpPr>
            <p:cNvPr id="15" name="Google Shape;15;p2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4"/>
          <p:cNvGrpSpPr/>
          <p:nvPr/>
        </p:nvGrpSpPr>
        <p:grpSpPr>
          <a:xfrm>
            <a:off x="905395" y="592"/>
            <a:ext cx="2250363" cy="1044300"/>
            <a:chOff x="905395" y="592"/>
            <a:chExt cx="2250363" cy="1044300"/>
          </a:xfrm>
        </p:grpSpPr>
        <p:sp>
          <p:nvSpPr>
            <p:cNvPr id="19" name="Google Shape;19;p2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4"/>
          <p:cNvGrpSpPr/>
          <p:nvPr/>
        </p:nvGrpSpPr>
        <p:grpSpPr>
          <a:xfrm>
            <a:off x="7057468" y="5088"/>
            <a:ext cx="1851281" cy="752108"/>
            <a:chOff x="6917201" y="0"/>
            <a:chExt cx="2227776" cy="863400"/>
          </a:xfrm>
        </p:grpSpPr>
        <p:sp>
          <p:nvSpPr>
            <p:cNvPr id="23" name="Google Shape;23;p2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4"/>
          <p:cNvGrpSpPr/>
          <p:nvPr/>
        </p:nvGrpSpPr>
        <p:grpSpPr>
          <a:xfrm>
            <a:off x="6553032" y="4217852"/>
            <a:ext cx="2389067" cy="925737"/>
            <a:chOff x="6917201" y="0"/>
            <a:chExt cx="2227776" cy="863400"/>
          </a:xfrm>
        </p:grpSpPr>
        <p:sp>
          <p:nvSpPr>
            <p:cNvPr id="27" name="Google Shape;27;p2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4"/>
          <p:cNvGrpSpPr/>
          <p:nvPr/>
        </p:nvGrpSpPr>
        <p:grpSpPr>
          <a:xfrm>
            <a:off x="199149" y="4055652"/>
            <a:ext cx="2795413" cy="1083308"/>
            <a:chOff x="6917201" y="0"/>
            <a:chExt cx="2227776" cy="863400"/>
          </a:xfrm>
        </p:grpSpPr>
        <p:sp>
          <p:nvSpPr>
            <p:cNvPr id="31" name="Google Shape;31;p2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4"/>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4"/>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5" name="Shape 105"/>
        <p:cNvGrpSpPr/>
        <p:nvPr/>
      </p:nvGrpSpPr>
      <p:grpSpPr>
        <a:xfrm>
          <a:off x="0" y="0"/>
          <a:ext cx="0" cy="0"/>
          <a:chOff x="0" y="0"/>
          <a:chExt cx="0" cy="0"/>
        </a:xfrm>
      </p:grpSpPr>
      <p:sp>
        <p:nvSpPr>
          <p:cNvPr id="106" name="Google Shape;106;p33"/>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3"/>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3"/>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10" name="Google Shape;110;p3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1" name="Shape 111"/>
        <p:cNvGrpSpPr/>
        <p:nvPr/>
      </p:nvGrpSpPr>
      <p:grpSpPr>
        <a:xfrm>
          <a:off x="0" y="0"/>
          <a:ext cx="0" cy="0"/>
          <a:chOff x="0" y="0"/>
          <a:chExt cx="0" cy="0"/>
        </a:xfrm>
      </p:grpSpPr>
      <p:sp>
        <p:nvSpPr>
          <p:cNvPr id="112" name="Google Shape;112;p34"/>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34"/>
          <p:cNvGrpSpPr/>
          <p:nvPr/>
        </p:nvGrpSpPr>
        <p:grpSpPr>
          <a:xfrm>
            <a:off x="5959222" y="4119576"/>
            <a:ext cx="2520951" cy="1024165"/>
            <a:chOff x="6917201" y="0"/>
            <a:chExt cx="2227776" cy="863400"/>
          </a:xfrm>
        </p:grpSpPr>
        <p:sp>
          <p:nvSpPr>
            <p:cNvPr id="114" name="Google Shape;114;p3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34"/>
          <p:cNvGrpSpPr/>
          <p:nvPr/>
        </p:nvGrpSpPr>
        <p:grpSpPr>
          <a:xfrm>
            <a:off x="199149" y="2"/>
            <a:ext cx="2795413" cy="1083308"/>
            <a:chOff x="6917201" y="0"/>
            <a:chExt cx="2227776" cy="863400"/>
          </a:xfrm>
        </p:grpSpPr>
        <p:sp>
          <p:nvSpPr>
            <p:cNvPr id="118" name="Google Shape;118;p3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34"/>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34"/>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3" name="Google Shape;123;p3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2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2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44" name="Shape 44"/>
        <p:cNvGrpSpPr/>
        <p:nvPr/>
      </p:nvGrpSpPr>
      <p:grpSpPr>
        <a:xfrm>
          <a:off x="0" y="0"/>
          <a:ext cx="0" cy="0"/>
          <a:chOff x="0" y="0"/>
          <a:chExt cx="0" cy="0"/>
        </a:xfrm>
      </p:grpSpPr>
      <p:sp>
        <p:nvSpPr>
          <p:cNvPr id="45" name="Google Shape;45;p2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26"/>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0" name="Google Shape;50;p26"/>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1" name="Google Shape;51;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52" name="Shape 52"/>
        <p:cNvGrpSpPr/>
        <p:nvPr/>
      </p:nvGrpSpPr>
      <p:grpSpPr>
        <a:xfrm>
          <a:off x="0" y="0"/>
          <a:ext cx="0" cy="0"/>
          <a:chOff x="0" y="0"/>
          <a:chExt cx="0" cy="0"/>
        </a:xfrm>
      </p:grpSpPr>
      <p:sp>
        <p:nvSpPr>
          <p:cNvPr id="53" name="Google Shape;53;p2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7" name="Google Shape;57;p2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8" name="Google Shape;58;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1" name="Shape 61"/>
        <p:cNvGrpSpPr/>
        <p:nvPr/>
      </p:nvGrpSpPr>
      <p:grpSpPr>
        <a:xfrm>
          <a:off x="0" y="0"/>
          <a:ext cx="0" cy="0"/>
          <a:chOff x="0" y="0"/>
          <a:chExt cx="0" cy="0"/>
        </a:xfrm>
      </p:grpSpPr>
      <p:sp>
        <p:nvSpPr>
          <p:cNvPr id="62" name="Google Shape;62;p29"/>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9"/>
          <p:cNvGrpSpPr/>
          <p:nvPr/>
        </p:nvGrpSpPr>
        <p:grpSpPr>
          <a:xfrm>
            <a:off x="5594191" y="3961115"/>
            <a:ext cx="2910144" cy="1182340"/>
            <a:chOff x="6917201" y="0"/>
            <a:chExt cx="2227776" cy="863400"/>
          </a:xfrm>
        </p:grpSpPr>
        <p:sp>
          <p:nvSpPr>
            <p:cNvPr id="64" name="Google Shape;64;p2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29"/>
          <p:cNvGrpSpPr/>
          <p:nvPr/>
        </p:nvGrpSpPr>
        <p:grpSpPr>
          <a:xfrm>
            <a:off x="199149" y="2"/>
            <a:ext cx="2795413" cy="1083308"/>
            <a:chOff x="6917201" y="0"/>
            <a:chExt cx="2227776" cy="863400"/>
          </a:xfrm>
        </p:grpSpPr>
        <p:sp>
          <p:nvSpPr>
            <p:cNvPr id="68" name="Google Shape;68;p2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29"/>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2" name="Google Shape;72;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3" name="Shape 73"/>
        <p:cNvGrpSpPr/>
        <p:nvPr/>
      </p:nvGrpSpPr>
      <p:grpSpPr>
        <a:xfrm>
          <a:off x="0" y="0"/>
          <a:ext cx="0" cy="0"/>
          <a:chOff x="0" y="0"/>
          <a:chExt cx="0" cy="0"/>
        </a:xfrm>
      </p:grpSpPr>
      <p:sp>
        <p:nvSpPr>
          <p:cNvPr id="74" name="Google Shape;74;p3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8" name="Google Shape;78;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9" name="Shape 79"/>
        <p:cNvGrpSpPr/>
        <p:nvPr/>
      </p:nvGrpSpPr>
      <p:grpSpPr>
        <a:xfrm>
          <a:off x="0" y="0"/>
          <a:ext cx="0" cy="0"/>
          <a:chOff x="0" y="0"/>
          <a:chExt cx="0" cy="0"/>
        </a:xfrm>
      </p:grpSpPr>
      <p:sp>
        <p:nvSpPr>
          <p:cNvPr id="80" name="Google Shape;80;p31"/>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1"/>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31"/>
          <p:cNvGrpSpPr/>
          <p:nvPr/>
        </p:nvGrpSpPr>
        <p:grpSpPr>
          <a:xfrm>
            <a:off x="255991" y="-118"/>
            <a:ext cx="2251347" cy="1043408"/>
            <a:chOff x="3961956" y="4383950"/>
            <a:chExt cx="1160548" cy="548700"/>
          </a:xfrm>
        </p:grpSpPr>
        <p:sp>
          <p:nvSpPr>
            <p:cNvPr id="83" name="Google Shape;83;p3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1"/>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1"/>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3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31"/>
          <p:cNvGrpSpPr/>
          <p:nvPr/>
        </p:nvGrpSpPr>
        <p:grpSpPr>
          <a:xfrm>
            <a:off x="34934" y="4522125"/>
            <a:ext cx="1593305" cy="617072"/>
            <a:chOff x="6917201" y="0"/>
            <a:chExt cx="2227776" cy="863400"/>
          </a:xfrm>
        </p:grpSpPr>
        <p:sp>
          <p:nvSpPr>
            <p:cNvPr id="88" name="Google Shape;88;p31"/>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1"/>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1"/>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31"/>
          <p:cNvGrpSpPr/>
          <p:nvPr/>
        </p:nvGrpSpPr>
        <p:grpSpPr>
          <a:xfrm>
            <a:off x="5886353" y="1243"/>
            <a:ext cx="3257454" cy="1261514"/>
            <a:chOff x="6917201" y="0"/>
            <a:chExt cx="2227776" cy="863400"/>
          </a:xfrm>
        </p:grpSpPr>
        <p:sp>
          <p:nvSpPr>
            <p:cNvPr id="92" name="Google Shape;92;p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1"/>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6" name="Google Shape;96;p3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7" name="Shape 97"/>
        <p:cNvGrpSpPr/>
        <p:nvPr/>
      </p:nvGrpSpPr>
      <p:grpSpPr>
        <a:xfrm>
          <a:off x="0" y="0"/>
          <a:ext cx="0" cy="0"/>
          <a:chOff x="0" y="0"/>
          <a:chExt cx="0" cy="0"/>
        </a:xfrm>
      </p:grpSpPr>
      <p:sp>
        <p:nvSpPr>
          <p:cNvPr id="98" name="Google Shape;98;p3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2"/>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32"/>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32"/>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4" name="Google Shape;104;p3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2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www.geeksforgeeks.org/matplotlib-tutorial/" TargetMode="External"/><Relationship Id="rId4" Type="http://schemas.openxmlformats.org/officeDocument/2006/relationships/hyperlink" Target="https://www.geeksforgeeks.org/python-plotly-tutoria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2206400" y="608760"/>
            <a:ext cx="4775100" cy="9843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07957"/>
              <a:buNone/>
            </a:pPr>
            <a:r>
              <a:rPr b="1" lang="en" sz="3911">
                <a:solidFill>
                  <a:srgbClr val="000000"/>
                </a:solidFill>
                <a:latin typeface="Times New Roman"/>
                <a:ea typeface="Times New Roman"/>
                <a:cs typeface="Times New Roman"/>
                <a:sym typeface="Times New Roman"/>
              </a:rPr>
              <a:t>SPEECH EMOTION RECOGNITION</a:t>
            </a:r>
            <a:endParaRPr b="1" sz="3911">
              <a:solidFill>
                <a:srgbClr val="000000"/>
              </a:solidFill>
              <a:latin typeface="Times New Roman"/>
              <a:ea typeface="Times New Roman"/>
              <a:cs typeface="Times New Roman"/>
              <a:sym typeface="Times New Roman"/>
            </a:endParaRPr>
          </a:p>
        </p:txBody>
      </p:sp>
      <p:sp>
        <p:nvSpPr>
          <p:cNvPr id="129" name="Google Shape;129;p1"/>
          <p:cNvSpPr txBox="1"/>
          <p:nvPr>
            <p:ph idx="1" type="subTitle"/>
          </p:nvPr>
        </p:nvSpPr>
        <p:spPr>
          <a:xfrm>
            <a:off x="257900" y="2571750"/>
            <a:ext cx="3897000" cy="1626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600"/>
              <a:buNone/>
            </a:pPr>
            <a:r>
              <a:rPr b="1" lang="en" sz="2000">
                <a:solidFill>
                  <a:srgbClr val="000000"/>
                </a:solidFill>
                <a:latin typeface="Times New Roman"/>
                <a:ea typeface="Times New Roman"/>
                <a:cs typeface="Times New Roman"/>
                <a:sym typeface="Times New Roman"/>
              </a:rPr>
              <a:t>Team members               </a:t>
            </a:r>
            <a:endParaRPr b="1" sz="20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600"/>
              <a:buNone/>
            </a:pPr>
            <a:r>
              <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00"/>
              <a:buNone/>
            </a:pPr>
            <a:r>
              <a:rPr lang="en" sz="2000">
                <a:solidFill>
                  <a:srgbClr val="000000"/>
                </a:solidFill>
                <a:latin typeface="Times New Roman"/>
                <a:ea typeface="Times New Roman"/>
                <a:cs typeface="Times New Roman"/>
                <a:sym typeface="Times New Roman"/>
              </a:rPr>
              <a:t>S.YAMINI(211419104312)</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00"/>
              <a:buNone/>
            </a:pPr>
            <a:r>
              <a:rPr lang="en" sz="2000">
                <a:solidFill>
                  <a:srgbClr val="000000"/>
                </a:solidFill>
                <a:latin typeface="Times New Roman"/>
                <a:ea typeface="Times New Roman"/>
                <a:cs typeface="Times New Roman"/>
                <a:sym typeface="Times New Roman"/>
              </a:rPr>
              <a:t>NILOPHER NISHA (211419104242) </a:t>
            </a:r>
            <a:endParaRPr sz="2000">
              <a:solidFill>
                <a:srgbClr val="000000"/>
              </a:solidFill>
              <a:latin typeface="Times New Roman"/>
              <a:ea typeface="Times New Roman"/>
              <a:cs typeface="Times New Roman"/>
              <a:sym typeface="Times New Roman"/>
            </a:endParaRPr>
          </a:p>
        </p:txBody>
      </p:sp>
      <p:sp>
        <p:nvSpPr>
          <p:cNvPr id="130" name="Google Shape;130;p1"/>
          <p:cNvSpPr txBox="1"/>
          <p:nvPr>
            <p:ph idx="1" type="subTitle"/>
          </p:nvPr>
        </p:nvSpPr>
        <p:spPr>
          <a:xfrm>
            <a:off x="4269450" y="2571750"/>
            <a:ext cx="4775100" cy="20376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600"/>
              <a:buNone/>
            </a:pPr>
            <a:r>
              <a:rPr b="1" lang="en" sz="2000">
                <a:solidFill>
                  <a:srgbClr val="000000"/>
                </a:solidFill>
                <a:latin typeface="Times New Roman"/>
                <a:ea typeface="Times New Roman"/>
                <a:cs typeface="Times New Roman"/>
                <a:sym typeface="Times New Roman"/>
              </a:rPr>
              <a:t>Guided by</a:t>
            </a:r>
            <a:endParaRPr b="1" sz="2000">
              <a:solidFill>
                <a:srgbClr val="000000"/>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1600"/>
              <a:buNone/>
            </a:pPr>
            <a:r>
              <a:t/>
            </a:r>
            <a:endParaRPr sz="20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SzPts val="1600"/>
              <a:buNone/>
            </a:pPr>
            <a:r>
              <a:rPr lang="en" sz="2000">
                <a:solidFill>
                  <a:srgbClr val="000000"/>
                </a:solidFill>
                <a:latin typeface="Times New Roman"/>
                <a:ea typeface="Times New Roman"/>
                <a:cs typeface="Times New Roman"/>
                <a:sym typeface="Times New Roman"/>
              </a:rPr>
              <a:t>Dr.T.TAMILVIZHI, M.E., Ph.D.,</a:t>
            </a:r>
            <a:endParaRPr sz="20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SzPts val="1600"/>
              <a:buNone/>
            </a:pPr>
            <a:r>
              <a:rPr lang="en" sz="2000">
                <a:solidFill>
                  <a:srgbClr val="000000"/>
                </a:solidFill>
                <a:latin typeface="Times New Roman"/>
                <a:ea typeface="Times New Roman"/>
                <a:cs typeface="Times New Roman"/>
                <a:sym typeface="Times New Roman"/>
              </a:rPr>
              <a:t>DEPARTMENT OF CSE,</a:t>
            </a:r>
            <a:endParaRPr sz="20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SzPts val="1600"/>
              <a:buNone/>
            </a:pPr>
            <a:r>
              <a:rPr lang="en" sz="2000">
                <a:solidFill>
                  <a:srgbClr val="000000"/>
                </a:solidFill>
                <a:latin typeface="Times New Roman"/>
                <a:ea typeface="Times New Roman"/>
                <a:cs typeface="Times New Roman"/>
                <a:sym typeface="Times New Roman"/>
              </a:rPr>
              <a:t>PANIMALAR ENGINEERING COLLEGE.</a:t>
            </a:r>
            <a:endParaRPr sz="2000">
              <a:solidFill>
                <a:srgbClr val="000000"/>
              </a:solidFill>
              <a:latin typeface="Times New Roman"/>
              <a:ea typeface="Times New Roman"/>
              <a:cs typeface="Times New Roman"/>
              <a:sym typeface="Times New Roman"/>
            </a:endParaRPr>
          </a:p>
        </p:txBody>
      </p:sp>
      <p:sp>
        <p:nvSpPr>
          <p:cNvPr id="131" name="Google Shape;131;p1"/>
          <p:cNvSpPr txBox="1"/>
          <p:nvPr/>
        </p:nvSpPr>
        <p:spPr>
          <a:xfrm>
            <a:off x="6827388" y="1716351"/>
            <a:ext cx="1777497" cy="56935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 sz="2500">
                <a:latin typeface="Times New Roman"/>
                <a:ea typeface="Times New Roman"/>
                <a:cs typeface="Times New Roman"/>
                <a:sym typeface="Times New Roman"/>
              </a:rPr>
              <a:t>13</a:t>
            </a:r>
            <a:r>
              <a:rPr b="1" i="0" lang="en" sz="2500" u="none" cap="none" strike="noStrike">
                <a:solidFill>
                  <a:srgbClr val="000000"/>
                </a:solidFill>
                <a:latin typeface="Times New Roman"/>
                <a:ea typeface="Times New Roman"/>
                <a:cs typeface="Times New Roman"/>
                <a:sym typeface="Times New Roman"/>
              </a:rPr>
              <a:t>-0</a:t>
            </a:r>
            <a:r>
              <a:rPr b="1" lang="en" sz="2500">
                <a:latin typeface="Times New Roman"/>
                <a:ea typeface="Times New Roman"/>
                <a:cs typeface="Times New Roman"/>
                <a:sym typeface="Times New Roman"/>
              </a:rPr>
              <a:t>3</a:t>
            </a:r>
            <a:r>
              <a:rPr b="1" i="0" lang="en" sz="2500" u="none" cap="none" strike="noStrike">
                <a:solidFill>
                  <a:srgbClr val="000000"/>
                </a:solidFill>
                <a:latin typeface="Times New Roman"/>
                <a:ea typeface="Times New Roman"/>
                <a:cs typeface="Times New Roman"/>
                <a:sym typeface="Times New Roman"/>
              </a:rPr>
              <a:t>-2023</a:t>
            </a:r>
            <a:endParaRPr b="1" i="0" sz="2500" u="none" cap="none" strike="noStrike">
              <a:solidFill>
                <a:srgbClr val="000000"/>
              </a:solidFill>
              <a:latin typeface="Times New Roman"/>
              <a:ea typeface="Times New Roman"/>
              <a:cs typeface="Times New Roman"/>
              <a:sym typeface="Times New Roman"/>
            </a:endParaRPr>
          </a:p>
        </p:txBody>
      </p:sp>
      <p:sp>
        <p:nvSpPr>
          <p:cNvPr id="132" name="Google Shape;132;p1"/>
          <p:cNvSpPr txBox="1"/>
          <p:nvPr/>
        </p:nvSpPr>
        <p:spPr>
          <a:xfrm>
            <a:off x="257900" y="1716351"/>
            <a:ext cx="1846800" cy="69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500">
                <a:latin typeface="Times New Roman"/>
                <a:ea typeface="Times New Roman"/>
                <a:cs typeface="Times New Roman"/>
                <a:sym typeface="Times New Roman"/>
              </a:rPr>
              <a:t>2nd</a:t>
            </a:r>
            <a:r>
              <a:rPr b="1" i="0" lang="en" sz="2500" u="none" cap="none" strike="noStrike">
                <a:solidFill>
                  <a:srgbClr val="000000"/>
                </a:solidFill>
                <a:latin typeface="Times New Roman"/>
                <a:ea typeface="Times New Roman"/>
                <a:cs typeface="Times New Roman"/>
                <a:sym typeface="Times New Roman"/>
              </a:rPr>
              <a:t> Review</a:t>
            </a:r>
            <a:endParaRPr b="1" i="0" sz="2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idx="1" type="body"/>
          </p:nvPr>
        </p:nvSpPr>
        <p:spPr>
          <a:xfrm>
            <a:off x="332450" y="398950"/>
            <a:ext cx="7992300" cy="4039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b="1" lang="en" sz="2500">
                <a:latin typeface="Times New Roman"/>
                <a:ea typeface="Times New Roman"/>
                <a:cs typeface="Times New Roman"/>
                <a:sym typeface="Times New Roman"/>
              </a:rPr>
              <a:t> </a:t>
            </a:r>
            <a:r>
              <a:rPr b="1" lang="en" sz="2500">
                <a:latin typeface="Times New Roman"/>
                <a:ea typeface="Times New Roman"/>
                <a:cs typeface="Times New Roman"/>
                <a:sym typeface="Times New Roman"/>
              </a:rPr>
              <a:t>DRAWBACKS</a:t>
            </a:r>
            <a:endParaRPr b="1" sz="25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SzPts val="1800"/>
              <a:buFont typeface="Times New Roman"/>
              <a:buChar char="●"/>
            </a:pPr>
            <a:r>
              <a:rPr lang="en" sz="2500">
                <a:latin typeface="Times New Roman"/>
                <a:ea typeface="Times New Roman"/>
                <a:cs typeface="Times New Roman"/>
                <a:sym typeface="Times New Roman"/>
              </a:rPr>
              <a:t>The problem of limited data is not solved.</a:t>
            </a:r>
            <a:endParaRPr sz="25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2500">
                <a:latin typeface="Times New Roman"/>
                <a:ea typeface="Times New Roman"/>
                <a:cs typeface="Times New Roman"/>
                <a:sym typeface="Times New Roman"/>
              </a:rPr>
              <a:t>Compared with emotion types in real life, Design of Efficient Speech Emotion Recognition Based on Multi Task Learning iment contains too few emotion types.</a:t>
            </a:r>
            <a:endParaRPr sz="25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2500">
                <a:latin typeface="Times New Roman"/>
                <a:ea typeface="Times New Roman"/>
                <a:cs typeface="Times New Roman"/>
                <a:sym typeface="Times New Roman"/>
              </a:rPr>
              <a:t>It is not enough to use acoustic modal only, which will cause confusion of different emotions.</a:t>
            </a:r>
            <a:endParaRPr sz="2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idx="1" type="body"/>
          </p:nvPr>
        </p:nvSpPr>
        <p:spPr>
          <a:xfrm>
            <a:off x="238000" y="349325"/>
            <a:ext cx="8640600" cy="45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20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rPr b="1" lang="en" sz="2200">
                <a:latin typeface="Times New Roman"/>
                <a:ea typeface="Times New Roman"/>
                <a:cs typeface="Times New Roman"/>
                <a:sym typeface="Times New Roman"/>
              </a:rPr>
              <a:t>TITLE</a:t>
            </a:r>
            <a:r>
              <a:rPr lang="en" sz="2200">
                <a:latin typeface="Times New Roman"/>
                <a:ea typeface="Times New Roman"/>
                <a:cs typeface="Times New Roman"/>
                <a:sym typeface="Times New Roman"/>
              </a:rPr>
              <a:t>:    Hybrid LSTM-Transformer Model for Emotion Recognition From Speech Audio Files </a:t>
            </a:r>
            <a:endParaRPr sz="22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rPr b="1" lang="en" sz="2200">
                <a:latin typeface="Times New Roman"/>
                <a:ea typeface="Times New Roman"/>
                <a:cs typeface="Times New Roman"/>
                <a:sym typeface="Times New Roman"/>
              </a:rPr>
              <a:t>Author</a:t>
            </a:r>
            <a:r>
              <a:rPr lang="en" sz="2200">
                <a:latin typeface="Times New Roman"/>
                <a:ea typeface="Times New Roman"/>
                <a:cs typeface="Times New Roman"/>
                <a:sym typeface="Times New Roman"/>
              </a:rPr>
              <a:t>:     Felicia Andayani; Lau Bee Theng</a:t>
            </a:r>
            <a:r>
              <a:rPr lang="en" sz="2200">
                <a:solidFill>
                  <a:srgbClr val="000000"/>
                </a:solidFill>
                <a:highlight>
                  <a:srgbClr val="FFFFFF"/>
                </a:highlight>
                <a:latin typeface="Times New Roman"/>
                <a:ea typeface="Times New Roman"/>
                <a:cs typeface="Times New Roman"/>
                <a:sym typeface="Times New Roman"/>
              </a:rPr>
              <a:t>; Mark Teekit Tsun; Caslon Chua</a:t>
            </a:r>
            <a:endParaRPr sz="22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rPr b="1" lang="en" sz="2200">
                <a:latin typeface="Times New Roman"/>
                <a:ea typeface="Times New Roman"/>
                <a:cs typeface="Times New Roman"/>
                <a:sym typeface="Times New Roman"/>
              </a:rPr>
              <a:t>Volume</a:t>
            </a:r>
            <a:r>
              <a:rPr lang="en" sz="2200">
                <a:latin typeface="Times New Roman"/>
                <a:ea typeface="Times New Roman"/>
                <a:cs typeface="Times New Roman"/>
                <a:sym typeface="Times New Roman"/>
              </a:rPr>
              <a:t>:      10</a:t>
            </a:r>
            <a:endParaRPr sz="2200">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rPr b="1" lang="en" sz="2200">
                <a:highlight>
                  <a:srgbClr val="FFFFFF"/>
                </a:highlight>
                <a:latin typeface="Times New Roman"/>
                <a:ea typeface="Times New Roman"/>
                <a:cs typeface="Times New Roman"/>
                <a:sym typeface="Times New Roman"/>
              </a:rPr>
              <a:t>Publisher</a:t>
            </a:r>
            <a:r>
              <a:rPr lang="en" sz="2200">
                <a:highlight>
                  <a:srgbClr val="FFFFFF"/>
                </a:highlight>
                <a:latin typeface="Times New Roman"/>
                <a:ea typeface="Times New Roman"/>
                <a:cs typeface="Times New Roman"/>
                <a:sym typeface="Times New Roman"/>
              </a:rPr>
              <a:t>:   IEEE</a:t>
            </a:r>
            <a:endParaRPr sz="2200">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rPr b="1" lang="en" sz="2200">
                <a:highlight>
                  <a:srgbClr val="FFFFFF"/>
                </a:highlight>
                <a:latin typeface="Times New Roman"/>
                <a:ea typeface="Times New Roman"/>
                <a:cs typeface="Times New Roman"/>
                <a:sym typeface="Times New Roman"/>
              </a:rPr>
              <a:t>Year</a:t>
            </a:r>
            <a:r>
              <a:rPr lang="en" sz="2200">
                <a:highlight>
                  <a:srgbClr val="FFFFFF"/>
                </a:highlight>
                <a:latin typeface="Times New Roman"/>
                <a:ea typeface="Times New Roman"/>
                <a:cs typeface="Times New Roman"/>
                <a:sym typeface="Times New Roman"/>
              </a:rPr>
              <a:t>:           2022</a:t>
            </a:r>
            <a:endParaRPr sz="2200">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t/>
            </a:r>
            <a:endParaRPr b="1" sz="2000">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t/>
            </a:r>
            <a:endParaRPr b="1" sz="2000">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t/>
            </a:r>
            <a:endParaRPr b="1" sz="2000">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t/>
            </a:r>
            <a:endParaRPr b="1" sz="2000">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idx="1" type="body"/>
          </p:nvPr>
        </p:nvSpPr>
        <p:spPr>
          <a:xfrm>
            <a:off x="229225" y="200575"/>
            <a:ext cx="8697300" cy="47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800"/>
          </a:p>
          <a:p>
            <a:pPr indent="0" lvl="0" marL="0" rtl="0" algn="just">
              <a:lnSpc>
                <a:spcPct val="115000"/>
              </a:lnSpc>
              <a:spcBef>
                <a:spcPts val="1200"/>
              </a:spcBef>
              <a:spcAft>
                <a:spcPts val="0"/>
              </a:spcAft>
              <a:buSzPts val="1300"/>
              <a:buNone/>
            </a:pPr>
            <a:r>
              <a:rPr b="1" lang="en" sz="2500">
                <a:latin typeface="Times New Roman"/>
                <a:ea typeface="Times New Roman"/>
                <a:cs typeface="Times New Roman"/>
                <a:sym typeface="Times New Roman"/>
              </a:rPr>
              <a:t>  DRAWBACKS</a:t>
            </a:r>
            <a:endParaRPr>
              <a:latin typeface="Times New Roman"/>
              <a:ea typeface="Times New Roman"/>
              <a:cs typeface="Times New Roman"/>
              <a:sym typeface="Times New Roman"/>
            </a:endParaRPr>
          </a:p>
          <a:p>
            <a:pPr indent="0" lvl="0" marL="139700" rtl="0" algn="just">
              <a:lnSpc>
                <a:spcPct val="115000"/>
              </a:lnSpc>
              <a:spcBef>
                <a:spcPts val="1200"/>
              </a:spcBef>
              <a:spcAft>
                <a:spcPts val="0"/>
              </a:spcAft>
              <a:buSzPts val="1400"/>
              <a:buNone/>
            </a:pPr>
            <a:r>
              <a:rPr lang="en" sz="2500">
                <a:latin typeface="Times New Roman"/>
                <a:ea typeface="Times New Roman"/>
                <a:cs typeface="Times New Roman"/>
                <a:sym typeface="Times New Roman"/>
              </a:rPr>
              <a:t>The Transformer’s weakness is that</a:t>
            </a:r>
            <a:endParaRPr/>
          </a:p>
          <a:p>
            <a:pPr indent="0" lvl="0" marL="139700" rtl="0" algn="just">
              <a:lnSpc>
                <a:spcPct val="115000"/>
              </a:lnSpc>
              <a:spcBef>
                <a:spcPts val="1200"/>
              </a:spcBef>
              <a:spcAft>
                <a:spcPts val="0"/>
              </a:spcAft>
              <a:buSzPts val="1400"/>
              <a:buNone/>
            </a:pPr>
            <a:r>
              <a:rPr lang="en" sz="2500">
                <a:latin typeface="Times New Roman"/>
                <a:ea typeface="Times New Roman"/>
                <a:cs typeface="Times New Roman"/>
                <a:sym typeface="Times New Roman"/>
              </a:rPr>
              <a:t>it loses sequential information of its </a:t>
            </a:r>
            <a:endParaRPr sz="2500">
              <a:latin typeface="Times New Roman"/>
              <a:ea typeface="Times New Roman"/>
              <a:cs typeface="Times New Roman"/>
              <a:sym typeface="Times New Roman"/>
            </a:endParaRPr>
          </a:p>
          <a:p>
            <a:pPr indent="0" lvl="0" marL="139700" rtl="0" algn="just">
              <a:lnSpc>
                <a:spcPct val="115000"/>
              </a:lnSpc>
              <a:spcBef>
                <a:spcPts val="1200"/>
              </a:spcBef>
              <a:spcAft>
                <a:spcPts val="0"/>
              </a:spcAft>
              <a:buSzPts val="1400"/>
              <a:buNone/>
            </a:pPr>
            <a:r>
              <a:rPr lang="en" sz="2500">
                <a:latin typeface="Times New Roman"/>
                <a:ea typeface="Times New Roman"/>
                <a:cs typeface="Times New Roman"/>
                <a:sym typeface="Times New Roman"/>
              </a:rPr>
              <a:t>position and needs to re-compute the </a:t>
            </a:r>
            <a:endParaRPr sz="2500">
              <a:latin typeface="Times New Roman"/>
              <a:ea typeface="Times New Roman"/>
              <a:cs typeface="Times New Roman"/>
              <a:sym typeface="Times New Roman"/>
            </a:endParaRPr>
          </a:p>
          <a:p>
            <a:pPr indent="0" lvl="0" marL="139700" rtl="0" algn="just">
              <a:lnSpc>
                <a:spcPct val="115000"/>
              </a:lnSpc>
              <a:spcBef>
                <a:spcPts val="1200"/>
              </a:spcBef>
              <a:spcAft>
                <a:spcPts val="0"/>
              </a:spcAft>
              <a:buSzPts val="1400"/>
              <a:buNone/>
            </a:pPr>
            <a:r>
              <a:rPr lang="en" sz="2500">
                <a:latin typeface="Times New Roman"/>
                <a:ea typeface="Times New Roman"/>
                <a:cs typeface="Times New Roman"/>
                <a:sym typeface="Times New Roman"/>
              </a:rPr>
              <a:t>entire history in the context window at </a:t>
            </a:r>
            <a:endParaRPr sz="2500">
              <a:latin typeface="Times New Roman"/>
              <a:ea typeface="Times New Roman"/>
              <a:cs typeface="Times New Roman"/>
              <a:sym typeface="Times New Roman"/>
            </a:endParaRPr>
          </a:p>
          <a:p>
            <a:pPr indent="0" lvl="0" marL="139700" rtl="0" algn="just">
              <a:lnSpc>
                <a:spcPct val="115000"/>
              </a:lnSpc>
              <a:spcBef>
                <a:spcPts val="1200"/>
              </a:spcBef>
              <a:spcAft>
                <a:spcPts val="0"/>
              </a:spcAft>
              <a:buSzPts val="1400"/>
              <a:buNone/>
            </a:pPr>
            <a:r>
              <a:rPr lang="en" sz="2500">
                <a:latin typeface="Times New Roman"/>
                <a:ea typeface="Times New Roman"/>
                <a:cs typeface="Times New Roman"/>
                <a:sym typeface="Times New Roman"/>
              </a:rPr>
              <a:t>each time step.</a:t>
            </a:r>
            <a:endParaRPr sz="1600"/>
          </a:p>
          <a:p>
            <a:pPr indent="0" lvl="0" marL="0" rtl="0" algn="l">
              <a:lnSpc>
                <a:spcPct val="115000"/>
              </a:lnSpc>
              <a:spcBef>
                <a:spcPts val="1200"/>
              </a:spcBef>
              <a:spcAft>
                <a:spcPts val="0"/>
              </a:spcAft>
              <a:buSzPts val="1300"/>
              <a:buNone/>
            </a:pPr>
            <a:r>
              <a:t/>
            </a:r>
            <a:endParaRPr sz="1600"/>
          </a:p>
          <a:p>
            <a:pPr indent="0" lvl="0" marL="0" rtl="0" algn="l">
              <a:lnSpc>
                <a:spcPct val="115000"/>
              </a:lnSpc>
              <a:spcBef>
                <a:spcPts val="1200"/>
              </a:spcBef>
              <a:spcAft>
                <a:spcPts val="0"/>
              </a:spcAft>
              <a:buSzPts val="1300"/>
              <a:buNone/>
            </a:pPr>
            <a:r>
              <a:t/>
            </a:r>
            <a:endParaRPr sz="1600"/>
          </a:p>
          <a:p>
            <a:pPr indent="0" lvl="0" marL="0" rtl="0" algn="l">
              <a:lnSpc>
                <a:spcPct val="115000"/>
              </a:lnSpc>
              <a:spcBef>
                <a:spcPts val="1200"/>
              </a:spcBef>
              <a:spcAft>
                <a:spcPts val="1200"/>
              </a:spcAft>
              <a:buSzPts val="1300"/>
              <a:buNone/>
            </a:pPr>
            <a:r>
              <a:t/>
            </a:r>
            <a:endParaRPr sz="1600"/>
          </a:p>
        </p:txBody>
      </p:sp>
      <p:pic>
        <p:nvPicPr>
          <p:cNvPr id="190" name="Google Shape;190;p12"/>
          <p:cNvPicPr preferRelativeResize="0"/>
          <p:nvPr/>
        </p:nvPicPr>
        <p:blipFill rotWithShape="1">
          <a:blip r:embed="rId3">
            <a:alphaModFix/>
          </a:blip>
          <a:srcRect b="0" l="0" r="0" t="0"/>
          <a:stretch/>
        </p:blipFill>
        <p:spPr>
          <a:xfrm>
            <a:off x="5650788" y="278713"/>
            <a:ext cx="3119552" cy="4583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idx="1" type="body"/>
          </p:nvPr>
        </p:nvSpPr>
        <p:spPr>
          <a:xfrm>
            <a:off x="427700" y="329525"/>
            <a:ext cx="8288700" cy="4455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SzPct val="32499"/>
              <a:buNone/>
            </a:pPr>
            <a:r>
              <a:rPr b="1" lang="en" sz="16000">
                <a:latin typeface="Times New Roman"/>
                <a:ea typeface="Times New Roman"/>
                <a:cs typeface="Times New Roman"/>
                <a:sym typeface="Times New Roman"/>
              </a:rPr>
              <a:t>PROPOSED WORK</a:t>
            </a:r>
            <a:endParaRPr b="1" sz="160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52000"/>
              <a:buNone/>
            </a:pPr>
            <a:r>
              <a:rPr lang="en" sz="10000">
                <a:latin typeface="Times New Roman"/>
                <a:ea typeface="Times New Roman"/>
                <a:cs typeface="Times New Roman"/>
                <a:sym typeface="Times New Roman"/>
              </a:rPr>
              <a:t>Proposed system includes the following steps</a:t>
            </a:r>
            <a:endParaRPr sz="10000">
              <a:latin typeface="Times New Roman"/>
              <a:ea typeface="Times New Roman"/>
              <a:cs typeface="Times New Roman"/>
              <a:sym typeface="Times New Roman"/>
            </a:endParaRPr>
          </a:p>
          <a:p>
            <a:pPr indent="-330200" lvl="0" marL="457200" rtl="0" algn="just">
              <a:lnSpc>
                <a:spcPct val="115000"/>
              </a:lnSpc>
              <a:spcBef>
                <a:spcPts val="1200"/>
              </a:spcBef>
              <a:spcAft>
                <a:spcPts val="0"/>
              </a:spcAft>
              <a:buSzPct val="100000"/>
              <a:buFont typeface="Times New Roman"/>
              <a:buChar char="●"/>
            </a:pPr>
            <a:r>
              <a:rPr lang="en" sz="10000">
                <a:latin typeface="Times New Roman"/>
                <a:ea typeface="Times New Roman"/>
                <a:cs typeface="Times New Roman"/>
                <a:sym typeface="Times New Roman"/>
              </a:rPr>
              <a:t>Inputting the audio signal</a:t>
            </a:r>
            <a:endParaRPr sz="100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ct val="100000"/>
              <a:buFont typeface="Times New Roman"/>
              <a:buChar char="●"/>
            </a:pPr>
            <a:r>
              <a:rPr lang="en" sz="10000">
                <a:latin typeface="Times New Roman"/>
                <a:ea typeface="Times New Roman"/>
                <a:cs typeface="Times New Roman"/>
                <a:sym typeface="Times New Roman"/>
              </a:rPr>
              <a:t>Feature extraction</a:t>
            </a:r>
            <a:endParaRPr sz="100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ct val="100000"/>
              <a:buFont typeface="Times New Roman"/>
              <a:buChar char="●"/>
            </a:pPr>
            <a:r>
              <a:rPr lang="en" sz="10000">
                <a:latin typeface="Times New Roman"/>
                <a:ea typeface="Times New Roman"/>
                <a:cs typeface="Times New Roman"/>
                <a:sym typeface="Times New Roman"/>
              </a:rPr>
              <a:t>Feature enhancement</a:t>
            </a:r>
            <a:endParaRPr sz="100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ct val="100000"/>
              <a:buFont typeface="Times New Roman"/>
              <a:buChar char="●"/>
            </a:pPr>
            <a:r>
              <a:rPr lang="en" sz="10000">
                <a:latin typeface="Times New Roman"/>
                <a:ea typeface="Times New Roman"/>
                <a:cs typeface="Times New Roman"/>
                <a:sym typeface="Times New Roman"/>
              </a:rPr>
              <a:t>Classifier training</a:t>
            </a:r>
            <a:endParaRPr sz="100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ct val="100000"/>
              <a:buFont typeface="Times New Roman"/>
              <a:buChar char="●"/>
            </a:pPr>
            <a:r>
              <a:rPr lang="en" sz="10000">
                <a:latin typeface="Times New Roman"/>
                <a:ea typeface="Times New Roman"/>
                <a:cs typeface="Times New Roman"/>
                <a:sym typeface="Times New Roman"/>
              </a:rPr>
              <a:t>Emotion detection</a:t>
            </a:r>
            <a:endParaRPr sz="10000">
              <a:latin typeface="Times New Roman"/>
              <a:ea typeface="Times New Roman"/>
              <a:cs typeface="Times New Roman"/>
              <a:sym typeface="Times New Roman"/>
            </a:endParaRPr>
          </a:p>
          <a:p>
            <a:pPr indent="0" lvl="0" marL="457200" rtl="0" algn="just">
              <a:lnSpc>
                <a:spcPct val="115000"/>
              </a:lnSpc>
              <a:spcBef>
                <a:spcPts val="1200"/>
              </a:spcBef>
              <a:spcAft>
                <a:spcPts val="0"/>
              </a:spcAft>
              <a:buSzPct val="52000"/>
              <a:buNone/>
            </a:pPr>
            <a:r>
              <a:rPr b="1" lang="en" sz="10000">
                <a:latin typeface="Times New Roman"/>
                <a:ea typeface="Times New Roman"/>
                <a:cs typeface="Times New Roman"/>
                <a:sym typeface="Times New Roman"/>
              </a:rPr>
              <a:t>MFCC-Feature extraction- Extract the desirable features to extract emotion (Loudness,pitch,energy,rhythm,Zero crossing rate)</a:t>
            </a:r>
            <a:endParaRPr b="1" sz="10000">
              <a:latin typeface="Times New Roman"/>
              <a:ea typeface="Times New Roman"/>
              <a:cs typeface="Times New Roman"/>
              <a:sym typeface="Times New Roman"/>
            </a:endParaRPr>
          </a:p>
          <a:p>
            <a:pPr indent="0" lvl="0" marL="914400" rtl="0" algn="l">
              <a:lnSpc>
                <a:spcPct val="115000"/>
              </a:lnSpc>
              <a:spcBef>
                <a:spcPts val="1200"/>
              </a:spcBef>
              <a:spcAft>
                <a:spcPts val="0"/>
              </a:spcAft>
              <a:buSzPct val="371428"/>
              <a:buNone/>
            </a:pPr>
            <a:r>
              <a:t/>
            </a:r>
            <a:endParaRPr b="1" sz="1400">
              <a:latin typeface="Times New Roman"/>
              <a:ea typeface="Times New Roman"/>
              <a:cs typeface="Times New Roman"/>
              <a:sym typeface="Times New Roman"/>
            </a:endParaRPr>
          </a:p>
          <a:p>
            <a:pPr indent="0" lvl="0" marL="0" rtl="0" algn="l">
              <a:lnSpc>
                <a:spcPct val="115000"/>
              </a:lnSpc>
              <a:spcBef>
                <a:spcPts val="1200"/>
              </a:spcBef>
              <a:spcAft>
                <a:spcPts val="0"/>
              </a:spcAft>
              <a:buSzPct val="371428"/>
              <a:buNone/>
            </a:pPr>
            <a:r>
              <a:t/>
            </a:r>
            <a:endParaRPr b="1" sz="1400">
              <a:latin typeface="Times New Roman"/>
              <a:ea typeface="Times New Roman"/>
              <a:cs typeface="Times New Roman"/>
              <a:sym typeface="Times New Roman"/>
            </a:endParaRPr>
          </a:p>
          <a:p>
            <a:pPr indent="0" lvl="0" marL="457200" rtl="0" algn="l">
              <a:lnSpc>
                <a:spcPct val="115000"/>
              </a:lnSpc>
              <a:spcBef>
                <a:spcPts val="1200"/>
              </a:spcBef>
              <a:spcAft>
                <a:spcPts val="0"/>
              </a:spcAft>
              <a:buSzPct val="371428"/>
              <a:buNone/>
            </a:pPr>
            <a:r>
              <a:t/>
            </a:r>
            <a:endParaRPr b="1" sz="1400">
              <a:latin typeface="Times New Roman"/>
              <a:ea typeface="Times New Roman"/>
              <a:cs typeface="Times New Roman"/>
              <a:sym typeface="Times New Roman"/>
            </a:endParaRPr>
          </a:p>
          <a:p>
            <a:pPr indent="0" lvl="0" marL="457200" rtl="0" algn="l">
              <a:lnSpc>
                <a:spcPct val="115000"/>
              </a:lnSpc>
              <a:spcBef>
                <a:spcPts val="1200"/>
              </a:spcBef>
              <a:spcAft>
                <a:spcPts val="0"/>
              </a:spcAft>
              <a:buSzPct val="371428"/>
              <a:buNone/>
            </a:pPr>
            <a:r>
              <a:t/>
            </a:r>
            <a:endParaRPr b="1" sz="1400">
              <a:latin typeface="Times New Roman"/>
              <a:ea typeface="Times New Roman"/>
              <a:cs typeface="Times New Roman"/>
              <a:sym typeface="Times New Roman"/>
            </a:endParaRPr>
          </a:p>
          <a:p>
            <a:pPr indent="0" lvl="0" marL="0" rtl="0" algn="ctr">
              <a:lnSpc>
                <a:spcPct val="115000"/>
              </a:lnSpc>
              <a:spcBef>
                <a:spcPts val="1200"/>
              </a:spcBef>
              <a:spcAft>
                <a:spcPts val="0"/>
              </a:spcAft>
              <a:buSzPct val="173333"/>
              <a:buNone/>
            </a:pPr>
            <a:r>
              <a:t/>
            </a:r>
            <a:endParaRPr b="1" sz="3000">
              <a:latin typeface="Times New Roman"/>
              <a:ea typeface="Times New Roman"/>
              <a:cs typeface="Times New Roman"/>
              <a:sym typeface="Times New Roman"/>
            </a:endParaRPr>
          </a:p>
          <a:p>
            <a:pPr indent="0" lvl="0" marL="0" rtl="0" algn="ctr">
              <a:lnSpc>
                <a:spcPct val="115000"/>
              </a:lnSpc>
              <a:spcBef>
                <a:spcPts val="1200"/>
              </a:spcBef>
              <a:spcAft>
                <a:spcPts val="0"/>
              </a:spcAft>
              <a:buSzPct val="325000"/>
              <a:buNone/>
            </a:pPr>
            <a:r>
              <a:t/>
            </a:r>
            <a:endParaRPr sz="1600">
              <a:latin typeface="Times New Roman"/>
              <a:ea typeface="Times New Roman"/>
              <a:cs typeface="Times New Roman"/>
              <a:sym typeface="Times New Roman"/>
            </a:endParaRPr>
          </a:p>
          <a:p>
            <a:pPr indent="0" lvl="0" marL="0" rtl="0" algn="ctr">
              <a:lnSpc>
                <a:spcPct val="115000"/>
              </a:lnSpc>
              <a:spcBef>
                <a:spcPts val="1200"/>
              </a:spcBef>
              <a:spcAft>
                <a:spcPts val="1200"/>
              </a:spcAft>
              <a:buSzPct val="325000"/>
              <a:buNone/>
            </a:pPr>
            <a:r>
              <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idx="1" type="body"/>
          </p:nvPr>
        </p:nvSpPr>
        <p:spPr>
          <a:xfrm>
            <a:off x="267125" y="374225"/>
            <a:ext cx="8584200" cy="460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1800">
              <a:latin typeface="Times New Roman"/>
              <a:ea typeface="Times New Roman"/>
              <a:cs typeface="Times New Roman"/>
              <a:sym typeface="Times New Roman"/>
            </a:endParaRPr>
          </a:p>
          <a:p>
            <a:pPr indent="-349250" lvl="0" marL="457200" rtl="0" algn="just">
              <a:lnSpc>
                <a:spcPct val="115000"/>
              </a:lnSpc>
              <a:spcBef>
                <a:spcPts val="1200"/>
              </a:spcBef>
              <a:spcAft>
                <a:spcPts val="0"/>
              </a:spcAft>
              <a:buSzPts val="1900"/>
              <a:buFont typeface="Times New Roman"/>
              <a:buChar char="●"/>
            </a:pPr>
            <a:r>
              <a:rPr lang="en" sz="2500">
                <a:latin typeface="Times New Roman"/>
                <a:ea typeface="Times New Roman"/>
                <a:cs typeface="Times New Roman"/>
                <a:sym typeface="Times New Roman"/>
              </a:rPr>
              <a:t>The audio signal input is preprocessed before </a:t>
            </a:r>
            <a:r>
              <a:rPr b="1" lang="en" sz="2500">
                <a:latin typeface="Times New Roman"/>
                <a:ea typeface="Times New Roman"/>
                <a:cs typeface="Times New Roman"/>
                <a:sym typeface="Times New Roman"/>
              </a:rPr>
              <a:t>feature extraction</a:t>
            </a:r>
            <a:r>
              <a:rPr lang="en" sz="2500">
                <a:latin typeface="Times New Roman"/>
                <a:ea typeface="Times New Roman"/>
                <a:cs typeface="Times New Roman"/>
                <a:sym typeface="Times New Roman"/>
              </a:rPr>
              <a:t> to remove unwanted noise signal </a:t>
            </a:r>
            <a:endParaRPr sz="25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 sz="2500">
                <a:latin typeface="Times New Roman"/>
                <a:ea typeface="Times New Roman"/>
                <a:cs typeface="Times New Roman"/>
                <a:sym typeface="Times New Roman"/>
              </a:rPr>
              <a:t>The features are extracted using </a:t>
            </a:r>
            <a:r>
              <a:rPr b="1" lang="en" sz="2500">
                <a:latin typeface="Times New Roman"/>
                <a:ea typeface="Times New Roman"/>
                <a:cs typeface="Times New Roman"/>
                <a:sym typeface="Times New Roman"/>
              </a:rPr>
              <a:t>MFCC</a:t>
            </a:r>
            <a:r>
              <a:rPr lang="en" sz="2500">
                <a:latin typeface="Times New Roman"/>
                <a:ea typeface="Times New Roman"/>
                <a:cs typeface="Times New Roman"/>
                <a:sym typeface="Times New Roman"/>
              </a:rPr>
              <a:t> technique .Other techniques are LPC and PLP.</a:t>
            </a:r>
            <a:endParaRPr sz="25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 sz="2500">
                <a:latin typeface="Times New Roman"/>
                <a:ea typeface="Times New Roman"/>
                <a:cs typeface="Times New Roman"/>
                <a:sym typeface="Times New Roman"/>
              </a:rPr>
              <a:t>Classification is performed which maps the features to  emotion. </a:t>
            </a:r>
            <a:endParaRPr sz="25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 sz="2500">
                <a:latin typeface="Times New Roman"/>
                <a:ea typeface="Times New Roman"/>
                <a:cs typeface="Times New Roman"/>
                <a:sym typeface="Times New Roman"/>
              </a:rPr>
              <a:t>Deep learning algorithm </a:t>
            </a:r>
            <a:r>
              <a:rPr b="1" lang="en" sz="2500">
                <a:latin typeface="Times New Roman"/>
                <a:ea typeface="Times New Roman"/>
                <a:cs typeface="Times New Roman"/>
                <a:sym typeface="Times New Roman"/>
              </a:rPr>
              <a:t>CNN </a:t>
            </a:r>
            <a:r>
              <a:rPr lang="en" sz="2500">
                <a:latin typeface="Times New Roman"/>
                <a:ea typeface="Times New Roman"/>
                <a:cs typeface="Times New Roman"/>
                <a:sym typeface="Times New Roman"/>
              </a:rPr>
              <a:t>is used for classifying the emotions which shows larger learning rate.</a:t>
            </a:r>
            <a:endParaRPr sz="2500">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idx="1" type="body"/>
          </p:nvPr>
        </p:nvSpPr>
        <p:spPr>
          <a:xfrm>
            <a:off x="626724" y="253800"/>
            <a:ext cx="8075488" cy="4482587"/>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SzPct val="32499"/>
              <a:buNone/>
            </a:pPr>
            <a:r>
              <a:rPr b="1" lang="en" sz="16000">
                <a:latin typeface="Times New Roman"/>
                <a:ea typeface="Times New Roman"/>
                <a:cs typeface="Times New Roman"/>
                <a:sym typeface="Times New Roman"/>
              </a:rPr>
              <a:t>INPUT</a:t>
            </a:r>
            <a:endParaRPr b="1" sz="16000">
              <a:latin typeface="Times New Roman"/>
              <a:ea typeface="Times New Roman"/>
              <a:cs typeface="Times New Roman"/>
              <a:sym typeface="Times New Roman"/>
            </a:endParaRPr>
          </a:p>
          <a:p>
            <a:pPr indent="0" lvl="0" marL="0" marR="3760" rtl="0" algn="just">
              <a:lnSpc>
                <a:spcPct val="115000"/>
              </a:lnSpc>
              <a:spcBef>
                <a:spcPts val="1200"/>
              </a:spcBef>
              <a:spcAft>
                <a:spcPts val="0"/>
              </a:spcAft>
              <a:buSzPct val="86666"/>
              <a:buNone/>
            </a:pPr>
            <a:r>
              <a:rPr b="1" lang="en" sz="6000">
                <a:latin typeface="Times New Roman"/>
                <a:ea typeface="Times New Roman"/>
                <a:cs typeface="Times New Roman"/>
                <a:sym typeface="Times New Roman"/>
              </a:rPr>
              <a:t>DATASET</a:t>
            </a:r>
            <a:endParaRPr b="1" sz="6000">
              <a:latin typeface="Times New Roman"/>
              <a:ea typeface="Times New Roman"/>
              <a:cs typeface="Times New Roman"/>
              <a:sym typeface="Times New Roman"/>
            </a:endParaRPr>
          </a:p>
          <a:p>
            <a:pPr indent="0" lvl="0" marL="0" rtl="0" algn="just">
              <a:lnSpc>
                <a:spcPct val="110000"/>
              </a:lnSpc>
              <a:spcBef>
                <a:spcPts val="1500"/>
              </a:spcBef>
              <a:spcAft>
                <a:spcPts val="0"/>
              </a:spcAft>
              <a:buSzPct val="86666"/>
              <a:buNone/>
            </a:pPr>
            <a:r>
              <a:rPr lang="en" sz="6000">
                <a:solidFill>
                  <a:srgbClr val="333333"/>
                </a:solidFill>
                <a:highlight>
                  <a:srgbClr val="FFFFFF"/>
                </a:highlight>
                <a:latin typeface="Times New Roman"/>
                <a:ea typeface="Times New Roman"/>
                <a:cs typeface="Times New Roman"/>
                <a:sym typeface="Times New Roman"/>
              </a:rPr>
              <a:t>The Ryerson Audio-Visual Database of Emotional Speech and Song (</a:t>
            </a:r>
            <a:r>
              <a:rPr b="1" lang="en" sz="6000">
                <a:solidFill>
                  <a:srgbClr val="333333"/>
                </a:solidFill>
                <a:highlight>
                  <a:srgbClr val="FFFFFF"/>
                </a:highlight>
                <a:latin typeface="Times New Roman"/>
                <a:ea typeface="Times New Roman"/>
                <a:cs typeface="Times New Roman"/>
                <a:sym typeface="Times New Roman"/>
              </a:rPr>
              <a:t>RAVDESS</a:t>
            </a:r>
            <a:r>
              <a:rPr lang="en" sz="6000">
                <a:solidFill>
                  <a:srgbClr val="333333"/>
                </a:solidFill>
                <a:highlight>
                  <a:srgbClr val="FFFFFF"/>
                </a:highlight>
                <a:latin typeface="Times New Roman"/>
                <a:ea typeface="Times New Roman"/>
                <a:cs typeface="Times New Roman"/>
                <a:sym typeface="Times New Roman"/>
              </a:rPr>
              <a:t>) and SAVEE dataset</a:t>
            </a:r>
            <a:endParaRPr sz="6000">
              <a:solidFill>
                <a:srgbClr val="333333"/>
              </a:solidFill>
              <a:highlight>
                <a:srgbClr val="FFFFFF"/>
              </a:highlight>
              <a:latin typeface="Times New Roman"/>
              <a:ea typeface="Times New Roman"/>
              <a:cs typeface="Times New Roman"/>
              <a:sym typeface="Times New Roman"/>
            </a:endParaRPr>
          </a:p>
          <a:p>
            <a:pPr indent="0" lvl="0" marL="0" marR="3760" rtl="0" algn="just">
              <a:lnSpc>
                <a:spcPct val="115000"/>
              </a:lnSpc>
              <a:spcBef>
                <a:spcPts val="800"/>
              </a:spcBef>
              <a:spcAft>
                <a:spcPts val="0"/>
              </a:spcAft>
              <a:buSzPct val="86666"/>
              <a:buNone/>
            </a:pPr>
            <a:r>
              <a:rPr b="1" lang="en" sz="6000">
                <a:latin typeface="Times New Roman"/>
                <a:ea typeface="Times New Roman"/>
                <a:cs typeface="Times New Roman"/>
                <a:sym typeface="Times New Roman"/>
              </a:rPr>
              <a:t>LIBRARIES</a:t>
            </a:r>
            <a:endParaRPr b="1" sz="6000">
              <a:latin typeface="Times New Roman"/>
              <a:ea typeface="Times New Roman"/>
              <a:cs typeface="Times New Roman"/>
              <a:sym typeface="Times New Roman"/>
            </a:endParaRPr>
          </a:p>
          <a:p>
            <a:pPr indent="-1143000" lvl="0" marL="1143000" marR="3760" rtl="0" algn="just">
              <a:lnSpc>
                <a:spcPct val="115000"/>
              </a:lnSpc>
              <a:spcBef>
                <a:spcPts val="1200"/>
              </a:spcBef>
              <a:spcAft>
                <a:spcPts val="0"/>
              </a:spcAft>
              <a:buSzPct val="86666"/>
              <a:buChar char="●"/>
            </a:pPr>
            <a:r>
              <a:rPr lang="en" sz="6000">
                <a:latin typeface="Times New Roman"/>
                <a:ea typeface="Times New Roman"/>
                <a:cs typeface="Times New Roman"/>
                <a:sym typeface="Times New Roman"/>
              </a:rPr>
              <a:t>librosa==0.6.2</a:t>
            </a:r>
            <a:endParaRPr sz="6000">
              <a:latin typeface="Times New Roman"/>
              <a:ea typeface="Times New Roman"/>
              <a:cs typeface="Times New Roman"/>
              <a:sym typeface="Times New Roman"/>
            </a:endParaRPr>
          </a:p>
          <a:p>
            <a:pPr indent="-1143000" lvl="0" marL="1143000" marR="3760" rtl="0" algn="just">
              <a:lnSpc>
                <a:spcPct val="115000"/>
              </a:lnSpc>
              <a:spcBef>
                <a:spcPts val="1200"/>
              </a:spcBef>
              <a:spcAft>
                <a:spcPts val="0"/>
              </a:spcAft>
              <a:buSzPct val="86666"/>
              <a:buChar char="●"/>
            </a:pPr>
            <a:r>
              <a:rPr lang="en" sz="6000">
                <a:latin typeface="Times New Roman"/>
                <a:ea typeface="Times New Roman"/>
                <a:cs typeface="Times New Roman"/>
                <a:sym typeface="Times New Roman"/>
              </a:rPr>
              <a:t>matplotlib==2.2.3</a:t>
            </a:r>
            <a:endParaRPr sz="6000">
              <a:latin typeface="Times New Roman"/>
              <a:ea typeface="Times New Roman"/>
              <a:cs typeface="Times New Roman"/>
              <a:sym typeface="Times New Roman"/>
            </a:endParaRPr>
          </a:p>
          <a:p>
            <a:pPr indent="-1143000" lvl="0" marL="1143000" marR="3760" rtl="0" algn="just">
              <a:lnSpc>
                <a:spcPct val="115000"/>
              </a:lnSpc>
              <a:spcBef>
                <a:spcPts val="1200"/>
              </a:spcBef>
              <a:spcAft>
                <a:spcPts val="0"/>
              </a:spcAft>
              <a:buSzPct val="86666"/>
              <a:buChar char="●"/>
            </a:pPr>
            <a:r>
              <a:rPr lang="en" sz="6000">
                <a:latin typeface="Times New Roman"/>
                <a:ea typeface="Times New Roman"/>
                <a:cs typeface="Times New Roman"/>
                <a:sym typeface="Times New Roman"/>
              </a:rPr>
              <a:t>numpy==1.15.1</a:t>
            </a:r>
            <a:endParaRPr sz="6000">
              <a:latin typeface="Times New Roman"/>
              <a:ea typeface="Times New Roman"/>
              <a:cs typeface="Times New Roman"/>
              <a:sym typeface="Times New Roman"/>
            </a:endParaRPr>
          </a:p>
          <a:p>
            <a:pPr indent="-1143000" lvl="0" marL="1143000" marR="3760" rtl="0" algn="just">
              <a:lnSpc>
                <a:spcPct val="115000"/>
              </a:lnSpc>
              <a:spcBef>
                <a:spcPts val="1200"/>
              </a:spcBef>
              <a:spcAft>
                <a:spcPts val="0"/>
              </a:spcAft>
              <a:buSzPct val="86666"/>
              <a:buChar char="●"/>
            </a:pPr>
            <a:r>
              <a:rPr lang="en" sz="6000">
                <a:latin typeface="Times New Roman"/>
                <a:ea typeface="Times New Roman"/>
                <a:cs typeface="Times New Roman"/>
                <a:sym typeface="Times New Roman"/>
              </a:rPr>
              <a:t>pandas==0.23.4 </a:t>
            </a:r>
            <a:endParaRPr/>
          </a:p>
          <a:p>
            <a:pPr indent="-1143000" lvl="0" marL="1143000" marR="3760" rtl="0" algn="just">
              <a:lnSpc>
                <a:spcPct val="115000"/>
              </a:lnSpc>
              <a:spcBef>
                <a:spcPts val="1200"/>
              </a:spcBef>
              <a:spcAft>
                <a:spcPts val="0"/>
              </a:spcAft>
              <a:buSzPct val="86666"/>
              <a:buChar char="●"/>
            </a:pPr>
            <a:r>
              <a:rPr lang="en" sz="6000">
                <a:latin typeface="Times New Roman"/>
                <a:ea typeface="Times New Roman"/>
                <a:cs typeface="Times New Roman"/>
                <a:sym typeface="Times New Roman"/>
              </a:rPr>
              <a:t>torchvision==0.2.1</a:t>
            </a:r>
            <a:endParaRPr sz="6000">
              <a:latin typeface="Times New Roman"/>
              <a:ea typeface="Times New Roman"/>
              <a:cs typeface="Times New Roman"/>
              <a:sym typeface="Times New Roman"/>
            </a:endParaRPr>
          </a:p>
          <a:p>
            <a:pPr indent="-1143000" lvl="0" marL="1143000" marR="3760" rtl="0" algn="just">
              <a:lnSpc>
                <a:spcPct val="115000"/>
              </a:lnSpc>
              <a:spcBef>
                <a:spcPts val="1200"/>
              </a:spcBef>
              <a:spcAft>
                <a:spcPts val="0"/>
              </a:spcAft>
              <a:buSzPct val="86666"/>
              <a:buChar char="●"/>
            </a:pPr>
            <a:r>
              <a:rPr lang="en" sz="6000">
                <a:latin typeface="Times New Roman"/>
                <a:ea typeface="Times New Roman"/>
                <a:cs typeface="Times New Roman"/>
                <a:sym typeface="Times New Roman"/>
              </a:rPr>
              <a:t>wave==0.0.2</a:t>
            </a:r>
            <a:endParaRPr sz="6000">
              <a:latin typeface="Times New Roman"/>
              <a:ea typeface="Times New Roman"/>
              <a:cs typeface="Times New Roman"/>
              <a:sym typeface="Times New Roman"/>
            </a:endParaRPr>
          </a:p>
          <a:p>
            <a:pPr indent="-1143000" lvl="0" marL="1143000" marR="3760" rtl="0" algn="just">
              <a:lnSpc>
                <a:spcPct val="115000"/>
              </a:lnSpc>
              <a:spcBef>
                <a:spcPts val="1200"/>
              </a:spcBef>
              <a:spcAft>
                <a:spcPts val="0"/>
              </a:spcAft>
              <a:buSzPct val="86666"/>
              <a:buChar char="●"/>
            </a:pPr>
            <a:r>
              <a:rPr lang="en" sz="6000">
                <a:latin typeface="Times New Roman"/>
                <a:ea typeface="Times New Roman"/>
                <a:cs typeface="Times New Roman"/>
                <a:sym typeface="Times New Roman"/>
              </a:rPr>
              <a:t>pyaudio==0.2.11</a:t>
            </a:r>
            <a:endParaRPr sz="6000">
              <a:latin typeface="Times New Roman"/>
              <a:ea typeface="Times New Roman"/>
              <a:cs typeface="Times New Roman"/>
              <a:sym typeface="Times New Roman"/>
            </a:endParaRPr>
          </a:p>
          <a:p>
            <a:pPr indent="0" lvl="0" marL="0" marR="3760" rtl="0" algn="l">
              <a:lnSpc>
                <a:spcPct val="115000"/>
              </a:lnSpc>
              <a:spcBef>
                <a:spcPts val="1200"/>
              </a:spcBef>
              <a:spcAft>
                <a:spcPts val="0"/>
              </a:spcAft>
              <a:buSzPct val="86666"/>
              <a:buNone/>
            </a:pPr>
            <a:r>
              <a:t/>
            </a:r>
            <a:endParaRPr b="1" sz="6000">
              <a:latin typeface="Times New Roman"/>
              <a:ea typeface="Times New Roman"/>
              <a:cs typeface="Times New Roman"/>
              <a:sym typeface="Times New Roman"/>
            </a:endParaRPr>
          </a:p>
          <a:p>
            <a:pPr indent="0" lvl="0" marL="0" rtl="0" algn="l">
              <a:lnSpc>
                <a:spcPct val="115000"/>
              </a:lnSpc>
              <a:spcBef>
                <a:spcPts val="1200"/>
              </a:spcBef>
              <a:spcAft>
                <a:spcPts val="0"/>
              </a:spcAft>
              <a:buSzPct val="86666"/>
              <a:buNone/>
            </a:pPr>
            <a:r>
              <a:t/>
            </a:r>
            <a:endParaRPr b="1" sz="6000">
              <a:latin typeface="Times New Roman"/>
              <a:ea typeface="Times New Roman"/>
              <a:cs typeface="Times New Roman"/>
              <a:sym typeface="Times New Roman"/>
            </a:endParaRPr>
          </a:p>
          <a:p>
            <a:pPr indent="0" lvl="0" marL="0" rtl="0" algn="l">
              <a:lnSpc>
                <a:spcPct val="115000"/>
              </a:lnSpc>
              <a:spcBef>
                <a:spcPts val="1200"/>
              </a:spcBef>
              <a:spcAft>
                <a:spcPts val="1200"/>
              </a:spcAft>
              <a:buSzPct val="86666"/>
              <a:buNone/>
            </a:pPr>
            <a:r>
              <a:t/>
            </a:r>
            <a:endParaRPr sz="6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idx="1" type="body"/>
          </p:nvPr>
        </p:nvSpPr>
        <p:spPr>
          <a:xfrm>
            <a:off x="225600" y="277402"/>
            <a:ext cx="8696700" cy="454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2900">
                <a:latin typeface="Times New Roman"/>
                <a:ea typeface="Times New Roman"/>
                <a:cs typeface="Times New Roman"/>
                <a:sym typeface="Times New Roman"/>
              </a:rPr>
              <a:t>                  ARCHITECTURE DIAGRAM</a:t>
            </a:r>
            <a:endParaRPr b="1" sz="2900">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a:p>
        </p:txBody>
      </p:sp>
      <p:pic>
        <p:nvPicPr>
          <p:cNvPr id="211" name="Google Shape;211;p17"/>
          <p:cNvPicPr preferRelativeResize="0"/>
          <p:nvPr/>
        </p:nvPicPr>
        <p:blipFill>
          <a:blip r:embed="rId3">
            <a:alphaModFix/>
          </a:blip>
          <a:stretch>
            <a:fillRect/>
          </a:stretch>
        </p:blipFill>
        <p:spPr>
          <a:xfrm>
            <a:off x="982475" y="1097513"/>
            <a:ext cx="7324725" cy="3724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idx="1" type="body"/>
          </p:nvPr>
        </p:nvSpPr>
        <p:spPr>
          <a:xfrm>
            <a:off x="657546" y="203025"/>
            <a:ext cx="8013844" cy="4214863"/>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rPr b="1" lang="en" sz="4000">
                <a:latin typeface="Times New Roman"/>
                <a:ea typeface="Times New Roman"/>
                <a:cs typeface="Times New Roman"/>
                <a:sym typeface="Times New Roman"/>
              </a:rPr>
              <a:t>OUTPUT</a:t>
            </a:r>
            <a:endParaRPr b="1" sz="400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t/>
            </a:r>
            <a:endParaRPr b="1" sz="1400"/>
          </a:p>
          <a:p>
            <a:pPr indent="0" lvl="0" marL="0" rtl="0" algn="just">
              <a:lnSpc>
                <a:spcPct val="115000"/>
              </a:lnSpc>
              <a:spcBef>
                <a:spcPts val="1200"/>
              </a:spcBef>
              <a:spcAft>
                <a:spcPts val="1200"/>
              </a:spcAft>
              <a:buSzPts val="1300"/>
              <a:buNone/>
            </a:pPr>
            <a:r>
              <a:rPr lang="en" sz="2500">
                <a:latin typeface="Times New Roman"/>
                <a:ea typeface="Times New Roman"/>
                <a:cs typeface="Times New Roman"/>
                <a:sym typeface="Times New Roman"/>
              </a:rPr>
              <a:t>Hence our project presents a new way to give the ability to machine to determine the emotion with the help of the human voice. It will give the machine the ability to have a 10 better approach towards having a better conversation and seamless conversation like human does</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idx="1" type="body"/>
          </p:nvPr>
        </p:nvSpPr>
        <p:spPr>
          <a:xfrm>
            <a:off x="215750" y="344850"/>
            <a:ext cx="8609700" cy="43092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lnSpc>
                <a:spcPct val="115000"/>
              </a:lnSpc>
              <a:spcBef>
                <a:spcPts val="0"/>
              </a:spcBef>
              <a:spcAft>
                <a:spcPts val="0"/>
              </a:spcAft>
              <a:buSzPct val="36931"/>
              <a:buNone/>
            </a:pPr>
            <a:r>
              <a:rPr b="1" lang="en" sz="6400">
                <a:latin typeface="Times New Roman"/>
                <a:ea typeface="Times New Roman"/>
                <a:cs typeface="Times New Roman"/>
                <a:sym typeface="Times New Roman"/>
              </a:rPr>
              <a:t>PROPOSED SYSTEM ALGORITHM</a:t>
            </a:r>
            <a:endParaRPr/>
          </a:p>
          <a:p>
            <a:pPr indent="0" lvl="0" marL="0" rtl="0" algn="ctr">
              <a:lnSpc>
                <a:spcPct val="115000"/>
              </a:lnSpc>
              <a:spcBef>
                <a:spcPts val="0"/>
              </a:spcBef>
              <a:spcAft>
                <a:spcPts val="0"/>
              </a:spcAft>
              <a:buSzPct val="94545"/>
              <a:buNone/>
            </a:pPr>
            <a:r>
              <a:t/>
            </a:r>
            <a:endParaRPr sz="2500">
              <a:latin typeface="Times New Roman"/>
              <a:ea typeface="Times New Roman"/>
              <a:cs typeface="Times New Roman"/>
              <a:sym typeface="Times New Roman"/>
            </a:endParaRPr>
          </a:p>
          <a:p>
            <a:pPr indent="-311150" lvl="0" marL="457200" rtl="0" algn="just">
              <a:lnSpc>
                <a:spcPct val="115000"/>
              </a:lnSpc>
              <a:spcBef>
                <a:spcPts val="1200"/>
              </a:spcBef>
              <a:spcAft>
                <a:spcPts val="0"/>
              </a:spcAft>
              <a:buSzPct val="59090"/>
              <a:buChar char="●"/>
            </a:pPr>
            <a:r>
              <a:rPr lang="en" sz="4000">
                <a:latin typeface="Times New Roman"/>
                <a:ea typeface="Times New Roman"/>
                <a:cs typeface="Times New Roman"/>
                <a:sym typeface="Times New Roman"/>
              </a:rPr>
              <a:t>Input the audio speech signals</a:t>
            </a:r>
            <a:endParaRPr sz="40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ct val="59090"/>
              <a:buChar char="●"/>
            </a:pPr>
            <a:r>
              <a:rPr lang="en" sz="4000">
                <a:latin typeface="Times New Roman"/>
                <a:ea typeface="Times New Roman"/>
                <a:cs typeface="Times New Roman"/>
                <a:sym typeface="Times New Roman"/>
              </a:rPr>
              <a:t>Librosa library in Python to process and extract features from the audio files using MFCC which are widely used in automatic speech and speaker recognition. </a:t>
            </a:r>
            <a:endParaRPr sz="40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ct val="59090"/>
              <a:buChar char="●"/>
            </a:pPr>
            <a:r>
              <a:rPr lang="en" sz="4000">
                <a:latin typeface="Times New Roman"/>
                <a:ea typeface="Times New Roman"/>
                <a:cs typeface="Times New Roman"/>
                <a:sym typeface="Times New Roman"/>
              </a:rPr>
              <a:t>Process the signal in the frequency domain through the (Fast) Fourier Transform</a:t>
            </a:r>
            <a:endParaRPr sz="40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ct val="59090"/>
              <a:buChar char="●"/>
            </a:pPr>
            <a:r>
              <a:rPr lang="en" sz="4000">
                <a:latin typeface="Times New Roman"/>
                <a:ea typeface="Times New Roman"/>
                <a:cs typeface="Times New Roman"/>
                <a:sym typeface="Times New Roman"/>
              </a:rPr>
              <a:t>Use windowed samples to get accurate representations of the frequency content of the signal at different points in time</a:t>
            </a:r>
            <a:endParaRPr/>
          </a:p>
          <a:p>
            <a:pPr indent="0" lvl="0" marL="146050" rtl="0" algn="r">
              <a:lnSpc>
                <a:spcPct val="115000"/>
              </a:lnSpc>
              <a:spcBef>
                <a:spcPts val="0"/>
              </a:spcBef>
              <a:spcAft>
                <a:spcPts val="0"/>
              </a:spcAft>
              <a:buSzPct val="59090"/>
              <a:buNone/>
            </a:pPr>
            <a:r>
              <a:rPr lang="en" sz="4000">
                <a:latin typeface="Times New Roman"/>
                <a:ea typeface="Times New Roman"/>
                <a:cs typeface="Times New Roman"/>
                <a:sym typeface="Times New Roman"/>
              </a:rPr>
              <a:t>Cntd…</a:t>
            </a:r>
            <a:endParaRPr sz="4000">
              <a:latin typeface="Times New Roman"/>
              <a:ea typeface="Times New Roman"/>
              <a:cs typeface="Times New Roman"/>
              <a:sym typeface="Times New Roman"/>
            </a:endParaRPr>
          </a:p>
          <a:p>
            <a:pPr indent="-203200" lvl="0" marL="742950" rtl="0" algn="just">
              <a:lnSpc>
                <a:spcPct val="115000"/>
              </a:lnSpc>
              <a:spcBef>
                <a:spcPts val="1200"/>
              </a:spcBef>
              <a:spcAft>
                <a:spcPts val="1200"/>
              </a:spcAft>
              <a:buSzPct val="181818"/>
              <a:buNone/>
            </a:pPr>
            <a:r>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idx="1" type="body"/>
          </p:nvPr>
        </p:nvSpPr>
        <p:spPr>
          <a:xfrm>
            <a:off x="191750" y="688369"/>
            <a:ext cx="8730300" cy="4235056"/>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SzPts val="1300"/>
              <a:buChar char="●"/>
            </a:pPr>
            <a:r>
              <a:rPr lang="en" sz="2500">
                <a:latin typeface="Times New Roman"/>
                <a:ea typeface="Times New Roman"/>
                <a:cs typeface="Times New Roman"/>
                <a:sym typeface="Times New Roman"/>
              </a:rPr>
              <a:t>We pass an input audio to the first convolutional layer. The convoluted output is obtained as an activation map. </a:t>
            </a:r>
            <a:endParaRPr/>
          </a:p>
          <a:p>
            <a:pPr indent="-311150" lvl="0" marL="457200" rtl="0" algn="just">
              <a:lnSpc>
                <a:spcPct val="115000"/>
              </a:lnSpc>
              <a:spcBef>
                <a:spcPts val="0"/>
              </a:spcBef>
              <a:spcAft>
                <a:spcPts val="0"/>
              </a:spcAft>
              <a:buSzPts val="1300"/>
              <a:buChar char="●"/>
            </a:pPr>
            <a:r>
              <a:rPr lang="en" sz="2500">
                <a:latin typeface="Times New Roman"/>
                <a:ea typeface="Times New Roman"/>
                <a:cs typeface="Times New Roman"/>
                <a:sym typeface="Times New Roman"/>
              </a:rPr>
              <a:t>The output is then generated through the output layer and is compared to the output layer for error generation.</a:t>
            </a:r>
            <a:endParaRPr sz="2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idx="1" type="body"/>
          </p:nvPr>
        </p:nvSpPr>
        <p:spPr>
          <a:xfrm>
            <a:off x="369870" y="318499"/>
            <a:ext cx="8311800" cy="4571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SzPct val="32499"/>
              <a:buNone/>
            </a:pPr>
            <a:r>
              <a:rPr b="1" lang="en" sz="16000">
                <a:latin typeface="Times New Roman"/>
                <a:ea typeface="Times New Roman"/>
                <a:cs typeface="Times New Roman"/>
                <a:sym typeface="Times New Roman"/>
              </a:rPr>
              <a:t>ABSTRACT </a:t>
            </a:r>
            <a:endParaRPr/>
          </a:p>
          <a:p>
            <a:pPr indent="0" lvl="0" marL="0" rtl="0" algn="ctr">
              <a:lnSpc>
                <a:spcPct val="115000"/>
              </a:lnSpc>
              <a:spcBef>
                <a:spcPts val="0"/>
              </a:spcBef>
              <a:spcAft>
                <a:spcPts val="0"/>
              </a:spcAft>
              <a:buSzPct val="32499"/>
              <a:buNone/>
            </a:pPr>
            <a:r>
              <a:t/>
            </a:r>
            <a:endParaRPr b="1" sz="160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50000"/>
              <a:buNone/>
            </a:pPr>
            <a:r>
              <a:rPr lang="en" sz="10400">
                <a:latin typeface="Times New Roman"/>
                <a:ea typeface="Times New Roman"/>
                <a:cs typeface="Times New Roman"/>
                <a:sym typeface="Times New Roman"/>
              </a:rPr>
              <a:t>The human voice is very versatile and carries a multitude of emotions. Emotion in speech carries extra insight about human actions. Through further analysis, we can better understand the motives of people, whether they are unhappy customers or cheering fans. </a:t>
            </a:r>
            <a:endParaRPr sz="1700"/>
          </a:p>
          <a:p>
            <a:pPr indent="0" lvl="0" marL="0" rtl="0" algn="just">
              <a:lnSpc>
                <a:spcPct val="115000"/>
              </a:lnSpc>
              <a:spcBef>
                <a:spcPts val="2400"/>
              </a:spcBef>
              <a:spcAft>
                <a:spcPts val="1200"/>
              </a:spcAft>
              <a:buSzPct val="40625"/>
              <a:buNone/>
            </a:pPr>
            <a:r>
              <a:rPr lang="en" sz="12800">
                <a:latin typeface="Times New Roman"/>
                <a:ea typeface="Times New Roman"/>
                <a:cs typeface="Times New Roman"/>
                <a:sym typeface="Times New Roman"/>
              </a:rPr>
              <a:t>                                                                    cntd…</a:t>
            </a:r>
            <a:endParaRPr sz="12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01b3f0fe60_0_0"/>
          <p:cNvSpPr txBox="1"/>
          <p:nvPr>
            <p:ph idx="1" type="body"/>
          </p:nvPr>
        </p:nvSpPr>
        <p:spPr>
          <a:xfrm>
            <a:off x="208850" y="213700"/>
            <a:ext cx="8727900" cy="47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latin typeface="Times New Roman"/>
                <a:ea typeface="Times New Roman"/>
                <a:cs typeface="Times New Roman"/>
                <a:sym typeface="Times New Roman"/>
              </a:rPr>
              <a:t>            </a:t>
            </a:r>
            <a:r>
              <a:rPr lang="en" sz="4800">
                <a:latin typeface="Times New Roman"/>
                <a:ea typeface="Times New Roman"/>
                <a:cs typeface="Times New Roman"/>
                <a:sym typeface="Times New Roman"/>
              </a:rPr>
              <a:t>Use Case Diagram</a:t>
            </a:r>
            <a:endParaRPr sz="4800">
              <a:latin typeface="Times New Roman"/>
              <a:ea typeface="Times New Roman"/>
              <a:cs typeface="Times New Roman"/>
              <a:sym typeface="Times New Roman"/>
            </a:endParaRPr>
          </a:p>
        </p:txBody>
      </p:sp>
      <p:pic>
        <p:nvPicPr>
          <p:cNvPr id="232" name="Google Shape;232;g201b3f0fe60_0_0"/>
          <p:cNvPicPr preferRelativeResize="0"/>
          <p:nvPr/>
        </p:nvPicPr>
        <p:blipFill>
          <a:blip r:embed="rId3">
            <a:alphaModFix/>
          </a:blip>
          <a:stretch>
            <a:fillRect/>
          </a:stretch>
        </p:blipFill>
        <p:spPr>
          <a:xfrm>
            <a:off x="1491100" y="1063625"/>
            <a:ext cx="5289199" cy="372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01b3f0fe60_0_6"/>
          <p:cNvSpPr txBox="1"/>
          <p:nvPr>
            <p:ph idx="1" type="body"/>
          </p:nvPr>
        </p:nvSpPr>
        <p:spPr>
          <a:xfrm>
            <a:off x="226500" y="286550"/>
            <a:ext cx="8608200" cy="45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latin typeface="Times New Roman"/>
                <a:ea typeface="Times New Roman"/>
                <a:cs typeface="Times New Roman"/>
                <a:sym typeface="Times New Roman"/>
              </a:rPr>
              <a:t>                 ER Diagram</a:t>
            </a:r>
            <a:endParaRPr/>
          </a:p>
        </p:txBody>
      </p:sp>
      <p:pic>
        <p:nvPicPr>
          <p:cNvPr id="238" name="Google Shape;238;g201b3f0fe60_0_6"/>
          <p:cNvPicPr preferRelativeResize="0"/>
          <p:nvPr/>
        </p:nvPicPr>
        <p:blipFill>
          <a:blip r:embed="rId3">
            <a:alphaModFix/>
          </a:blip>
          <a:stretch>
            <a:fillRect/>
          </a:stretch>
        </p:blipFill>
        <p:spPr>
          <a:xfrm>
            <a:off x="675125" y="1227825"/>
            <a:ext cx="7853650" cy="3269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01b3f0fe60_0_28"/>
          <p:cNvSpPr txBox="1"/>
          <p:nvPr>
            <p:ph idx="1" type="body"/>
          </p:nvPr>
        </p:nvSpPr>
        <p:spPr>
          <a:xfrm>
            <a:off x="226500" y="286550"/>
            <a:ext cx="8608200" cy="4560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5150">
                <a:latin typeface="Times New Roman"/>
                <a:ea typeface="Times New Roman"/>
                <a:cs typeface="Times New Roman"/>
                <a:sym typeface="Times New Roman"/>
              </a:rPr>
              <a:t>                    </a:t>
            </a:r>
            <a:r>
              <a:rPr lang="en" sz="6150">
                <a:latin typeface="Times New Roman"/>
                <a:ea typeface="Times New Roman"/>
                <a:cs typeface="Times New Roman"/>
                <a:sym typeface="Times New Roman"/>
              </a:rPr>
              <a:t>Modules</a:t>
            </a:r>
            <a:endParaRPr sz="6150">
              <a:latin typeface="Times New Roman"/>
              <a:ea typeface="Times New Roman"/>
              <a:cs typeface="Times New Roman"/>
              <a:sym typeface="Times New Roman"/>
            </a:endParaRPr>
          </a:p>
          <a:p>
            <a:pPr indent="0" lvl="0" marL="0" rtl="0" algn="l">
              <a:spcBef>
                <a:spcPts val="0"/>
              </a:spcBef>
              <a:spcAft>
                <a:spcPts val="0"/>
              </a:spcAft>
              <a:buNone/>
            </a:pPr>
            <a:r>
              <a:t/>
            </a:r>
            <a:endParaRPr sz="3050">
              <a:latin typeface="Times New Roman"/>
              <a:ea typeface="Times New Roman"/>
              <a:cs typeface="Times New Roman"/>
              <a:sym typeface="Times New Roman"/>
            </a:endParaRPr>
          </a:p>
          <a:p>
            <a:pPr indent="-400843" lvl="0" marL="457200" rtl="0" algn="l">
              <a:spcBef>
                <a:spcPts val="0"/>
              </a:spcBef>
              <a:spcAft>
                <a:spcPts val="0"/>
              </a:spcAft>
              <a:buSzPct val="100000"/>
              <a:buFont typeface="Times New Roman"/>
              <a:buChar char="●"/>
            </a:pPr>
            <a:r>
              <a:rPr lang="en" sz="3500">
                <a:latin typeface="Times New Roman"/>
                <a:ea typeface="Times New Roman"/>
                <a:cs typeface="Times New Roman"/>
                <a:sym typeface="Times New Roman"/>
              </a:rPr>
              <a:t>Data preprocessing</a:t>
            </a:r>
            <a:endParaRPr sz="3500">
              <a:latin typeface="Times New Roman"/>
              <a:ea typeface="Times New Roman"/>
              <a:cs typeface="Times New Roman"/>
              <a:sym typeface="Times New Roman"/>
            </a:endParaRPr>
          </a:p>
          <a:p>
            <a:pPr indent="-400843" lvl="0" marL="457200" rtl="0" algn="l">
              <a:spcBef>
                <a:spcPts val="0"/>
              </a:spcBef>
              <a:spcAft>
                <a:spcPts val="0"/>
              </a:spcAft>
              <a:buSzPct val="100000"/>
              <a:buFont typeface="Times New Roman"/>
              <a:buChar char="●"/>
            </a:pPr>
            <a:r>
              <a:rPr lang="en" sz="3500">
                <a:latin typeface="Times New Roman"/>
                <a:ea typeface="Times New Roman"/>
                <a:cs typeface="Times New Roman"/>
                <a:sym typeface="Times New Roman"/>
              </a:rPr>
              <a:t>Data Visualization</a:t>
            </a:r>
            <a:endParaRPr sz="3500">
              <a:latin typeface="Times New Roman"/>
              <a:ea typeface="Times New Roman"/>
              <a:cs typeface="Times New Roman"/>
              <a:sym typeface="Times New Roman"/>
            </a:endParaRPr>
          </a:p>
          <a:p>
            <a:pPr indent="-400843" lvl="0" marL="457200" rtl="0" algn="l">
              <a:spcBef>
                <a:spcPts val="0"/>
              </a:spcBef>
              <a:spcAft>
                <a:spcPts val="0"/>
              </a:spcAft>
              <a:buSzPct val="100000"/>
              <a:buFont typeface="Times New Roman"/>
              <a:buChar char="●"/>
            </a:pPr>
            <a:r>
              <a:rPr lang="en" sz="3500">
                <a:latin typeface="Times New Roman"/>
                <a:ea typeface="Times New Roman"/>
                <a:cs typeface="Times New Roman"/>
                <a:sym typeface="Times New Roman"/>
              </a:rPr>
              <a:t>Feature extraction</a:t>
            </a:r>
            <a:endParaRPr sz="3500">
              <a:latin typeface="Times New Roman"/>
              <a:ea typeface="Times New Roman"/>
              <a:cs typeface="Times New Roman"/>
              <a:sym typeface="Times New Roman"/>
            </a:endParaRPr>
          </a:p>
          <a:p>
            <a:pPr indent="-400843" lvl="0" marL="457200" rtl="0" algn="l">
              <a:spcBef>
                <a:spcPts val="0"/>
              </a:spcBef>
              <a:spcAft>
                <a:spcPts val="0"/>
              </a:spcAft>
              <a:buSzPct val="100000"/>
              <a:buFont typeface="Times New Roman"/>
              <a:buChar char="●"/>
            </a:pPr>
            <a:r>
              <a:rPr lang="en" sz="3500">
                <a:latin typeface="Times New Roman"/>
                <a:ea typeface="Times New Roman"/>
                <a:cs typeface="Times New Roman"/>
                <a:sym typeface="Times New Roman"/>
              </a:rPr>
              <a:t>Model Creation</a:t>
            </a:r>
            <a:endParaRPr sz="3500">
              <a:latin typeface="Times New Roman"/>
              <a:ea typeface="Times New Roman"/>
              <a:cs typeface="Times New Roman"/>
              <a:sym typeface="Times New Roman"/>
            </a:endParaRPr>
          </a:p>
          <a:p>
            <a:pPr indent="-400843" lvl="0" marL="457200" rtl="0" algn="l">
              <a:spcBef>
                <a:spcPts val="0"/>
              </a:spcBef>
              <a:spcAft>
                <a:spcPts val="0"/>
              </a:spcAft>
              <a:buSzPct val="100000"/>
              <a:buFont typeface="Times New Roman"/>
              <a:buChar char="●"/>
            </a:pPr>
            <a:r>
              <a:rPr lang="en" sz="3500">
                <a:latin typeface="Times New Roman"/>
                <a:ea typeface="Times New Roman"/>
                <a:cs typeface="Times New Roman"/>
                <a:sym typeface="Times New Roman"/>
              </a:rPr>
              <a:t>Training and Evaluation</a:t>
            </a:r>
            <a:endParaRPr sz="3500">
              <a:latin typeface="Times New Roman"/>
              <a:ea typeface="Times New Roman"/>
              <a:cs typeface="Times New Roman"/>
              <a:sym typeface="Times New Roman"/>
            </a:endParaRPr>
          </a:p>
          <a:p>
            <a:pPr indent="-400843" lvl="0" marL="457200" rtl="0" algn="l">
              <a:spcBef>
                <a:spcPts val="0"/>
              </a:spcBef>
              <a:spcAft>
                <a:spcPts val="0"/>
              </a:spcAft>
              <a:buSzPct val="100000"/>
              <a:buFont typeface="Times New Roman"/>
              <a:buChar char="●"/>
            </a:pPr>
            <a:r>
              <a:rPr lang="en" sz="3500">
                <a:latin typeface="Times New Roman"/>
                <a:ea typeface="Times New Roman"/>
                <a:cs typeface="Times New Roman"/>
                <a:sym typeface="Times New Roman"/>
              </a:rPr>
              <a:t>Test set Prediction</a:t>
            </a:r>
            <a:endParaRPr sz="3500">
              <a:latin typeface="Times New Roman"/>
              <a:ea typeface="Times New Roman"/>
              <a:cs typeface="Times New Roman"/>
              <a:sym typeface="Times New Roman"/>
            </a:endParaRPr>
          </a:p>
          <a:p>
            <a:pPr indent="-400843" lvl="0" marL="457200" rtl="0" algn="l">
              <a:spcBef>
                <a:spcPts val="0"/>
              </a:spcBef>
              <a:spcAft>
                <a:spcPts val="0"/>
              </a:spcAft>
              <a:buSzPct val="100000"/>
              <a:buFont typeface="Times New Roman"/>
              <a:buChar char="●"/>
            </a:pPr>
            <a:r>
              <a:rPr lang="en" sz="3500">
                <a:latin typeface="Times New Roman"/>
                <a:ea typeface="Times New Roman"/>
                <a:cs typeface="Times New Roman"/>
                <a:sym typeface="Times New Roman"/>
              </a:rPr>
              <a:t>Deployment</a:t>
            </a:r>
            <a:endParaRPr sz="3500">
              <a:latin typeface="Times New Roman"/>
              <a:ea typeface="Times New Roman"/>
              <a:cs typeface="Times New Roman"/>
              <a:sym typeface="Times New Roman"/>
            </a:endParaRPr>
          </a:p>
          <a:p>
            <a:pPr indent="0" lvl="0" marL="0" rtl="0" algn="l">
              <a:spcBef>
                <a:spcPts val="0"/>
              </a:spcBef>
              <a:spcAft>
                <a:spcPts val="0"/>
              </a:spcAft>
              <a:buNone/>
            </a:pPr>
            <a:r>
              <a:rPr lang="en" sz="4800">
                <a:latin typeface="Times New Roman"/>
                <a:ea typeface="Times New Roman"/>
                <a:cs typeface="Times New Roman"/>
                <a:sym typeface="Times New Roman"/>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01b3f0fe60_0_12"/>
          <p:cNvSpPr txBox="1"/>
          <p:nvPr>
            <p:ph idx="1" type="body"/>
          </p:nvPr>
        </p:nvSpPr>
        <p:spPr>
          <a:xfrm>
            <a:off x="208850" y="199125"/>
            <a:ext cx="8757000" cy="47502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4800">
                <a:latin typeface="Times New Roman"/>
                <a:ea typeface="Times New Roman"/>
                <a:cs typeface="Times New Roman"/>
                <a:sym typeface="Times New Roman"/>
              </a:rPr>
              <a:t>    </a:t>
            </a:r>
            <a:r>
              <a:rPr lang="en" sz="12800">
                <a:latin typeface="Times New Roman"/>
                <a:ea typeface="Times New Roman"/>
                <a:cs typeface="Times New Roman"/>
                <a:sym typeface="Times New Roman"/>
              </a:rPr>
              <a:t>Module Description</a:t>
            </a:r>
            <a:endParaRPr sz="12800">
              <a:latin typeface="Times New Roman"/>
              <a:ea typeface="Times New Roman"/>
              <a:cs typeface="Times New Roman"/>
              <a:sym typeface="Times New Roman"/>
            </a:endParaRPr>
          </a:p>
          <a:p>
            <a:pPr indent="0" lvl="0" marL="0" rtl="0" algn="ctr">
              <a:spcBef>
                <a:spcPts val="0"/>
              </a:spcBef>
              <a:spcAft>
                <a:spcPts val="0"/>
              </a:spcAft>
              <a:buNone/>
            </a:pPr>
            <a:r>
              <a:rPr lang="en" sz="12000">
                <a:latin typeface="Times New Roman"/>
                <a:ea typeface="Times New Roman"/>
                <a:cs typeface="Times New Roman"/>
                <a:sym typeface="Times New Roman"/>
              </a:rPr>
              <a:t>Data Preprocessing</a:t>
            </a:r>
            <a:endParaRPr sz="12000">
              <a:latin typeface="Times New Roman"/>
              <a:ea typeface="Times New Roman"/>
              <a:cs typeface="Times New Roman"/>
              <a:sym typeface="Times New Roman"/>
            </a:endParaRPr>
          </a:p>
          <a:p>
            <a:pPr indent="0" lvl="0" marL="0" rtl="0" algn="l">
              <a:spcBef>
                <a:spcPts val="0"/>
              </a:spcBef>
              <a:spcAft>
                <a:spcPts val="0"/>
              </a:spcAft>
              <a:buNone/>
            </a:pPr>
            <a:r>
              <a:rPr lang="en" sz="6000">
                <a:solidFill>
                  <a:srgbClr val="333333"/>
                </a:solidFill>
                <a:highlight>
                  <a:srgbClr val="FFFFFF"/>
                </a:highlight>
                <a:latin typeface="Times New Roman"/>
                <a:ea typeface="Times New Roman"/>
                <a:cs typeface="Times New Roman"/>
                <a:sym typeface="Times New Roman"/>
              </a:rPr>
              <a:t>Data preprocessing is required tasks for cleaning the data and making it suitable for a machine learning model which also increases the accuracy and efficiency of a machine learning model.It involves below steps:</a:t>
            </a:r>
            <a:endParaRPr sz="6000">
              <a:solidFill>
                <a:srgbClr val="333333"/>
              </a:solidFill>
              <a:highlight>
                <a:srgbClr val="FFFFFF"/>
              </a:highlight>
              <a:latin typeface="Times New Roman"/>
              <a:ea typeface="Times New Roman"/>
              <a:cs typeface="Times New Roman"/>
              <a:sym typeface="Times New Roman"/>
            </a:endParaRPr>
          </a:p>
          <a:p>
            <a:pPr indent="-323850" lvl="0" marL="457200" marR="25400" rtl="0" algn="l">
              <a:lnSpc>
                <a:spcPct val="156250"/>
              </a:lnSpc>
              <a:spcBef>
                <a:spcPts val="1500"/>
              </a:spcBef>
              <a:spcAft>
                <a:spcPts val="0"/>
              </a:spcAft>
              <a:buClr>
                <a:srgbClr val="000000"/>
              </a:buClr>
              <a:buSzPct val="100000"/>
              <a:buFont typeface="Times New Roman"/>
              <a:buChar char="○"/>
            </a:pPr>
            <a:r>
              <a:rPr b="1" lang="en" sz="6000">
                <a:solidFill>
                  <a:srgbClr val="000000"/>
                </a:solidFill>
                <a:highlight>
                  <a:srgbClr val="FFFFFF"/>
                </a:highlight>
                <a:latin typeface="Times New Roman"/>
                <a:ea typeface="Times New Roman"/>
                <a:cs typeface="Times New Roman"/>
                <a:sym typeface="Times New Roman"/>
              </a:rPr>
              <a:t>Getting the dataset</a:t>
            </a:r>
            <a:endParaRPr b="1" sz="6000">
              <a:solidFill>
                <a:srgbClr val="000000"/>
              </a:solidFill>
              <a:highlight>
                <a:srgbClr val="FFFFFF"/>
              </a:highlight>
              <a:latin typeface="Times New Roman"/>
              <a:ea typeface="Times New Roman"/>
              <a:cs typeface="Times New Roman"/>
              <a:sym typeface="Times New Roman"/>
            </a:endParaRPr>
          </a:p>
          <a:p>
            <a:pPr indent="-323850" lvl="0" marL="457200" marR="25400" rtl="0" algn="l">
              <a:lnSpc>
                <a:spcPct val="156250"/>
              </a:lnSpc>
              <a:spcBef>
                <a:spcPts val="0"/>
              </a:spcBef>
              <a:spcAft>
                <a:spcPts val="0"/>
              </a:spcAft>
              <a:buClr>
                <a:srgbClr val="000000"/>
              </a:buClr>
              <a:buSzPct val="100000"/>
              <a:buFont typeface="Times New Roman"/>
              <a:buChar char="○"/>
            </a:pPr>
            <a:r>
              <a:rPr b="1" lang="en" sz="6000">
                <a:solidFill>
                  <a:srgbClr val="000000"/>
                </a:solidFill>
                <a:highlight>
                  <a:srgbClr val="FFFFFF"/>
                </a:highlight>
                <a:latin typeface="Times New Roman"/>
                <a:ea typeface="Times New Roman"/>
                <a:cs typeface="Times New Roman"/>
                <a:sym typeface="Times New Roman"/>
              </a:rPr>
              <a:t>Importing libraries</a:t>
            </a:r>
            <a:endParaRPr b="1" sz="6000">
              <a:solidFill>
                <a:srgbClr val="000000"/>
              </a:solidFill>
              <a:highlight>
                <a:srgbClr val="FFFFFF"/>
              </a:highlight>
              <a:latin typeface="Times New Roman"/>
              <a:ea typeface="Times New Roman"/>
              <a:cs typeface="Times New Roman"/>
              <a:sym typeface="Times New Roman"/>
            </a:endParaRPr>
          </a:p>
          <a:p>
            <a:pPr indent="-323850" lvl="0" marL="457200" marR="25400" rtl="0" algn="l">
              <a:lnSpc>
                <a:spcPct val="156250"/>
              </a:lnSpc>
              <a:spcBef>
                <a:spcPts val="0"/>
              </a:spcBef>
              <a:spcAft>
                <a:spcPts val="0"/>
              </a:spcAft>
              <a:buClr>
                <a:srgbClr val="000000"/>
              </a:buClr>
              <a:buSzPct val="100000"/>
              <a:buFont typeface="Times New Roman"/>
              <a:buChar char="○"/>
            </a:pPr>
            <a:r>
              <a:rPr b="1" lang="en" sz="6000">
                <a:solidFill>
                  <a:srgbClr val="000000"/>
                </a:solidFill>
                <a:highlight>
                  <a:srgbClr val="FFFFFF"/>
                </a:highlight>
                <a:latin typeface="Times New Roman"/>
                <a:ea typeface="Times New Roman"/>
                <a:cs typeface="Times New Roman"/>
                <a:sym typeface="Times New Roman"/>
              </a:rPr>
              <a:t>Importing datasets</a:t>
            </a:r>
            <a:endParaRPr b="1" sz="6000">
              <a:solidFill>
                <a:srgbClr val="000000"/>
              </a:solidFill>
              <a:highlight>
                <a:srgbClr val="FFFFFF"/>
              </a:highlight>
              <a:latin typeface="Times New Roman"/>
              <a:ea typeface="Times New Roman"/>
              <a:cs typeface="Times New Roman"/>
              <a:sym typeface="Times New Roman"/>
            </a:endParaRPr>
          </a:p>
          <a:p>
            <a:pPr indent="-323850" lvl="0" marL="457200" marR="25400" rtl="0" algn="l">
              <a:lnSpc>
                <a:spcPct val="156250"/>
              </a:lnSpc>
              <a:spcBef>
                <a:spcPts val="0"/>
              </a:spcBef>
              <a:spcAft>
                <a:spcPts val="0"/>
              </a:spcAft>
              <a:buClr>
                <a:srgbClr val="000000"/>
              </a:buClr>
              <a:buSzPct val="100000"/>
              <a:buFont typeface="Times New Roman"/>
              <a:buChar char="○"/>
            </a:pPr>
            <a:r>
              <a:rPr b="1" lang="en" sz="6000">
                <a:solidFill>
                  <a:srgbClr val="000000"/>
                </a:solidFill>
                <a:highlight>
                  <a:srgbClr val="FFFFFF"/>
                </a:highlight>
                <a:latin typeface="Times New Roman"/>
                <a:ea typeface="Times New Roman"/>
                <a:cs typeface="Times New Roman"/>
                <a:sym typeface="Times New Roman"/>
              </a:rPr>
              <a:t>Finding Missing Data</a:t>
            </a:r>
            <a:endParaRPr b="1" sz="6000">
              <a:solidFill>
                <a:srgbClr val="000000"/>
              </a:solidFill>
              <a:highlight>
                <a:srgbClr val="FFFFFF"/>
              </a:highlight>
              <a:latin typeface="Times New Roman"/>
              <a:ea typeface="Times New Roman"/>
              <a:cs typeface="Times New Roman"/>
              <a:sym typeface="Times New Roman"/>
            </a:endParaRPr>
          </a:p>
          <a:p>
            <a:pPr indent="-323850" lvl="0" marL="457200" marR="25400" rtl="0" algn="l">
              <a:lnSpc>
                <a:spcPct val="156250"/>
              </a:lnSpc>
              <a:spcBef>
                <a:spcPts val="0"/>
              </a:spcBef>
              <a:spcAft>
                <a:spcPts val="0"/>
              </a:spcAft>
              <a:buClr>
                <a:srgbClr val="000000"/>
              </a:buClr>
              <a:buSzPct val="100000"/>
              <a:buFont typeface="Times New Roman"/>
              <a:buChar char="○"/>
            </a:pPr>
            <a:r>
              <a:rPr b="1" lang="en" sz="6000">
                <a:solidFill>
                  <a:srgbClr val="000000"/>
                </a:solidFill>
                <a:highlight>
                  <a:srgbClr val="FFFFFF"/>
                </a:highlight>
                <a:latin typeface="Times New Roman"/>
                <a:ea typeface="Times New Roman"/>
                <a:cs typeface="Times New Roman"/>
                <a:sym typeface="Times New Roman"/>
              </a:rPr>
              <a:t>Encoding Categorical Data</a:t>
            </a:r>
            <a:endParaRPr b="1" sz="6000">
              <a:solidFill>
                <a:srgbClr val="000000"/>
              </a:solidFill>
              <a:highlight>
                <a:srgbClr val="FFFFFF"/>
              </a:highlight>
              <a:latin typeface="Times New Roman"/>
              <a:ea typeface="Times New Roman"/>
              <a:cs typeface="Times New Roman"/>
              <a:sym typeface="Times New Roman"/>
            </a:endParaRPr>
          </a:p>
          <a:p>
            <a:pPr indent="-323850" lvl="0" marL="457200" marR="25400" rtl="0" algn="l">
              <a:lnSpc>
                <a:spcPct val="156250"/>
              </a:lnSpc>
              <a:spcBef>
                <a:spcPts val="0"/>
              </a:spcBef>
              <a:spcAft>
                <a:spcPts val="0"/>
              </a:spcAft>
              <a:buClr>
                <a:srgbClr val="000000"/>
              </a:buClr>
              <a:buSzPct val="100000"/>
              <a:buFont typeface="Times New Roman"/>
              <a:buChar char="○"/>
            </a:pPr>
            <a:r>
              <a:rPr b="1" lang="en" sz="6000">
                <a:solidFill>
                  <a:srgbClr val="000000"/>
                </a:solidFill>
                <a:highlight>
                  <a:srgbClr val="FFFFFF"/>
                </a:highlight>
                <a:latin typeface="Times New Roman"/>
                <a:ea typeface="Times New Roman"/>
                <a:cs typeface="Times New Roman"/>
                <a:sym typeface="Times New Roman"/>
              </a:rPr>
              <a:t>Splitting dataset into training and test set</a:t>
            </a:r>
            <a:endParaRPr b="1" sz="6000">
              <a:solidFill>
                <a:srgbClr val="000000"/>
              </a:solidFill>
              <a:highlight>
                <a:srgbClr val="FFFFFF"/>
              </a:highlight>
              <a:latin typeface="Times New Roman"/>
              <a:ea typeface="Times New Roman"/>
              <a:cs typeface="Times New Roman"/>
              <a:sym typeface="Times New Roman"/>
            </a:endParaRPr>
          </a:p>
          <a:p>
            <a:pPr indent="-323850" lvl="0" marL="457200" marR="25400" rtl="0" algn="l">
              <a:lnSpc>
                <a:spcPct val="156250"/>
              </a:lnSpc>
              <a:spcBef>
                <a:spcPts val="0"/>
              </a:spcBef>
              <a:spcAft>
                <a:spcPts val="0"/>
              </a:spcAft>
              <a:buClr>
                <a:srgbClr val="000000"/>
              </a:buClr>
              <a:buSzPct val="100000"/>
              <a:buFont typeface="Times New Roman"/>
              <a:buChar char="○"/>
            </a:pPr>
            <a:r>
              <a:rPr b="1" lang="en" sz="6000">
                <a:solidFill>
                  <a:srgbClr val="000000"/>
                </a:solidFill>
                <a:highlight>
                  <a:srgbClr val="FFFFFF"/>
                </a:highlight>
                <a:latin typeface="Times New Roman"/>
                <a:ea typeface="Times New Roman"/>
                <a:cs typeface="Times New Roman"/>
                <a:sym typeface="Times New Roman"/>
              </a:rPr>
              <a:t>Feature scaling</a:t>
            </a:r>
            <a:endParaRPr b="1" sz="6000">
              <a:solidFill>
                <a:srgbClr val="000000"/>
              </a:solidFill>
              <a:highlight>
                <a:srgbClr val="FFFFFF"/>
              </a:highlight>
              <a:latin typeface="Times New Roman"/>
              <a:ea typeface="Times New Roman"/>
              <a:cs typeface="Times New Roman"/>
              <a:sym typeface="Times New Roman"/>
            </a:endParaRPr>
          </a:p>
          <a:p>
            <a:pPr indent="0" lvl="0" marL="457200" marR="25400" rtl="0" algn="l">
              <a:lnSpc>
                <a:spcPct val="156250"/>
              </a:lnSpc>
              <a:spcBef>
                <a:spcPts val="1500"/>
              </a:spcBef>
              <a:spcAft>
                <a:spcPts val="0"/>
              </a:spcAft>
              <a:buNone/>
            </a:pPr>
            <a:r>
              <a:rPr lang="en" sz="6000">
                <a:solidFill>
                  <a:srgbClr val="626262"/>
                </a:solidFill>
                <a:highlight>
                  <a:srgbClr val="FFFFFF"/>
                </a:highlight>
                <a:latin typeface="Times New Roman"/>
                <a:ea typeface="Times New Roman"/>
                <a:cs typeface="Times New Roman"/>
                <a:sym typeface="Times New Roman"/>
              </a:rPr>
              <a:t>Librosa and TorchAudio (Pytorch) are two Python packages that used for audio data pre-processing.</a:t>
            </a:r>
            <a:endParaRPr b="1" sz="60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4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01b3f0fe60_0_35"/>
          <p:cNvSpPr txBox="1"/>
          <p:nvPr>
            <p:ph idx="1" type="body"/>
          </p:nvPr>
        </p:nvSpPr>
        <p:spPr>
          <a:xfrm>
            <a:off x="226500" y="286550"/>
            <a:ext cx="8608200" cy="4560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5150">
                <a:latin typeface="Times New Roman"/>
                <a:ea typeface="Times New Roman"/>
                <a:cs typeface="Times New Roman"/>
                <a:sym typeface="Times New Roman"/>
              </a:rPr>
              <a:t>       </a:t>
            </a:r>
            <a:r>
              <a:rPr b="1" lang="en" sz="11950">
                <a:latin typeface="Times New Roman"/>
                <a:ea typeface="Times New Roman"/>
                <a:cs typeface="Times New Roman"/>
                <a:sym typeface="Times New Roman"/>
              </a:rPr>
              <a:t>  </a:t>
            </a:r>
            <a:r>
              <a:rPr b="1" lang="en" sz="12950">
                <a:latin typeface="Times New Roman"/>
                <a:ea typeface="Times New Roman"/>
                <a:cs typeface="Times New Roman"/>
                <a:sym typeface="Times New Roman"/>
              </a:rPr>
              <a:t>Data Visualization</a:t>
            </a:r>
            <a:endParaRPr b="1" sz="10300">
              <a:latin typeface="Times New Roman"/>
              <a:ea typeface="Times New Roman"/>
              <a:cs typeface="Times New Roman"/>
              <a:sym typeface="Times New Roman"/>
            </a:endParaRPr>
          </a:p>
          <a:p>
            <a:pPr indent="0" lvl="0" marL="0" rtl="0" algn="l">
              <a:spcBef>
                <a:spcPts val="0"/>
              </a:spcBef>
              <a:spcAft>
                <a:spcPts val="0"/>
              </a:spcAft>
              <a:buNone/>
            </a:pPr>
            <a:r>
              <a:rPr lang="en" sz="6573">
                <a:solidFill>
                  <a:srgbClr val="222222"/>
                </a:solidFill>
                <a:highlight>
                  <a:srgbClr val="FFFFFF"/>
                </a:highlight>
                <a:latin typeface="Times New Roman"/>
                <a:ea typeface="Times New Roman"/>
                <a:cs typeface="Times New Roman"/>
                <a:sym typeface="Times New Roman"/>
              </a:rPr>
              <a:t>Data visualization is defined as a graphical representation that contains the information and the data.</a:t>
            </a:r>
            <a:endParaRPr sz="6573">
              <a:solidFill>
                <a:srgbClr val="222222"/>
              </a:solidFill>
              <a:highlight>
                <a:srgbClr val="FFFFFF"/>
              </a:highlight>
              <a:latin typeface="Times New Roman"/>
              <a:ea typeface="Times New Roman"/>
              <a:cs typeface="Times New Roman"/>
              <a:sym typeface="Times New Roman"/>
            </a:endParaRPr>
          </a:p>
          <a:p>
            <a:pPr indent="0" lvl="0" marL="0" rtl="0" algn="just">
              <a:lnSpc>
                <a:spcPct val="183333"/>
              </a:lnSpc>
              <a:spcBef>
                <a:spcPts val="0"/>
              </a:spcBef>
              <a:spcAft>
                <a:spcPts val="0"/>
              </a:spcAft>
              <a:buNone/>
            </a:pPr>
            <a:r>
              <a:rPr lang="en" sz="6573">
                <a:solidFill>
                  <a:srgbClr val="222222"/>
                </a:solidFill>
                <a:highlight>
                  <a:srgbClr val="FFFFFF"/>
                </a:highlight>
                <a:latin typeface="Times New Roman"/>
                <a:ea typeface="Times New Roman"/>
                <a:cs typeface="Times New Roman"/>
                <a:sym typeface="Times New Roman"/>
              </a:rPr>
              <a:t>By using visual elements like charts, graphs, and maps, data visualization techniques provide an accessible way to see and understand trends, outliers, and patterns in data.</a:t>
            </a:r>
            <a:endParaRPr sz="6573">
              <a:solidFill>
                <a:srgbClr val="222222"/>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en" sz="6573">
                <a:solidFill>
                  <a:srgbClr val="273239"/>
                </a:solidFill>
                <a:highlight>
                  <a:srgbClr val="FFFFFF"/>
                </a:highlight>
                <a:latin typeface="Times New Roman"/>
                <a:ea typeface="Times New Roman"/>
                <a:cs typeface="Times New Roman"/>
                <a:sym typeface="Times New Roman"/>
              </a:rPr>
              <a:t>Data Visualization Libraries used are</a:t>
            </a:r>
            <a:endParaRPr sz="6573">
              <a:solidFill>
                <a:srgbClr val="273239"/>
              </a:solidFill>
              <a:highlight>
                <a:srgbClr val="FFFFFF"/>
              </a:highlight>
              <a:latin typeface="Times New Roman"/>
              <a:ea typeface="Times New Roman"/>
              <a:cs typeface="Times New Roman"/>
              <a:sym typeface="Times New Roman"/>
            </a:endParaRPr>
          </a:p>
          <a:p>
            <a:pPr indent="-332947" lvl="1" marL="1371600" rtl="0" algn="l">
              <a:lnSpc>
                <a:spcPct val="158000"/>
              </a:lnSpc>
              <a:spcBef>
                <a:spcPts val="800"/>
              </a:spcBef>
              <a:spcAft>
                <a:spcPts val="0"/>
              </a:spcAft>
              <a:buClr>
                <a:srgbClr val="273239"/>
              </a:buClr>
              <a:buSzPct val="100000"/>
              <a:buFont typeface="Times New Roman"/>
              <a:buChar char="●"/>
            </a:pPr>
            <a:r>
              <a:rPr lang="en" sz="6573">
                <a:solidFill>
                  <a:schemeClr val="hlink"/>
                </a:solidFill>
                <a:highlight>
                  <a:srgbClr val="FFFFFF"/>
                </a:highlight>
                <a:uFill>
                  <a:noFill/>
                </a:uFill>
                <a:latin typeface="Times New Roman"/>
                <a:ea typeface="Times New Roman"/>
                <a:cs typeface="Times New Roman"/>
                <a:sym typeface="Times New Roman"/>
                <a:hlinkClick r:id="rId3"/>
              </a:rPr>
              <a:t>Matplotlib</a:t>
            </a:r>
            <a:endParaRPr sz="6573">
              <a:solidFill>
                <a:schemeClr val="hlink"/>
              </a:solidFill>
              <a:highlight>
                <a:srgbClr val="FFFFFF"/>
              </a:highlight>
              <a:latin typeface="Times New Roman"/>
              <a:ea typeface="Times New Roman"/>
              <a:cs typeface="Times New Roman"/>
              <a:sym typeface="Times New Roman"/>
            </a:endParaRPr>
          </a:p>
          <a:p>
            <a:pPr indent="-332947" lvl="1" marL="1371600" rtl="0" algn="l">
              <a:lnSpc>
                <a:spcPct val="158000"/>
              </a:lnSpc>
              <a:spcBef>
                <a:spcPts val="0"/>
              </a:spcBef>
              <a:spcAft>
                <a:spcPts val="0"/>
              </a:spcAft>
              <a:buClr>
                <a:srgbClr val="273239"/>
              </a:buClr>
              <a:buSzPct val="100000"/>
              <a:buFont typeface="Times New Roman"/>
              <a:buChar char="●"/>
            </a:pPr>
            <a:r>
              <a:rPr lang="en" sz="6573">
                <a:solidFill>
                  <a:schemeClr val="hlink"/>
                </a:solidFill>
                <a:highlight>
                  <a:srgbClr val="FFFFFF"/>
                </a:highlight>
                <a:uFill>
                  <a:noFill/>
                </a:uFill>
                <a:latin typeface="Times New Roman"/>
                <a:ea typeface="Times New Roman"/>
                <a:cs typeface="Times New Roman"/>
                <a:sym typeface="Times New Roman"/>
                <a:hlinkClick r:id="rId4"/>
              </a:rPr>
              <a:t>Plotly</a:t>
            </a:r>
            <a:endParaRPr sz="6573">
              <a:solidFill>
                <a:schemeClr val="hlink"/>
              </a:solidFill>
              <a:highlight>
                <a:srgbClr val="FFFFFF"/>
              </a:highlight>
              <a:latin typeface="Times New Roman"/>
              <a:ea typeface="Times New Roman"/>
              <a:cs typeface="Times New Roman"/>
              <a:sym typeface="Times New Roman"/>
            </a:endParaRPr>
          </a:p>
          <a:p>
            <a:pPr indent="0" lvl="0" marL="0" rtl="0" algn="just">
              <a:lnSpc>
                <a:spcPct val="158000"/>
              </a:lnSpc>
              <a:spcBef>
                <a:spcPts val="2200"/>
              </a:spcBef>
              <a:spcAft>
                <a:spcPts val="0"/>
              </a:spcAft>
              <a:buNone/>
            </a:pPr>
            <a:r>
              <a:rPr lang="en" sz="6573">
                <a:solidFill>
                  <a:srgbClr val="273239"/>
                </a:solidFill>
                <a:highlight>
                  <a:srgbClr val="FFFFFF"/>
                </a:highlight>
                <a:latin typeface="Times New Roman"/>
                <a:ea typeface="Times New Roman"/>
                <a:cs typeface="Times New Roman"/>
                <a:sym typeface="Times New Roman"/>
              </a:rPr>
              <a:t>It is definitely faster to gather some insights from the data using data visualization rather than just studying a chart. </a:t>
            </a:r>
            <a:endParaRPr sz="6573">
              <a:solidFill>
                <a:srgbClr val="273239"/>
              </a:solidFill>
              <a:highlight>
                <a:srgbClr val="FFFFFF"/>
              </a:highlight>
              <a:latin typeface="Times New Roman"/>
              <a:ea typeface="Times New Roman"/>
              <a:cs typeface="Times New Roman"/>
              <a:sym typeface="Times New Roman"/>
            </a:endParaRPr>
          </a:p>
          <a:p>
            <a:pPr indent="0" lvl="0" marL="0" rtl="0" algn="just">
              <a:lnSpc>
                <a:spcPct val="158000"/>
              </a:lnSpc>
              <a:spcBef>
                <a:spcPts val="2200"/>
              </a:spcBef>
              <a:spcAft>
                <a:spcPts val="0"/>
              </a:spcAft>
              <a:buNone/>
            </a:pPr>
            <a:r>
              <a:rPr lang="en" sz="6573">
                <a:solidFill>
                  <a:srgbClr val="273239"/>
                </a:solidFill>
                <a:highlight>
                  <a:srgbClr val="FFFFFF"/>
                </a:highlight>
                <a:latin typeface="Times New Roman"/>
                <a:ea typeface="Times New Roman"/>
                <a:cs typeface="Times New Roman"/>
                <a:sym typeface="Times New Roman"/>
              </a:rPr>
              <a:t>Data Visualization provides a perspective on data by showing its meaning in the larger scheme of things</a:t>
            </a:r>
            <a:endParaRPr sz="6573">
              <a:solidFill>
                <a:srgbClr val="273239"/>
              </a:solidFill>
              <a:highlight>
                <a:srgbClr val="FFFFFF"/>
              </a:highlight>
              <a:latin typeface="Times New Roman"/>
              <a:ea typeface="Times New Roman"/>
              <a:cs typeface="Times New Roman"/>
              <a:sym typeface="Times New Roman"/>
            </a:endParaRPr>
          </a:p>
          <a:p>
            <a:pPr indent="0" lvl="0" marL="0" rtl="0" algn="just">
              <a:lnSpc>
                <a:spcPct val="183333"/>
              </a:lnSpc>
              <a:spcBef>
                <a:spcPts val="220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48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01b3f0fe60_0_43"/>
          <p:cNvSpPr txBox="1"/>
          <p:nvPr>
            <p:ph idx="1" type="body"/>
          </p:nvPr>
        </p:nvSpPr>
        <p:spPr>
          <a:xfrm>
            <a:off x="226500" y="286550"/>
            <a:ext cx="8608200" cy="4560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5150">
                <a:latin typeface="Times New Roman"/>
                <a:ea typeface="Times New Roman"/>
                <a:cs typeface="Times New Roman"/>
                <a:sym typeface="Times New Roman"/>
              </a:rPr>
              <a:t>     </a:t>
            </a:r>
            <a:r>
              <a:rPr b="1" lang="en" sz="11350">
                <a:latin typeface="Times New Roman"/>
                <a:ea typeface="Times New Roman"/>
                <a:cs typeface="Times New Roman"/>
                <a:sym typeface="Times New Roman"/>
              </a:rPr>
              <a:t>Feature Extraction</a:t>
            </a:r>
            <a:endParaRPr b="1" sz="8700">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73239"/>
              </a:solidFill>
              <a:highlight>
                <a:srgbClr val="FFFFFF"/>
              </a:highlight>
              <a:latin typeface="Arial"/>
              <a:ea typeface="Arial"/>
              <a:cs typeface="Arial"/>
              <a:sym typeface="Arial"/>
            </a:endParaRPr>
          </a:p>
          <a:p>
            <a:pPr indent="0" lvl="0" marL="0" rtl="0" algn="just">
              <a:lnSpc>
                <a:spcPct val="183333"/>
              </a:lnSpc>
              <a:spcBef>
                <a:spcPts val="0"/>
              </a:spcBef>
              <a:spcAft>
                <a:spcPts val="0"/>
              </a:spcAft>
              <a:buNone/>
            </a:pPr>
            <a:r>
              <a:rPr lang="en" sz="6304">
                <a:solidFill>
                  <a:srgbClr val="626262"/>
                </a:solidFill>
                <a:highlight>
                  <a:srgbClr val="FFFFFF"/>
                </a:highlight>
                <a:latin typeface="Times New Roman"/>
                <a:ea typeface="Times New Roman"/>
                <a:cs typeface="Times New Roman"/>
                <a:sym typeface="Times New Roman"/>
              </a:rPr>
              <a:t>To train any statistical  model, we need to first extract useful features from an audio signal.</a:t>
            </a:r>
            <a:endParaRPr sz="6304">
              <a:solidFill>
                <a:srgbClr val="626262"/>
              </a:solidFill>
              <a:highlight>
                <a:srgbClr val="FFFFFF"/>
              </a:highlight>
              <a:latin typeface="Times New Roman"/>
              <a:ea typeface="Times New Roman"/>
              <a:cs typeface="Times New Roman"/>
              <a:sym typeface="Times New Roman"/>
            </a:endParaRPr>
          </a:p>
          <a:p>
            <a:pPr indent="0" lvl="0" marL="0" rtl="0" algn="just">
              <a:lnSpc>
                <a:spcPct val="183333"/>
              </a:lnSpc>
              <a:spcBef>
                <a:spcPts val="1200"/>
              </a:spcBef>
              <a:spcAft>
                <a:spcPts val="0"/>
              </a:spcAft>
              <a:buNone/>
            </a:pPr>
            <a:r>
              <a:rPr lang="en" sz="6304">
                <a:solidFill>
                  <a:srgbClr val="626262"/>
                </a:solidFill>
                <a:highlight>
                  <a:srgbClr val="FFFFFF"/>
                </a:highlight>
                <a:latin typeface="Times New Roman"/>
                <a:ea typeface="Times New Roman"/>
                <a:cs typeface="Times New Roman"/>
                <a:sym typeface="Times New Roman"/>
              </a:rPr>
              <a:t>Audio feature extraction is a necessary step in audio signal processing, which is a subfield of signal processing. It deals with the processing or manipulation of audio signals. It removes unwanted noise and balances the time-frequency ranges by converting digital and analog signals. It focuses on computational methods for altering the sounds.</a:t>
            </a:r>
            <a:endParaRPr sz="6304">
              <a:solidFill>
                <a:srgbClr val="626262"/>
              </a:solidFill>
              <a:highlight>
                <a:srgbClr val="FFFFFF"/>
              </a:highlight>
              <a:latin typeface="Times New Roman"/>
              <a:ea typeface="Times New Roman"/>
              <a:cs typeface="Times New Roman"/>
              <a:sym typeface="Times New Roman"/>
            </a:endParaRPr>
          </a:p>
          <a:p>
            <a:pPr indent="0" lvl="0" marL="0" rtl="0" algn="just">
              <a:lnSpc>
                <a:spcPct val="183333"/>
              </a:lnSpc>
              <a:spcBef>
                <a:spcPts val="1200"/>
              </a:spcBef>
              <a:spcAft>
                <a:spcPts val="0"/>
              </a:spcAft>
              <a:buNone/>
            </a:pPr>
            <a:r>
              <a:rPr b="1" lang="en" sz="6304">
                <a:solidFill>
                  <a:srgbClr val="626262"/>
                </a:solidFill>
                <a:highlight>
                  <a:srgbClr val="FFFFFF"/>
                </a:highlight>
                <a:latin typeface="Times New Roman"/>
                <a:ea typeface="Times New Roman"/>
                <a:cs typeface="Times New Roman"/>
                <a:sym typeface="Times New Roman"/>
              </a:rPr>
              <a:t>Deep Learning</a:t>
            </a:r>
            <a:r>
              <a:rPr lang="en" sz="6304">
                <a:solidFill>
                  <a:srgbClr val="626262"/>
                </a:solidFill>
                <a:highlight>
                  <a:srgbClr val="FFFFFF"/>
                </a:highlight>
                <a:latin typeface="Times New Roman"/>
                <a:ea typeface="Times New Roman"/>
                <a:cs typeface="Times New Roman"/>
                <a:sym typeface="Times New Roman"/>
              </a:rPr>
              <a:t> approach considers unstructured audio representations such as the spectrogram or </a:t>
            </a:r>
            <a:r>
              <a:rPr lang="en" sz="6304" u="sng">
                <a:solidFill>
                  <a:srgbClr val="626262"/>
                </a:solidFill>
                <a:highlight>
                  <a:srgbClr val="FFFFFF"/>
                </a:highlight>
                <a:latin typeface="Times New Roman"/>
                <a:ea typeface="Times New Roman"/>
                <a:cs typeface="Times New Roman"/>
                <a:sym typeface="Times New Roman"/>
              </a:rPr>
              <a:t>MFCCs.</a:t>
            </a:r>
            <a:endParaRPr sz="6304" u="sng">
              <a:solidFill>
                <a:srgbClr val="626262"/>
              </a:solidFill>
              <a:highlight>
                <a:srgbClr val="FFFFFF"/>
              </a:highlight>
              <a:latin typeface="Times New Roman"/>
              <a:ea typeface="Times New Roman"/>
              <a:cs typeface="Times New Roman"/>
              <a:sym typeface="Times New Roman"/>
            </a:endParaRPr>
          </a:p>
          <a:p>
            <a:pPr indent="0" lvl="0" marL="0" rtl="0" algn="just">
              <a:lnSpc>
                <a:spcPct val="183333"/>
              </a:lnSpc>
              <a:spcBef>
                <a:spcPts val="1200"/>
              </a:spcBef>
              <a:spcAft>
                <a:spcPts val="0"/>
              </a:spcAft>
              <a:buNone/>
            </a:pPr>
            <a:r>
              <a:rPr lang="en" sz="6304">
                <a:solidFill>
                  <a:srgbClr val="626262"/>
                </a:solidFill>
                <a:highlight>
                  <a:srgbClr val="FFFFFF"/>
                </a:highlight>
                <a:latin typeface="Times New Roman"/>
                <a:ea typeface="Times New Roman"/>
                <a:cs typeface="Times New Roman"/>
                <a:sym typeface="Times New Roman"/>
              </a:rPr>
              <a:t>Other features extracted are Magnitude, Pitch, Chroma</a:t>
            </a:r>
            <a:endParaRPr sz="6304">
              <a:solidFill>
                <a:srgbClr val="62626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4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ph idx="1" type="body"/>
          </p:nvPr>
        </p:nvSpPr>
        <p:spPr>
          <a:xfrm>
            <a:off x="229225" y="229225"/>
            <a:ext cx="8739600" cy="4699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115000"/>
              </a:lnSpc>
              <a:spcBef>
                <a:spcPts val="1200"/>
              </a:spcBef>
              <a:spcAft>
                <a:spcPts val="0"/>
              </a:spcAft>
              <a:buSzPct val="36111"/>
              <a:buNone/>
            </a:pPr>
            <a:r>
              <a:rPr b="1" lang="en" sz="14400">
                <a:latin typeface="Times New Roman"/>
                <a:ea typeface="Times New Roman"/>
                <a:cs typeface="Times New Roman"/>
                <a:sym typeface="Times New Roman"/>
              </a:rPr>
              <a:t>REFERENCES</a:t>
            </a:r>
            <a:endParaRPr/>
          </a:p>
          <a:p>
            <a:pPr indent="0" lvl="0" marL="0" rtl="0" algn="just">
              <a:lnSpc>
                <a:spcPct val="115000"/>
              </a:lnSpc>
              <a:spcBef>
                <a:spcPts val="1200"/>
              </a:spcBef>
              <a:spcAft>
                <a:spcPts val="0"/>
              </a:spcAft>
              <a:buSzPct val="72222"/>
              <a:buNone/>
            </a:pPr>
            <a:r>
              <a:rPr lang="en" sz="7200">
                <a:latin typeface="Times New Roman"/>
                <a:ea typeface="Times New Roman"/>
                <a:cs typeface="Times New Roman"/>
                <a:sym typeface="Times New Roman"/>
              </a:rPr>
              <a:t>[1] LIU YUNXIANG AND ZHANG KEXIN “Design of Efficient Speech Emotion Recognition Based on Multi Task Learning”,vol. 11,Jan. 2023.</a:t>
            </a:r>
            <a:endParaRPr/>
          </a:p>
          <a:p>
            <a:pPr indent="0" lvl="0" marL="0" rtl="0" algn="just">
              <a:lnSpc>
                <a:spcPct val="115000"/>
              </a:lnSpc>
              <a:spcBef>
                <a:spcPts val="2400"/>
              </a:spcBef>
              <a:spcAft>
                <a:spcPts val="0"/>
              </a:spcAft>
              <a:buSzPct val="72222"/>
              <a:buNone/>
            </a:pPr>
            <a:r>
              <a:rPr lang="en" sz="7200">
                <a:latin typeface="Times New Roman"/>
                <a:ea typeface="Times New Roman"/>
                <a:cs typeface="Times New Roman"/>
                <a:sym typeface="Times New Roman"/>
              </a:rPr>
              <a:t>[2] JENNIFER SANTOSO 1 , TAKESHI YAMADA 1 , (Member, IEEE), KENKICHI ISHIZUKA2 ,et al“Speech Emotion Recognition Based on Self-Attention Weight Correction for Acoustic and Text Features”,vol 10,Nov 2022.</a:t>
            </a:r>
            <a:endParaRPr/>
          </a:p>
          <a:p>
            <a:pPr indent="0" lvl="0" marL="0" rtl="0" algn="just">
              <a:lnSpc>
                <a:spcPct val="115000"/>
              </a:lnSpc>
              <a:spcBef>
                <a:spcPts val="2400"/>
              </a:spcBef>
              <a:spcAft>
                <a:spcPts val="0"/>
              </a:spcAft>
              <a:buSzPct val="72222"/>
              <a:buNone/>
            </a:pPr>
            <a:r>
              <a:rPr lang="en" sz="7200">
                <a:latin typeface="Times New Roman"/>
                <a:ea typeface="Times New Roman"/>
                <a:cs typeface="Times New Roman"/>
                <a:sym typeface="Times New Roman"/>
              </a:rPr>
              <a:t>[3] </a:t>
            </a:r>
            <a:r>
              <a:rPr lang="en" sz="7200">
                <a:latin typeface="Times New Roman"/>
                <a:ea typeface="Times New Roman"/>
                <a:cs typeface="Times New Roman"/>
                <a:sym typeface="Times New Roman"/>
              </a:rPr>
              <a:t>F</a:t>
            </a:r>
            <a:r>
              <a:rPr lang="en" sz="7200">
                <a:latin typeface="Times New Roman"/>
                <a:ea typeface="Times New Roman"/>
                <a:cs typeface="Times New Roman"/>
                <a:sym typeface="Times New Roman"/>
              </a:rPr>
              <a:t>ELICIA ANDAYANI 1 , LAU BEE THENG1 et al “FELICIA ANDAYANI 1 , LAU BEE THENG1”,vol 11,March 2022.</a:t>
            </a:r>
            <a:endParaRPr/>
          </a:p>
          <a:p>
            <a:pPr indent="0" lvl="0" marL="0" rtl="0" algn="just">
              <a:lnSpc>
                <a:spcPct val="115000"/>
              </a:lnSpc>
              <a:spcBef>
                <a:spcPts val="2400"/>
              </a:spcBef>
              <a:spcAft>
                <a:spcPts val="0"/>
              </a:spcAft>
              <a:buSzPct val="72222"/>
              <a:buNone/>
            </a:pPr>
            <a:r>
              <a:rPr lang="en" sz="7200">
                <a:latin typeface="Times New Roman"/>
                <a:ea typeface="Times New Roman"/>
                <a:cs typeface="Times New Roman"/>
                <a:sym typeface="Times New Roman"/>
              </a:rPr>
              <a:t>[4] Qiuju Zhang, Hongtao Zhang, Keming Zhou, and Le Zhang,” Developing a Physiological Signal-Based, Mean Threshold and Decision-Level Fusion Algorithm (PMD) for Emotion Recognition”,vol28,2023</a:t>
            </a:r>
            <a:endParaRPr sz="7200">
              <a:latin typeface="Times New Roman"/>
              <a:ea typeface="Times New Roman"/>
              <a:cs typeface="Times New Roman"/>
              <a:sym typeface="Times New Roman"/>
            </a:endParaRPr>
          </a:p>
          <a:p>
            <a:pPr indent="0" lvl="0" marL="0" rtl="0" algn="l">
              <a:lnSpc>
                <a:spcPct val="115000"/>
              </a:lnSpc>
              <a:spcBef>
                <a:spcPts val="2400"/>
              </a:spcBef>
              <a:spcAft>
                <a:spcPts val="1200"/>
              </a:spcAft>
              <a:buSzPct val="288888"/>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2"/>
          <p:cNvSpPr txBox="1"/>
          <p:nvPr>
            <p:ph idx="4294967295" type="title"/>
          </p:nvPr>
        </p:nvSpPr>
        <p:spPr>
          <a:xfrm>
            <a:off x="429825" y="1088875"/>
            <a:ext cx="8281200" cy="216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4800">
                <a:solidFill>
                  <a:srgbClr val="000000"/>
                </a:solidFill>
                <a:latin typeface="Times New Roman"/>
                <a:ea typeface="Times New Roman"/>
                <a:cs typeface="Times New Roman"/>
                <a:sym typeface="Times New Roman"/>
              </a:rPr>
              <a:t>THANK YOU</a:t>
            </a:r>
            <a:endParaRPr sz="4800">
              <a:solidFill>
                <a:srgbClr val="000000"/>
              </a:solidFill>
              <a:latin typeface="Times New Roman"/>
              <a:ea typeface="Times New Roman"/>
              <a:cs typeface="Times New Roman"/>
              <a:sym typeface="Times New Roman"/>
            </a:endParaRPr>
          </a:p>
        </p:txBody>
      </p:sp>
      <p:cxnSp>
        <p:nvCxnSpPr>
          <p:cNvPr id="269" name="Google Shape;269;p22"/>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idx="1" type="body"/>
          </p:nvPr>
        </p:nvSpPr>
        <p:spPr>
          <a:xfrm>
            <a:off x="328773" y="267128"/>
            <a:ext cx="8352889" cy="4387065"/>
          </a:xfrm>
          <a:prstGeom prst="rect">
            <a:avLst/>
          </a:prstGeom>
          <a:noFill/>
          <a:ln>
            <a:noFill/>
          </a:ln>
        </p:spPr>
        <p:txBody>
          <a:bodyPr anchorCtr="0" anchor="t" bIns="91425" lIns="91425" spcFirstLastPara="1" rIns="91425" wrap="square" tIns="91425">
            <a:noAutofit/>
          </a:bodyPr>
          <a:lstStyle/>
          <a:p>
            <a:pPr indent="0" lvl="0" marL="146050" rtl="0" algn="just">
              <a:lnSpc>
                <a:spcPct val="115000"/>
              </a:lnSpc>
              <a:spcBef>
                <a:spcPts val="0"/>
              </a:spcBef>
              <a:spcAft>
                <a:spcPts val="0"/>
              </a:spcAft>
              <a:buSzPts val="1300"/>
              <a:buNone/>
            </a:pPr>
            <a:r>
              <a:t/>
            </a:r>
            <a:endParaRPr sz="3000">
              <a:latin typeface="Times New Roman"/>
              <a:ea typeface="Times New Roman"/>
              <a:cs typeface="Times New Roman"/>
              <a:sym typeface="Times New Roman"/>
            </a:endParaRPr>
          </a:p>
          <a:p>
            <a:pPr indent="0" lvl="0" marL="146050" rtl="0" algn="just">
              <a:lnSpc>
                <a:spcPct val="115000"/>
              </a:lnSpc>
              <a:spcBef>
                <a:spcPts val="0"/>
              </a:spcBef>
              <a:spcAft>
                <a:spcPts val="0"/>
              </a:spcAft>
              <a:buSzPts val="1300"/>
              <a:buNone/>
            </a:pPr>
            <a:r>
              <a:rPr lang="en" sz="2500">
                <a:latin typeface="Times New Roman"/>
                <a:ea typeface="Times New Roman"/>
                <a:cs typeface="Times New Roman"/>
                <a:sym typeface="Times New Roman"/>
              </a:rPr>
              <a:t>Humans are easily able to determine the emotion of a speaker, but the field of emotion recognition through machine learning is an open research area. In this proposed project, we perform speech data analysis on speaker discriminated speech signals to detect the emotions of the individual speakers involved in the conversation</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idx="1" type="body"/>
          </p:nvPr>
        </p:nvSpPr>
        <p:spPr>
          <a:xfrm>
            <a:off x="243575" y="243575"/>
            <a:ext cx="8711100" cy="4320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30232"/>
              <a:buNone/>
            </a:pPr>
            <a:r>
              <a:rPr b="1" lang="en" sz="4300">
                <a:solidFill>
                  <a:srgbClr val="000000"/>
                </a:solidFill>
                <a:latin typeface="Times New Roman"/>
                <a:ea typeface="Times New Roman"/>
                <a:cs typeface="Times New Roman"/>
                <a:sym typeface="Times New Roman"/>
              </a:rPr>
              <a:t>LITERATURE SURVEY</a:t>
            </a:r>
            <a:endParaRPr b="1" sz="43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48148"/>
              <a:buNone/>
            </a:pPr>
            <a:r>
              <a:rPr b="1" lang="en" sz="2700">
                <a:solidFill>
                  <a:srgbClr val="000000"/>
                </a:solidFill>
                <a:latin typeface="Times New Roman"/>
                <a:ea typeface="Times New Roman"/>
                <a:cs typeface="Times New Roman"/>
                <a:sym typeface="Times New Roman"/>
              </a:rPr>
              <a:t>TITLE</a:t>
            </a:r>
            <a:r>
              <a:rPr lang="en" sz="2700">
                <a:solidFill>
                  <a:srgbClr val="000000"/>
                </a:solidFill>
                <a:latin typeface="Times New Roman"/>
                <a:ea typeface="Times New Roman"/>
                <a:cs typeface="Times New Roman"/>
                <a:sym typeface="Times New Roman"/>
              </a:rPr>
              <a:t>:      Speech Emotion Recognition Based on Self-Attention Weight Correction for Acoustic and Text Features</a:t>
            </a:r>
            <a:endParaRPr sz="27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48148"/>
              <a:buNone/>
            </a:pPr>
            <a:r>
              <a:rPr b="1" lang="en" sz="2700">
                <a:solidFill>
                  <a:srgbClr val="000000"/>
                </a:solidFill>
                <a:latin typeface="Times New Roman"/>
                <a:ea typeface="Times New Roman"/>
                <a:cs typeface="Times New Roman"/>
                <a:sym typeface="Times New Roman"/>
              </a:rPr>
              <a:t>Author</a:t>
            </a:r>
            <a:r>
              <a:rPr lang="en" sz="2700">
                <a:solidFill>
                  <a:srgbClr val="000000"/>
                </a:solidFill>
                <a:latin typeface="Times New Roman"/>
                <a:ea typeface="Times New Roman"/>
                <a:cs typeface="Times New Roman"/>
                <a:sym typeface="Times New Roman"/>
              </a:rPr>
              <a:t>:      Jennifer Santoso; Takeshi Yamada</a:t>
            </a:r>
            <a:endParaRPr sz="2700">
              <a:solidFill>
                <a:srgbClr val="000000"/>
              </a:solidFill>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48148"/>
              <a:buNone/>
            </a:pPr>
            <a:r>
              <a:rPr b="1" lang="en" sz="2700">
                <a:solidFill>
                  <a:srgbClr val="000000"/>
                </a:solidFill>
                <a:latin typeface="Times New Roman"/>
                <a:ea typeface="Times New Roman"/>
                <a:cs typeface="Times New Roman"/>
                <a:sym typeface="Times New Roman"/>
              </a:rPr>
              <a:t>Volume</a:t>
            </a:r>
            <a:r>
              <a:rPr lang="en" sz="2700">
                <a:solidFill>
                  <a:srgbClr val="000000"/>
                </a:solidFill>
                <a:latin typeface="Times New Roman"/>
                <a:ea typeface="Times New Roman"/>
                <a:cs typeface="Times New Roman"/>
                <a:sym typeface="Times New Roman"/>
              </a:rPr>
              <a:t>:     10</a:t>
            </a:r>
            <a:endParaRPr sz="27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48148"/>
              <a:buNone/>
            </a:pPr>
            <a:r>
              <a:rPr b="1" lang="en" sz="2700">
                <a:solidFill>
                  <a:srgbClr val="000000"/>
                </a:solidFill>
                <a:highlight>
                  <a:schemeClr val="dk1"/>
                </a:highlight>
                <a:latin typeface="Times New Roman"/>
                <a:ea typeface="Times New Roman"/>
                <a:cs typeface="Times New Roman"/>
                <a:sym typeface="Times New Roman"/>
              </a:rPr>
              <a:t>Publisher</a:t>
            </a:r>
            <a:r>
              <a:rPr lang="en" sz="2700">
                <a:solidFill>
                  <a:srgbClr val="000000"/>
                </a:solidFill>
                <a:highlight>
                  <a:schemeClr val="dk1"/>
                </a:highlight>
                <a:latin typeface="Times New Roman"/>
                <a:ea typeface="Times New Roman"/>
                <a:cs typeface="Times New Roman"/>
                <a:sym typeface="Times New Roman"/>
              </a:rPr>
              <a:t>:  IEEE</a:t>
            </a:r>
            <a:endParaRPr sz="2700">
              <a:solidFill>
                <a:srgbClr val="000000"/>
              </a:solidFill>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48148"/>
              <a:buNone/>
            </a:pPr>
            <a:r>
              <a:rPr b="1" lang="en" sz="2700">
                <a:solidFill>
                  <a:srgbClr val="000000"/>
                </a:solidFill>
                <a:highlight>
                  <a:schemeClr val="dk1"/>
                </a:highlight>
                <a:latin typeface="Times New Roman"/>
                <a:ea typeface="Times New Roman"/>
                <a:cs typeface="Times New Roman"/>
                <a:sym typeface="Times New Roman"/>
              </a:rPr>
              <a:t>Year</a:t>
            </a:r>
            <a:r>
              <a:rPr lang="en" sz="2700">
                <a:solidFill>
                  <a:srgbClr val="000000"/>
                </a:solidFill>
                <a:highlight>
                  <a:schemeClr val="dk1"/>
                </a:highlight>
                <a:latin typeface="Times New Roman"/>
                <a:ea typeface="Times New Roman"/>
                <a:cs typeface="Times New Roman"/>
                <a:sym typeface="Times New Roman"/>
              </a:rPr>
              <a:t>:          2022</a:t>
            </a:r>
            <a:endParaRPr sz="2700">
              <a:solidFill>
                <a:srgbClr val="000000"/>
              </a:solidFill>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ct val="81250"/>
              <a:buNone/>
            </a:pPr>
            <a:r>
              <a:t/>
            </a:r>
            <a:endParaRPr sz="1600">
              <a:solidFill>
                <a:srgbClr val="000000"/>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idx="1" type="body"/>
          </p:nvPr>
        </p:nvSpPr>
        <p:spPr>
          <a:xfrm>
            <a:off x="429825" y="330275"/>
            <a:ext cx="8496000" cy="4633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SzPct val="81250"/>
              <a:buNone/>
            </a:pPr>
            <a:r>
              <a:rPr lang="en" sz="6400"/>
              <a:t>                                                            </a:t>
            </a:r>
            <a:r>
              <a:rPr b="1" lang="en" sz="10800">
                <a:highlight>
                  <a:schemeClr val="dk1"/>
                </a:highlight>
                <a:latin typeface="Times New Roman"/>
                <a:ea typeface="Times New Roman"/>
                <a:cs typeface="Times New Roman"/>
                <a:sym typeface="Times New Roman"/>
              </a:rPr>
              <a:t>METHODOLOGY</a:t>
            </a:r>
            <a:endParaRPr sz="10800">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00000"/>
              </a:lnSpc>
              <a:spcBef>
                <a:spcPts val="1200"/>
              </a:spcBef>
              <a:spcAft>
                <a:spcPts val="0"/>
              </a:spcAft>
              <a:buSzPct val="81250"/>
              <a:buNone/>
            </a:pPr>
            <a:r>
              <a:t/>
            </a:r>
            <a:endParaRPr sz="64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ct val="346666"/>
              <a:buNone/>
            </a:pPr>
            <a:r>
              <a:rPr b="1" lang="en" sz="1500" u="sng">
                <a:latin typeface="Times New Roman"/>
                <a:ea typeface="Times New Roman"/>
                <a:cs typeface="Times New Roman"/>
                <a:sym typeface="Times New Roman"/>
              </a:rPr>
              <a:t>        </a:t>
            </a:r>
            <a:endParaRPr b="1" sz="1500" u="sng">
              <a:latin typeface="Times New Roman"/>
              <a:ea typeface="Times New Roman"/>
              <a:cs typeface="Times New Roman"/>
              <a:sym typeface="Times New Roman"/>
            </a:endParaRPr>
          </a:p>
          <a:p>
            <a:pPr indent="0" lvl="0" marL="0" rtl="0" algn="l">
              <a:lnSpc>
                <a:spcPct val="115000"/>
              </a:lnSpc>
              <a:spcBef>
                <a:spcPts val="1200"/>
              </a:spcBef>
              <a:spcAft>
                <a:spcPts val="0"/>
              </a:spcAft>
              <a:buSzPct val="346666"/>
              <a:buNone/>
            </a:pPr>
            <a:r>
              <a:rPr b="1" lang="en" sz="1500" u="sng">
                <a:latin typeface="Times New Roman"/>
                <a:ea typeface="Times New Roman"/>
                <a:cs typeface="Times New Roman"/>
                <a:sym typeface="Times New Roman"/>
              </a:rPr>
              <a:t>                                                                  </a:t>
            </a:r>
            <a:endParaRPr b="1" sz="1500" u="sng">
              <a:latin typeface="Times New Roman"/>
              <a:ea typeface="Times New Roman"/>
              <a:cs typeface="Times New Roman"/>
              <a:sym typeface="Times New Roman"/>
            </a:endParaRPr>
          </a:p>
          <a:p>
            <a:pPr indent="0" lvl="0" marL="0" rtl="0" algn="l">
              <a:lnSpc>
                <a:spcPct val="115000"/>
              </a:lnSpc>
              <a:spcBef>
                <a:spcPts val="1200"/>
              </a:spcBef>
              <a:spcAft>
                <a:spcPts val="0"/>
              </a:spcAft>
              <a:buSzPct val="346666"/>
              <a:buNone/>
            </a:pPr>
            <a:r>
              <a:rPr b="1" lang="en" sz="1500" u="sng">
                <a:latin typeface="Times New Roman"/>
                <a:ea typeface="Times New Roman"/>
                <a:cs typeface="Times New Roman"/>
                <a:sym typeface="Times New Roman"/>
              </a:rPr>
              <a:t> </a:t>
            </a:r>
            <a:endParaRPr b="1" sz="1500" u="sng">
              <a:latin typeface="Times New Roman"/>
              <a:ea typeface="Times New Roman"/>
              <a:cs typeface="Times New Roman"/>
              <a:sym typeface="Times New Roman"/>
            </a:endParaRPr>
          </a:p>
          <a:p>
            <a:pPr indent="0" lvl="0" marL="0" rtl="0" algn="l">
              <a:lnSpc>
                <a:spcPct val="115000"/>
              </a:lnSpc>
              <a:spcBef>
                <a:spcPts val="1200"/>
              </a:spcBef>
              <a:spcAft>
                <a:spcPts val="0"/>
              </a:spcAft>
              <a:buSzPct val="346666"/>
              <a:buNone/>
            </a:pPr>
            <a:r>
              <a:t/>
            </a:r>
            <a:endParaRPr b="1" sz="1500" u="sng">
              <a:latin typeface="Times New Roman"/>
              <a:ea typeface="Times New Roman"/>
              <a:cs typeface="Times New Roman"/>
              <a:sym typeface="Times New Roman"/>
            </a:endParaRPr>
          </a:p>
          <a:p>
            <a:pPr indent="0" lvl="0" marL="0" rtl="0" algn="ctr">
              <a:lnSpc>
                <a:spcPct val="115000"/>
              </a:lnSpc>
              <a:spcBef>
                <a:spcPts val="1200"/>
              </a:spcBef>
              <a:spcAft>
                <a:spcPts val="0"/>
              </a:spcAft>
              <a:buSzPct val="346666"/>
              <a:buNone/>
            </a:pPr>
            <a:r>
              <a:rPr b="1" i="1" lang="en" sz="1500" u="sng">
                <a:latin typeface="Times New Roman"/>
                <a:ea typeface="Times New Roman"/>
                <a:cs typeface="Times New Roman"/>
                <a:sym typeface="Times New Roman"/>
              </a:rPr>
              <a:t> </a:t>
            </a:r>
            <a:r>
              <a:rPr b="1" i="1" lang="en" sz="4250">
                <a:latin typeface="Times New Roman"/>
                <a:ea typeface="Times New Roman"/>
                <a:cs typeface="Times New Roman"/>
                <a:sym typeface="Times New Roman"/>
              </a:rPr>
              <a:t>                                                                                                                           </a:t>
            </a:r>
            <a:endParaRPr/>
          </a:p>
          <a:p>
            <a:pPr indent="0" lvl="0" marL="0" rtl="0" algn="ctr">
              <a:lnSpc>
                <a:spcPct val="115000"/>
              </a:lnSpc>
              <a:spcBef>
                <a:spcPts val="1200"/>
              </a:spcBef>
              <a:spcAft>
                <a:spcPts val="0"/>
              </a:spcAft>
              <a:buSzPct val="122352"/>
              <a:buNone/>
            </a:pPr>
            <a:r>
              <a:rPr b="1" i="1" lang="en" sz="4250">
                <a:latin typeface="Times New Roman"/>
                <a:ea typeface="Times New Roman"/>
                <a:cs typeface="Times New Roman"/>
                <a:sym typeface="Times New Roman"/>
              </a:rPr>
              <a:t>Screenshot from Base paper</a:t>
            </a:r>
            <a:endParaRPr b="1" i="1" sz="4250">
              <a:latin typeface="Times New Roman"/>
              <a:ea typeface="Times New Roman"/>
              <a:cs typeface="Times New Roman"/>
              <a:sym typeface="Times New Roman"/>
            </a:endParaRPr>
          </a:p>
          <a:p>
            <a:pPr indent="0" lvl="0" marL="0" rtl="0" algn="l">
              <a:lnSpc>
                <a:spcPct val="115000"/>
              </a:lnSpc>
              <a:spcBef>
                <a:spcPts val="1200"/>
              </a:spcBef>
              <a:spcAft>
                <a:spcPts val="1200"/>
              </a:spcAft>
              <a:buSzPct val="346666"/>
              <a:buNone/>
            </a:pPr>
            <a:r>
              <a:t/>
            </a:r>
            <a:endParaRPr b="1" sz="1500" u="sng">
              <a:latin typeface="Times New Roman"/>
              <a:ea typeface="Times New Roman"/>
              <a:cs typeface="Times New Roman"/>
              <a:sym typeface="Times New Roman"/>
            </a:endParaRPr>
          </a:p>
        </p:txBody>
      </p:sp>
      <p:pic>
        <p:nvPicPr>
          <p:cNvPr id="153" name="Google Shape;153;p5"/>
          <p:cNvPicPr preferRelativeResize="0"/>
          <p:nvPr/>
        </p:nvPicPr>
        <p:blipFill rotWithShape="1">
          <a:blip r:embed="rId3">
            <a:alphaModFix/>
          </a:blip>
          <a:srcRect b="0" l="0" r="0" t="0"/>
          <a:stretch/>
        </p:blipFill>
        <p:spPr>
          <a:xfrm>
            <a:off x="2271063" y="1113125"/>
            <a:ext cx="4813524" cy="3586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idx="1" type="body"/>
          </p:nvPr>
        </p:nvSpPr>
        <p:spPr>
          <a:xfrm>
            <a:off x="431515" y="523982"/>
            <a:ext cx="8147406" cy="4037744"/>
          </a:xfrm>
          <a:prstGeom prst="rect">
            <a:avLst/>
          </a:prstGeom>
          <a:noFill/>
          <a:ln>
            <a:noFill/>
          </a:ln>
        </p:spPr>
        <p:txBody>
          <a:bodyPr anchorCtr="0" anchor="t" bIns="91425" lIns="91425" spcFirstLastPara="1" rIns="91425" wrap="square" tIns="91425">
            <a:noAutofit/>
          </a:bodyPr>
          <a:lstStyle/>
          <a:p>
            <a:pPr indent="-330200" lvl="0" marL="457200" rtl="0" algn="just">
              <a:lnSpc>
                <a:spcPct val="95000"/>
              </a:lnSpc>
              <a:spcBef>
                <a:spcPts val="0"/>
              </a:spcBef>
              <a:spcAft>
                <a:spcPts val="0"/>
              </a:spcAft>
              <a:buSzPts val="1600"/>
              <a:buFont typeface="Times New Roman"/>
              <a:buChar char="●"/>
            </a:pPr>
            <a:r>
              <a:rPr lang="en" sz="2500">
                <a:latin typeface="Times New Roman"/>
                <a:ea typeface="Times New Roman"/>
                <a:cs typeface="Times New Roman"/>
                <a:sym typeface="Times New Roman"/>
              </a:rPr>
              <a:t>The acoustic and text feature extractors of the basic SER method use BLSTM and a self-attention mechanism. Focusing on the words incorrectly recognized by ASR results in many incorrectly recognized emotions and one of the solutions to this problem is to improve ASR performance to be robust to emotions through retraining or fine-tuning. </a:t>
            </a:r>
            <a:endParaRPr sz="2500">
              <a:latin typeface="Times New Roman"/>
              <a:ea typeface="Times New Roman"/>
              <a:cs typeface="Times New Roman"/>
              <a:sym typeface="Times New Roman"/>
            </a:endParaRPr>
          </a:p>
          <a:p>
            <a:pPr indent="-330200" lvl="0" marL="457200" rtl="0" algn="just">
              <a:lnSpc>
                <a:spcPct val="95000"/>
              </a:lnSpc>
              <a:spcBef>
                <a:spcPts val="0"/>
              </a:spcBef>
              <a:spcAft>
                <a:spcPts val="0"/>
              </a:spcAft>
              <a:buSzPts val="1600"/>
              <a:buFont typeface="Times New Roman"/>
              <a:buChar char="●"/>
            </a:pPr>
            <a:r>
              <a:rPr lang="en" sz="2500">
                <a:latin typeface="Times New Roman"/>
                <a:ea typeface="Times New Roman"/>
                <a:cs typeface="Times New Roman"/>
                <a:sym typeface="Times New Roman"/>
              </a:rPr>
              <a:t>The essential information regarding the presence of emotion in segments containing speech recognition errors, which can be focused on by a self-attention mechanism in acoustic feature extraction.</a:t>
            </a:r>
            <a:endParaRPr sz="2500">
              <a:latin typeface="Times New Roman"/>
              <a:ea typeface="Times New Roman"/>
              <a:cs typeface="Times New Roman"/>
              <a:sym typeface="Times New Roman"/>
            </a:endParaRPr>
          </a:p>
          <a:p>
            <a:pPr indent="0" lvl="0" marL="457200" rtl="0" algn="l">
              <a:lnSpc>
                <a:spcPct val="95000"/>
              </a:lnSpc>
              <a:spcBef>
                <a:spcPts val="1200"/>
              </a:spcBef>
              <a:spcAft>
                <a:spcPts val="0"/>
              </a:spcAft>
              <a:buSzPts val="1300"/>
              <a:buNone/>
            </a:pPr>
            <a:r>
              <a:t/>
            </a:r>
            <a:endParaRPr sz="2500">
              <a:latin typeface="Times New Roman"/>
              <a:ea typeface="Times New Roman"/>
              <a:cs typeface="Times New Roman"/>
              <a:sym typeface="Times New Roman"/>
            </a:endParaRPr>
          </a:p>
          <a:p>
            <a:pPr indent="0" lvl="0" marL="0" rtl="0" algn="l">
              <a:lnSpc>
                <a:spcPct val="95000"/>
              </a:lnSpc>
              <a:spcBef>
                <a:spcPts val="1200"/>
              </a:spcBef>
              <a:spcAft>
                <a:spcPts val="1200"/>
              </a:spcAft>
              <a:buSzPts val="1300"/>
              <a:buNone/>
            </a:pPr>
            <a:r>
              <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idx="1" type="body"/>
          </p:nvPr>
        </p:nvSpPr>
        <p:spPr>
          <a:xfrm>
            <a:off x="339047" y="595901"/>
            <a:ext cx="8209053" cy="4294598"/>
          </a:xfrm>
          <a:prstGeom prst="rect">
            <a:avLst/>
          </a:prstGeom>
          <a:noFill/>
          <a:ln>
            <a:noFill/>
          </a:ln>
        </p:spPr>
        <p:txBody>
          <a:bodyPr anchorCtr="0" anchor="t" bIns="91425" lIns="91425" spcFirstLastPara="1" rIns="91425" wrap="square" tIns="91425">
            <a:noAutofit/>
          </a:bodyPr>
          <a:lstStyle/>
          <a:p>
            <a:pPr indent="-330200" lvl="0" marL="457200" rtl="0" algn="just">
              <a:lnSpc>
                <a:spcPct val="95000"/>
              </a:lnSpc>
              <a:spcBef>
                <a:spcPts val="0"/>
              </a:spcBef>
              <a:spcAft>
                <a:spcPts val="0"/>
              </a:spcAft>
              <a:buSzPts val="1600"/>
              <a:buFont typeface="Times New Roman"/>
              <a:buChar char="●"/>
            </a:pPr>
            <a:r>
              <a:rPr lang="en" sz="2500">
                <a:latin typeface="Times New Roman"/>
                <a:ea typeface="Times New Roman"/>
                <a:cs typeface="Times New Roman"/>
                <a:sym typeface="Times New Roman"/>
              </a:rPr>
              <a:t>The idea is to mitigate the effects of ASR error on text feature extraction by reducing the weight of the words with low CM, which are likely to be a speech recognition error, and to emphasize the speech segments with low CM </a:t>
            </a:r>
            <a:endParaRPr/>
          </a:p>
          <a:p>
            <a:pPr indent="-228600" lvl="0" marL="457200" rtl="0" algn="just">
              <a:lnSpc>
                <a:spcPct val="95000"/>
              </a:lnSpc>
              <a:spcBef>
                <a:spcPts val="0"/>
              </a:spcBef>
              <a:spcAft>
                <a:spcPts val="0"/>
              </a:spcAft>
              <a:buSzPts val="1600"/>
              <a:buFont typeface="Times New Roman"/>
              <a:buNone/>
            </a:pPr>
            <a:r>
              <a:t/>
            </a:r>
            <a:endParaRPr b="1" sz="2500">
              <a:latin typeface="Times New Roman"/>
              <a:ea typeface="Times New Roman"/>
              <a:cs typeface="Times New Roman"/>
              <a:sym typeface="Times New Roman"/>
            </a:endParaRPr>
          </a:p>
          <a:p>
            <a:pPr indent="0" lvl="0" marL="127000" rtl="0" algn="just">
              <a:lnSpc>
                <a:spcPct val="95000"/>
              </a:lnSpc>
              <a:spcBef>
                <a:spcPts val="0"/>
              </a:spcBef>
              <a:spcAft>
                <a:spcPts val="0"/>
              </a:spcAft>
              <a:buSzPts val="1600"/>
              <a:buNone/>
            </a:pPr>
            <a:r>
              <a:rPr b="1" lang="en" sz="2000">
                <a:latin typeface="Times New Roman"/>
                <a:ea typeface="Times New Roman"/>
                <a:cs typeface="Times New Roman"/>
                <a:sym typeface="Times New Roman"/>
              </a:rPr>
              <a:t>     </a:t>
            </a:r>
            <a:r>
              <a:rPr b="1" lang="en"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p>
            <a:pPr indent="0" lvl="0" marL="457200" rtl="0" algn="just">
              <a:lnSpc>
                <a:spcPct val="95000"/>
              </a:lnSpc>
              <a:spcBef>
                <a:spcPts val="1200"/>
              </a:spcBef>
              <a:spcAft>
                <a:spcPts val="0"/>
              </a:spcAft>
              <a:buSzPts val="1300"/>
              <a:buNone/>
            </a:pPr>
            <a:r>
              <a:rPr lang="en" sz="2500">
                <a:latin typeface="Times New Roman"/>
                <a:ea typeface="Times New Roman"/>
                <a:cs typeface="Times New Roman"/>
                <a:sym typeface="Times New Roman"/>
              </a:rPr>
              <a:t>BLSTM-based networks have one demerit: information loss after going through long sequences which causes some of the information in the earlier sequences to be considered not important in the end</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idx="1" type="body"/>
          </p:nvPr>
        </p:nvSpPr>
        <p:spPr>
          <a:xfrm>
            <a:off x="318200" y="327700"/>
            <a:ext cx="8435700" cy="448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b="1" sz="18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935"/>
              <a:buNone/>
            </a:pPr>
            <a:r>
              <a:rPr b="1" lang="en" sz="1800">
                <a:solidFill>
                  <a:srgbClr val="000000"/>
                </a:solidFill>
                <a:latin typeface="Times New Roman"/>
                <a:ea typeface="Times New Roman"/>
                <a:cs typeface="Times New Roman"/>
                <a:sym typeface="Times New Roman"/>
              </a:rPr>
              <a:t>TITLE</a:t>
            </a:r>
            <a:r>
              <a:rPr lang="en" sz="1800">
                <a:solidFill>
                  <a:srgbClr val="000000"/>
                </a:solidFill>
                <a:latin typeface="Times New Roman"/>
                <a:ea typeface="Times New Roman"/>
                <a:cs typeface="Times New Roman"/>
                <a:sym typeface="Times New Roman"/>
              </a:rPr>
              <a:t>:      Design of Efficient Speech Emotion Recognition Based on Multi Task Learning</a:t>
            </a:r>
            <a:endParaRPr sz="18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b="1" lang="en" sz="1800">
                <a:solidFill>
                  <a:srgbClr val="000000"/>
                </a:solidFill>
                <a:latin typeface="Times New Roman"/>
                <a:ea typeface="Times New Roman"/>
                <a:cs typeface="Times New Roman"/>
                <a:sym typeface="Times New Roman"/>
              </a:rPr>
              <a:t>Author</a:t>
            </a:r>
            <a:r>
              <a:rPr lang="en" sz="1800">
                <a:solidFill>
                  <a:srgbClr val="000000"/>
                </a:solidFill>
                <a:latin typeface="Times New Roman"/>
                <a:ea typeface="Times New Roman"/>
                <a:cs typeface="Times New Roman"/>
                <a:sym typeface="Times New Roman"/>
              </a:rPr>
              <a:t>:      </a:t>
            </a:r>
            <a:r>
              <a:rPr lang="en" sz="1800">
                <a:solidFill>
                  <a:srgbClr val="000000"/>
                </a:solidFill>
                <a:highlight>
                  <a:srgbClr val="FFFFFF"/>
                </a:highlight>
                <a:latin typeface="Times New Roman"/>
                <a:ea typeface="Times New Roman"/>
                <a:cs typeface="Times New Roman"/>
                <a:sym typeface="Times New Roman"/>
              </a:rPr>
              <a:t>Liu Yunxiang;Zhang Kexin</a:t>
            </a:r>
            <a:endParaRPr sz="1800">
              <a:solidFill>
                <a:srgbClr val="000000"/>
              </a:solidFill>
              <a:highlight>
                <a:srgbClr val="FFFFFF"/>
              </a:highlight>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b="1" lang="en" sz="1800">
                <a:solidFill>
                  <a:srgbClr val="000000"/>
                </a:solidFill>
                <a:highlight>
                  <a:schemeClr val="dk1"/>
                </a:highlight>
                <a:latin typeface="Times New Roman"/>
                <a:ea typeface="Times New Roman"/>
                <a:cs typeface="Times New Roman"/>
                <a:sym typeface="Times New Roman"/>
              </a:rPr>
              <a:t>Volume:     </a:t>
            </a:r>
            <a:r>
              <a:rPr lang="en" sz="1800">
                <a:solidFill>
                  <a:srgbClr val="000000"/>
                </a:solidFill>
                <a:latin typeface="Times New Roman"/>
                <a:ea typeface="Times New Roman"/>
                <a:cs typeface="Times New Roman"/>
                <a:sym typeface="Times New Roman"/>
              </a:rPr>
              <a:t>11</a:t>
            </a:r>
            <a:endParaRPr sz="18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b="1" lang="en" sz="1800">
                <a:solidFill>
                  <a:srgbClr val="000000"/>
                </a:solidFill>
                <a:highlight>
                  <a:schemeClr val="dk1"/>
                </a:highlight>
                <a:latin typeface="Times New Roman"/>
                <a:ea typeface="Times New Roman"/>
                <a:cs typeface="Times New Roman"/>
                <a:sym typeface="Times New Roman"/>
              </a:rPr>
              <a:t>Publisher</a:t>
            </a:r>
            <a:r>
              <a:rPr lang="en" sz="1800">
                <a:solidFill>
                  <a:srgbClr val="000000"/>
                </a:solidFill>
                <a:highlight>
                  <a:schemeClr val="dk1"/>
                </a:highlight>
                <a:latin typeface="Times New Roman"/>
                <a:ea typeface="Times New Roman"/>
                <a:cs typeface="Times New Roman"/>
                <a:sym typeface="Times New Roman"/>
              </a:rPr>
              <a:t>:  IEEE</a:t>
            </a:r>
            <a:endParaRPr sz="1800">
              <a:solidFill>
                <a:srgbClr val="000000"/>
              </a:solidFill>
              <a:highlight>
                <a:schemeClr val="dk1"/>
              </a:highlight>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b="1" lang="en" sz="1800">
                <a:solidFill>
                  <a:srgbClr val="000000"/>
                </a:solidFill>
                <a:highlight>
                  <a:schemeClr val="dk1"/>
                </a:highlight>
                <a:latin typeface="Times New Roman"/>
                <a:ea typeface="Times New Roman"/>
                <a:cs typeface="Times New Roman"/>
                <a:sym typeface="Times New Roman"/>
              </a:rPr>
              <a:t>Year</a:t>
            </a:r>
            <a:r>
              <a:rPr lang="en" sz="1800">
                <a:solidFill>
                  <a:srgbClr val="000000"/>
                </a:solidFill>
                <a:highlight>
                  <a:schemeClr val="dk1"/>
                </a:highlight>
                <a:latin typeface="Times New Roman"/>
                <a:ea typeface="Times New Roman"/>
                <a:cs typeface="Times New Roman"/>
                <a:sym typeface="Times New Roman"/>
              </a:rPr>
              <a:t>:          2023</a:t>
            </a:r>
            <a:endParaRPr sz="1800">
              <a:solidFill>
                <a:srgbClr val="000000"/>
              </a:solidFill>
              <a:highlight>
                <a:schemeClr val="dk1"/>
              </a:highlight>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b="1" lang="en" sz="1800">
                <a:solidFill>
                  <a:srgbClr val="000000"/>
                </a:solidFill>
                <a:highlight>
                  <a:schemeClr val="dk1"/>
                </a:highlight>
                <a:latin typeface="Times New Roman"/>
                <a:ea typeface="Times New Roman"/>
                <a:cs typeface="Times New Roman"/>
                <a:sym typeface="Times New Roman"/>
              </a:rPr>
              <a:t>METHODOLOGY</a:t>
            </a:r>
            <a:r>
              <a:rPr lang="en" sz="1800">
                <a:solidFill>
                  <a:srgbClr val="000000"/>
                </a:solidFill>
                <a:highlight>
                  <a:schemeClr val="dk1"/>
                </a:highlight>
                <a:latin typeface="Times New Roman"/>
                <a:ea typeface="Times New Roman"/>
                <a:cs typeface="Times New Roman"/>
                <a:sym typeface="Times New Roman"/>
              </a:rPr>
              <a:t>:</a:t>
            </a:r>
            <a:endParaRPr sz="1800">
              <a:solidFill>
                <a:srgbClr val="000000"/>
              </a:solidFill>
              <a:highlight>
                <a:schemeClr val="dk1"/>
              </a:highlight>
              <a:latin typeface="Times New Roman"/>
              <a:ea typeface="Times New Roman"/>
              <a:cs typeface="Times New Roman"/>
              <a:sym typeface="Times New Roman"/>
            </a:endParaRPr>
          </a:p>
          <a:p>
            <a:pPr indent="-342900" lvl="0" marL="457200" rtl="0" algn="just">
              <a:lnSpc>
                <a:spcPct val="95000"/>
              </a:lnSpc>
              <a:spcBef>
                <a:spcPts val="1200"/>
              </a:spcBef>
              <a:spcAft>
                <a:spcPts val="0"/>
              </a:spcAft>
              <a:buSzPts val="1800"/>
              <a:buFont typeface="Times New Roman"/>
              <a:buChar char="●"/>
            </a:pPr>
            <a:r>
              <a:rPr lang="en" sz="1800">
                <a:solidFill>
                  <a:srgbClr val="000000"/>
                </a:solidFill>
                <a:highlight>
                  <a:schemeClr val="dk1"/>
                </a:highlight>
                <a:latin typeface="Times New Roman"/>
                <a:ea typeface="Times New Roman"/>
                <a:cs typeface="Times New Roman"/>
                <a:sym typeface="Times New Roman"/>
              </a:rPr>
              <a:t>Feature space is divided into shared LSTM and private LSTM, which are used to extract shared features and private features respectively. </a:t>
            </a:r>
            <a:endParaRPr sz="1800">
              <a:solidFill>
                <a:srgbClr val="000000"/>
              </a:solidFill>
              <a:highlight>
                <a:schemeClr val="dk1"/>
              </a:highlight>
              <a:latin typeface="Times New Roman"/>
              <a:ea typeface="Times New Roman"/>
              <a:cs typeface="Times New Roman"/>
              <a:sym typeface="Times New Roman"/>
            </a:endParaRPr>
          </a:p>
          <a:p>
            <a:pPr indent="-342900" lvl="0" marL="457200" rtl="0" algn="just">
              <a:lnSpc>
                <a:spcPct val="95000"/>
              </a:lnSpc>
              <a:spcBef>
                <a:spcPts val="0"/>
              </a:spcBef>
              <a:spcAft>
                <a:spcPts val="0"/>
              </a:spcAft>
              <a:buSzPts val="1800"/>
              <a:buFont typeface="Times New Roman"/>
              <a:buChar char="●"/>
            </a:pPr>
            <a:r>
              <a:rPr lang="en" sz="1800">
                <a:solidFill>
                  <a:srgbClr val="000000"/>
                </a:solidFill>
                <a:highlight>
                  <a:schemeClr val="dk1"/>
                </a:highlight>
                <a:latin typeface="Times New Roman"/>
                <a:ea typeface="Times New Roman"/>
                <a:cs typeface="Times New Roman"/>
                <a:sym typeface="Times New Roman"/>
              </a:rPr>
              <a:t>ASP-MTL model is divided into feature extraction layer, confrontation and orthogonal constraint layer and specific task layer</a:t>
            </a:r>
            <a:endParaRPr sz="1800">
              <a:solidFill>
                <a:srgbClr val="000000"/>
              </a:solidFill>
              <a:highlight>
                <a:schemeClr val="dk1"/>
              </a:highlight>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idx="1" type="body"/>
          </p:nvPr>
        </p:nvSpPr>
        <p:spPr>
          <a:xfrm>
            <a:off x="218475" y="242225"/>
            <a:ext cx="8676900" cy="4673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t/>
            </a:r>
            <a:endParaRPr sz="2500">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t/>
            </a:r>
            <a:endParaRPr sz="2500">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t/>
            </a:r>
            <a:endParaRPr sz="2500">
              <a:latin typeface="Times New Roman"/>
              <a:ea typeface="Times New Roman"/>
              <a:cs typeface="Times New Roman"/>
              <a:sym typeface="Times New Roman"/>
            </a:endParaRPr>
          </a:p>
          <a:p>
            <a:pPr indent="-343058" lvl="0" marL="457200" rtl="0" algn="just">
              <a:lnSpc>
                <a:spcPct val="95000"/>
              </a:lnSpc>
              <a:spcBef>
                <a:spcPts val="1200"/>
              </a:spcBef>
              <a:spcAft>
                <a:spcPts val="0"/>
              </a:spcAft>
              <a:buSzPts val="1803"/>
              <a:buFont typeface="Times New Roman"/>
              <a:buChar char="●"/>
            </a:pPr>
            <a:r>
              <a:rPr lang="en" sz="2500">
                <a:latin typeface="Times New Roman"/>
                <a:ea typeface="Times New Roman"/>
                <a:cs typeface="Times New Roman"/>
                <a:sym typeface="Times New Roman"/>
              </a:rPr>
              <a:t>The preprocessing operations of speech signal include pre-emphasis, framing and windowing, and endpoint detection.</a:t>
            </a:r>
            <a:endParaRPr sz="2500">
              <a:latin typeface="Times New Roman"/>
              <a:ea typeface="Times New Roman"/>
              <a:cs typeface="Times New Roman"/>
              <a:sym typeface="Times New Roman"/>
            </a:endParaRPr>
          </a:p>
          <a:p>
            <a:pPr indent="-343058" lvl="0" marL="457200" rtl="0" algn="just">
              <a:lnSpc>
                <a:spcPct val="95000"/>
              </a:lnSpc>
              <a:spcBef>
                <a:spcPts val="0"/>
              </a:spcBef>
              <a:spcAft>
                <a:spcPts val="0"/>
              </a:spcAft>
              <a:buSzPts val="1803"/>
              <a:buFont typeface="Times New Roman"/>
              <a:buChar char="●"/>
            </a:pPr>
            <a:r>
              <a:rPr lang="en" sz="2500">
                <a:latin typeface="Times New Roman"/>
                <a:ea typeface="Times New Roman"/>
                <a:cs typeface="Times New Roman"/>
                <a:sym typeface="Times New Roman"/>
              </a:rPr>
              <a:t>Pre emphasis is realized by digital filter to enhance the high-frequency part of speech.</a:t>
            </a:r>
            <a:endParaRPr/>
          </a:p>
          <a:p>
            <a:pPr indent="-343058" lvl="0" marL="457200" rtl="0" algn="just">
              <a:lnSpc>
                <a:spcPct val="95000"/>
              </a:lnSpc>
              <a:spcBef>
                <a:spcPts val="0"/>
              </a:spcBef>
              <a:spcAft>
                <a:spcPts val="0"/>
              </a:spcAft>
              <a:buSzPts val="1803"/>
              <a:buFont typeface="Times New Roman"/>
              <a:buChar char="●"/>
            </a:pPr>
            <a:r>
              <a:rPr lang="en" sz="2500">
                <a:latin typeface="Times New Roman"/>
                <a:ea typeface="Times New Roman"/>
                <a:cs typeface="Times New Roman"/>
                <a:sym typeface="Times New Roman"/>
              </a:rPr>
              <a:t>Speech signal is divided into frames in the range of 10ms and 30ms, and the framing operation is realized through Hamming window.</a:t>
            </a:r>
            <a:endParaRPr sz="2500">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t/>
            </a:r>
            <a:endParaRPr sz="2500">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t/>
            </a:r>
            <a:endParaRPr sz="2500">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t/>
            </a:r>
            <a:endParaRPr sz="2500">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t/>
            </a:r>
            <a:endParaRPr sz="2500">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t/>
            </a:r>
            <a:endParaRPr sz="2500">
              <a:latin typeface="Times New Roman"/>
              <a:ea typeface="Times New Roman"/>
              <a:cs typeface="Times New Roman"/>
              <a:sym typeface="Times New Roman"/>
            </a:endParaRPr>
          </a:p>
          <a:p>
            <a:pPr indent="0" lvl="0" marL="0" rtl="0" algn="l">
              <a:lnSpc>
                <a:spcPct val="95000"/>
              </a:lnSpc>
              <a:spcBef>
                <a:spcPts val="1200"/>
              </a:spcBef>
              <a:spcAft>
                <a:spcPts val="1200"/>
              </a:spcAft>
              <a:buSzPts val="1018"/>
              <a:buNone/>
            </a:pPr>
            <a:r>
              <a:t/>
            </a:r>
            <a:endParaRPr sz="2500">
              <a:latin typeface="Times New Roman"/>
              <a:ea typeface="Times New Roman"/>
              <a:cs typeface="Times New Roman"/>
              <a:sym typeface="Times New Roman"/>
            </a:endParaRPr>
          </a:p>
        </p:txBody>
      </p:sp>
      <p:pic>
        <p:nvPicPr>
          <p:cNvPr id="174" name="Google Shape;174;p9"/>
          <p:cNvPicPr preferRelativeResize="0"/>
          <p:nvPr/>
        </p:nvPicPr>
        <p:blipFill rotWithShape="1">
          <a:blip r:embed="rId3">
            <a:alphaModFix/>
          </a:blip>
          <a:srcRect b="0" l="0" r="0" t="0"/>
          <a:stretch/>
        </p:blipFill>
        <p:spPr>
          <a:xfrm>
            <a:off x="1621825" y="425575"/>
            <a:ext cx="5595300" cy="147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Sundar</dc:creator>
</cp:coreProperties>
</file>