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m9gid8zjlxh6MA0sLi/fO4lUI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AF653D-FF45-43F3-AA87-28BCCA411541}">
  <a:tblStyle styleId="{61AF653D-FF45-43F3-AA87-28BCCA41154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AEA87ED-E6BE-4F12-906B-57A111721A6F}" styleName="Table_1">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b96b65fd2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22b96b65fd2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22b96b65fd2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b96b65fd2_0_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22b96b65fd2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22b96b65fd2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b96b65fd2_0_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22b96b65fd2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g22b96b65fd2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c80ac3c8b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c80ac3c8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2c80ac3c8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5"/>
          <p:cNvSpPr/>
          <p:nvPr>
            <p:ph idx="2" type="pic"/>
          </p:nvPr>
        </p:nvSpPr>
        <p:spPr>
          <a:xfrm>
            <a:off x="3887391" y="987426"/>
            <a:ext cx="4629150" cy="4873625"/>
          </a:xfrm>
          <a:prstGeom prst="rect">
            <a:avLst/>
          </a:prstGeom>
          <a:noFill/>
          <a:ln>
            <a:noFill/>
          </a:ln>
        </p:spPr>
      </p:sp>
      <p:sp>
        <p:nvSpPr>
          <p:cNvPr id="68" name="Google Shape;68;p3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geeksforgeeks.org/matplotlib-tutorial/" TargetMode="External"/><Relationship Id="rId4" Type="http://schemas.openxmlformats.org/officeDocument/2006/relationships/hyperlink" Target="https://www.geeksforgeeks.org/python-plotly-tutoria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ieeexplore.ieee.org/author/37351267800" TargetMode="External"/><Relationship Id="rId4" Type="http://schemas.openxmlformats.org/officeDocument/2006/relationships/hyperlink" Target="https://ieeexplore.ieee.org/author/37086950772" TargetMode="External"/><Relationship Id="rId5" Type="http://schemas.openxmlformats.org/officeDocument/2006/relationships/hyperlink" Target="https://drive.google.com/file/d/13L8FzQ6wShO_39_rLxbcHw93toqAkmqI/view?usp=share_li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108244" y="128368"/>
            <a:ext cx="1452640" cy="1455124"/>
          </a:xfrm>
          <a:prstGeom prst="rect">
            <a:avLst/>
          </a:prstGeom>
          <a:noFill/>
          <a:ln>
            <a:noFill/>
          </a:ln>
        </p:spPr>
      </p:pic>
      <p:pic>
        <p:nvPicPr>
          <p:cNvPr descr="Anna University - Wikipedia" id="89" name="Google Shape;89;p1"/>
          <p:cNvPicPr preferRelativeResize="0"/>
          <p:nvPr/>
        </p:nvPicPr>
        <p:blipFill rotWithShape="1">
          <a:blip r:embed="rId4">
            <a:alphaModFix/>
          </a:blip>
          <a:srcRect b="0" l="0" r="0" t="0"/>
          <a:stretch/>
        </p:blipFill>
        <p:spPr>
          <a:xfrm>
            <a:off x="7583116" y="196048"/>
            <a:ext cx="1306884" cy="1387443"/>
          </a:xfrm>
          <a:prstGeom prst="rect">
            <a:avLst/>
          </a:prstGeom>
          <a:noFill/>
          <a:ln>
            <a:noFill/>
          </a:ln>
        </p:spPr>
      </p:pic>
      <p:sp>
        <p:nvSpPr>
          <p:cNvPr id="90" name="Google Shape;90;p1"/>
          <p:cNvSpPr txBox="1"/>
          <p:nvPr/>
        </p:nvSpPr>
        <p:spPr>
          <a:xfrm>
            <a:off x="1246551" y="1800692"/>
            <a:ext cx="6650898"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C00000"/>
                </a:solidFill>
                <a:latin typeface="Times New Roman"/>
                <a:ea typeface="Times New Roman"/>
                <a:cs typeface="Times New Roman"/>
                <a:sym typeface="Times New Roman"/>
              </a:rPr>
              <a:t>Department of Computer Science and Engineering </a:t>
            </a:r>
            <a:endParaRPr b="1" i="0" sz="2200" u="none" cap="none" strike="noStrike">
              <a:solidFill>
                <a:srgbClr val="C00000"/>
              </a:solidFill>
              <a:latin typeface="Calibri"/>
              <a:ea typeface="Calibri"/>
              <a:cs typeface="Calibri"/>
              <a:sym typeface="Calibri"/>
            </a:endParaRPr>
          </a:p>
        </p:txBody>
      </p:sp>
      <p:sp>
        <p:nvSpPr>
          <p:cNvPr id="91" name="Google Shape;91;p1"/>
          <p:cNvSpPr txBox="1"/>
          <p:nvPr/>
        </p:nvSpPr>
        <p:spPr>
          <a:xfrm>
            <a:off x="877400" y="2448775"/>
            <a:ext cx="68457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SPEECH EMOTION RECOGNITION</a:t>
            </a:r>
            <a:endParaRPr b="1" i="0" sz="2800" u="none" cap="none" strike="noStrike">
              <a:solidFill>
                <a:schemeClr val="dk1"/>
              </a:solidFill>
              <a:latin typeface="Times New Roman"/>
              <a:ea typeface="Times New Roman"/>
              <a:cs typeface="Times New Roman"/>
              <a:sym typeface="Times New Roman"/>
            </a:endParaRPr>
          </a:p>
        </p:txBody>
      </p:sp>
      <p:sp>
        <p:nvSpPr>
          <p:cNvPr id="92" name="Google Shape;92;p1"/>
          <p:cNvSpPr txBox="1"/>
          <p:nvPr/>
        </p:nvSpPr>
        <p:spPr>
          <a:xfrm>
            <a:off x="239400" y="4509250"/>
            <a:ext cx="4124100" cy="20934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1600"/>
              <a:buFont typeface="Arial"/>
              <a:buNone/>
            </a:pPr>
            <a:r>
              <a:rPr b="1" i="0" lang="en-US" sz="2000" u="none" cap="none" strike="noStrike">
                <a:solidFill>
                  <a:schemeClr val="dk1"/>
                </a:solidFill>
                <a:latin typeface="Times New Roman"/>
                <a:ea typeface="Times New Roman"/>
                <a:cs typeface="Times New Roman"/>
                <a:sym typeface="Times New Roman"/>
              </a:rPr>
              <a:t>Guided by</a:t>
            </a:r>
            <a:r>
              <a:rPr b="1" lang="en-US" sz="2000">
                <a:solidFill>
                  <a:schemeClr val="dk1"/>
                </a:solidFill>
                <a:latin typeface="Times New Roman"/>
                <a:ea typeface="Times New Roman"/>
                <a:cs typeface="Times New Roman"/>
                <a:sym typeface="Times New Roman"/>
              </a:rPr>
              <a:t> </a:t>
            </a:r>
            <a:endParaRPr b="1" sz="2000">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chemeClr val="dk1"/>
              </a:buClr>
              <a:buSzPts val="16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000000"/>
              </a:buClr>
              <a:buSzPts val="1600"/>
              <a:buFont typeface="Arial"/>
              <a:buNone/>
            </a:pPr>
            <a:r>
              <a:rPr b="0" i="0" lang="en-US" sz="2000" u="none" cap="none" strike="noStrike">
                <a:solidFill>
                  <a:schemeClr val="dk1"/>
                </a:solidFill>
                <a:latin typeface="Times New Roman"/>
                <a:ea typeface="Times New Roman"/>
                <a:cs typeface="Times New Roman"/>
                <a:sym typeface="Times New Roman"/>
              </a:rPr>
              <a:t>Dr.T.TAMILVIZHI,M.TECH., Ph.D.,</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chemeClr val="dk1"/>
              </a:buClr>
              <a:buSzPts val="1600"/>
              <a:buFont typeface="Arial"/>
              <a:buNone/>
            </a:pPr>
            <a:r>
              <a:rPr b="0" i="0" lang="en-US" sz="2000" u="none" cap="none" strike="noStrike">
                <a:solidFill>
                  <a:schemeClr val="dk1"/>
                </a:solidFill>
                <a:latin typeface="Times New Roman"/>
                <a:ea typeface="Times New Roman"/>
                <a:cs typeface="Times New Roman"/>
                <a:sym typeface="Times New Roman"/>
              </a:rPr>
              <a:t>ASSOCIATE PROFESSOR,</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chemeClr val="dk1"/>
              </a:buClr>
              <a:buSzPts val="1600"/>
              <a:buFont typeface="Arial"/>
              <a:buNone/>
            </a:pPr>
            <a:r>
              <a:rPr b="0" i="0" lang="en-US" sz="2000" u="none" cap="none" strike="noStrike">
                <a:solidFill>
                  <a:schemeClr val="dk1"/>
                </a:solidFill>
                <a:latin typeface="Times New Roman"/>
                <a:ea typeface="Times New Roman"/>
                <a:cs typeface="Times New Roman"/>
                <a:sym typeface="Times New Roman"/>
              </a:rPr>
              <a:t>DEPARTMENT OF CSE,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chemeClr val="dk1"/>
              </a:buClr>
              <a:buSzPts val="1600"/>
              <a:buFont typeface="Arial"/>
              <a:buNone/>
            </a:pPr>
            <a:r>
              <a:rPr b="0" i="0" lang="en-US" sz="2000" u="none" cap="none" strike="noStrike">
                <a:solidFill>
                  <a:schemeClr val="dk1"/>
                </a:solidFill>
                <a:latin typeface="Times New Roman"/>
                <a:ea typeface="Times New Roman"/>
                <a:cs typeface="Times New Roman"/>
                <a:sym typeface="Times New Roman"/>
              </a:rPr>
              <a:t>PANIMALAR ENGINEERING COLLEGE.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93" name="Google Shape;93;p1"/>
          <p:cNvSpPr txBox="1"/>
          <p:nvPr/>
        </p:nvSpPr>
        <p:spPr>
          <a:xfrm>
            <a:off x="2038893" y="3189170"/>
            <a:ext cx="48027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rPr b="0" i="0" lang="en-US" sz="2000" u="none" cap="none" strike="noStrike">
                <a:solidFill>
                  <a:schemeClr val="dk1"/>
                </a:solidFill>
                <a:latin typeface="Times New Roman"/>
                <a:ea typeface="Times New Roman"/>
                <a:cs typeface="Times New Roman"/>
                <a:sym typeface="Times New Roman"/>
              </a:rPr>
              <a:t>S</a:t>
            </a:r>
            <a:r>
              <a:rPr lang="en-US" sz="2000">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YAMINI                         (211419104312)</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rPr b="0" i="0" lang="en-US" sz="2000" u="none" cap="none" strike="noStrike">
                <a:solidFill>
                  <a:schemeClr val="dk1"/>
                </a:solidFill>
                <a:latin typeface="Times New Roman"/>
                <a:ea typeface="Times New Roman"/>
                <a:cs typeface="Times New Roman"/>
                <a:sym typeface="Times New Roman"/>
              </a:rPr>
              <a:t>N</a:t>
            </a:r>
            <a:r>
              <a:rPr lang="en-US" sz="2000">
                <a:solidFill>
                  <a:schemeClr val="dk1"/>
                </a:solidFill>
                <a:latin typeface="Times New Roman"/>
                <a:ea typeface="Times New Roman"/>
                <a:cs typeface="Times New Roman"/>
                <a:sym typeface="Times New Roman"/>
              </a:rPr>
              <a:t>E</a:t>
            </a:r>
            <a:r>
              <a:rPr b="0" i="0" lang="en-US" sz="2000" u="none" cap="none" strike="noStrike">
                <a:solidFill>
                  <a:schemeClr val="dk1"/>
                </a:solidFill>
                <a:latin typeface="Times New Roman"/>
                <a:ea typeface="Times New Roman"/>
                <a:cs typeface="Times New Roman"/>
                <a:sym typeface="Times New Roman"/>
              </a:rPr>
              <a:t>LOPHER NISHA M    (211419104242) </a:t>
            </a:r>
            <a:endParaRPr b="1" i="0" sz="1800" u="none" cap="none" strike="noStrike">
              <a:solidFill>
                <a:schemeClr val="dk1"/>
              </a:solidFill>
              <a:latin typeface="Times New Roman"/>
              <a:ea typeface="Times New Roman"/>
              <a:cs typeface="Times New Roman"/>
              <a:sym typeface="Times New Roman"/>
            </a:endParaRPr>
          </a:p>
        </p:txBody>
      </p:sp>
      <p:sp>
        <p:nvSpPr>
          <p:cNvPr id="94" name="Google Shape;94;p1"/>
          <p:cNvSpPr txBox="1"/>
          <p:nvPr/>
        </p:nvSpPr>
        <p:spPr>
          <a:xfrm>
            <a:off x="4572000" y="4386100"/>
            <a:ext cx="4005900" cy="233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900"/>
              <a:buFont typeface="Arial"/>
              <a:buNone/>
            </a:pPr>
            <a:r>
              <a:rPr b="1" i="0" lang="en-US" sz="2000" u="none" cap="none" strike="noStrike">
                <a:solidFill>
                  <a:schemeClr val="dk1"/>
                </a:solidFill>
                <a:latin typeface="Times New Roman"/>
                <a:ea typeface="Times New Roman"/>
                <a:cs typeface="Times New Roman"/>
                <a:sym typeface="Times New Roman"/>
              </a:rPr>
              <a:t>Coordinator </a:t>
            </a:r>
            <a:endParaRPr b="1"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b="0" i="0" lang="en-US" sz="2000" u="none" cap="none" strike="noStrike">
                <a:solidFill>
                  <a:schemeClr val="dk1"/>
                </a:solidFill>
                <a:latin typeface="Times New Roman"/>
                <a:ea typeface="Times New Roman"/>
                <a:cs typeface="Times New Roman"/>
                <a:sym typeface="Times New Roman"/>
              </a:rPr>
              <a:t>DR.K.VALARMATHI,</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b="0" i="0" lang="en-US" sz="2000" u="none" cap="none" strike="noStrike">
                <a:solidFill>
                  <a:schemeClr val="dk1"/>
                </a:solidFill>
                <a:latin typeface="Times New Roman"/>
                <a:ea typeface="Times New Roman"/>
                <a:cs typeface="Times New Roman"/>
                <a:sym typeface="Times New Roman"/>
              </a:rPr>
              <a:t>ASSOCIATE PROFESSOR,</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chemeClr val="dk1"/>
              </a:buClr>
              <a:buSzPts val="1600"/>
              <a:buFont typeface="Arial"/>
              <a:buNone/>
            </a:pPr>
            <a:r>
              <a:rPr b="0" i="0" lang="en-US" sz="2000" u="none" cap="none" strike="noStrike">
                <a:solidFill>
                  <a:schemeClr val="dk1"/>
                </a:solidFill>
                <a:latin typeface="Times New Roman"/>
                <a:ea typeface="Times New Roman"/>
                <a:cs typeface="Times New Roman"/>
                <a:sym typeface="Times New Roman"/>
              </a:rPr>
              <a:t>DEPARTMENT OF CSE,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chemeClr val="dk1"/>
              </a:buClr>
              <a:buSzPts val="1600"/>
              <a:buFont typeface="Arial"/>
              <a:buNone/>
            </a:pPr>
            <a:r>
              <a:rPr b="0" i="0" lang="en-US" sz="2000" u="none" cap="none" strike="noStrike">
                <a:solidFill>
                  <a:schemeClr val="dk1"/>
                </a:solidFill>
                <a:latin typeface="Times New Roman"/>
                <a:ea typeface="Times New Roman"/>
                <a:cs typeface="Times New Roman"/>
                <a:sym typeface="Times New Roman"/>
              </a:rPr>
              <a:t>PANIMALAR ENGINEERING COLLEGE.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95" name="Google Shape;95;p1"/>
          <p:cNvPicPr preferRelativeResize="0"/>
          <p:nvPr/>
        </p:nvPicPr>
        <p:blipFill rotWithShape="1">
          <a:blip r:embed="rId5">
            <a:alphaModFix/>
          </a:blip>
          <a:srcRect b="0" l="0" r="0" t="0"/>
          <a:stretch/>
        </p:blipFill>
        <p:spPr>
          <a:xfrm>
            <a:off x="1297351" y="128368"/>
            <a:ext cx="6285765" cy="1522578"/>
          </a:xfrm>
          <a:prstGeom prst="rect">
            <a:avLst/>
          </a:prstGeom>
          <a:noFill/>
          <a:ln>
            <a:noFill/>
          </a:ln>
        </p:spPr>
      </p:pic>
      <p:sp>
        <p:nvSpPr>
          <p:cNvPr id="96" name="Google Shape;96;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97" name="Google Shape;97;p1"/>
          <p:cNvSpPr txBox="1"/>
          <p:nvPr>
            <p:ph idx="12" type="sldNum"/>
          </p:nvPr>
        </p:nvSpPr>
        <p:spPr>
          <a:xfrm>
            <a:off x="6457949" y="6356351"/>
            <a:ext cx="23142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b="1" lang="en-US" sz="1800">
                <a:solidFill>
                  <a:schemeClr val="dk1"/>
                </a:solidFill>
              </a:rPr>
              <a:t>‹#›</a:t>
            </a:fld>
            <a:endParaRPr b="1"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2b96b65fd2_0_13"/>
          <p:cNvSpPr txBox="1"/>
          <p:nvPr>
            <p:ph idx="1" type="body"/>
          </p:nvPr>
        </p:nvSpPr>
        <p:spPr>
          <a:xfrm>
            <a:off x="239600" y="440350"/>
            <a:ext cx="8645400" cy="62811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0"/>
              </a:spcAft>
              <a:buSzPts val="1800"/>
              <a:buNone/>
            </a:pPr>
            <a:r>
              <a:rPr lang="en-US" sz="2100">
                <a:latin typeface="Times New Roman"/>
                <a:ea typeface="Times New Roman"/>
                <a:cs typeface="Times New Roman"/>
                <a:sym typeface="Times New Roman"/>
              </a:rPr>
              <a:t>The signal is processed through the Fast Fourier Transform which uses less computational time and used to assess the frequency properties of a signal.FFT is just another version of DFT but more efficient and faster.The typical applications of FFT are compression in more complex processing of signals and filtering ,remodeling of signals,etc.</a:t>
            </a:r>
            <a:endParaRPr sz="2100">
              <a:latin typeface="Times New Roman"/>
              <a:ea typeface="Times New Roman"/>
              <a:cs typeface="Times New Roman"/>
              <a:sym typeface="Times New Roman"/>
            </a:endParaRPr>
          </a:p>
          <a:p>
            <a:pPr indent="0" lvl="0" marL="0" rtl="0" algn="just">
              <a:lnSpc>
                <a:spcPct val="150000"/>
              </a:lnSpc>
              <a:spcBef>
                <a:spcPts val="50"/>
              </a:spcBef>
              <a:spcAft>
                <a:spcPts val="0"/>
              </a:spcAft>
              <a:buClr>
                <a:schemeClr val="dk1"/>
              </a:buClr>
              <a:buSzPts val="1100"/>
              <a:buFont typeface="Arial"/>
              <a:buNone/>
            </a:pPr>
            <a:r>
              <a:rPr b="1" lang="en-US" sz="2100">
                <a:latin typeface="Times New Roman"/>
                <a:ea typeface="Times New Roman"/>
                <a:cs typeface="Times New Roman"/>
                <a:sym typeface="Times New Roman"/>
              </a:rPr>
              <a:t>ADVANTAGES</a:t>
            </a:r>
            <a:endParaRPr b="1" sz="2100">
              <a:latin typeface="Times New Roman"/>
              <a:ea typeface="Times New Roman"/>
              <a:cs typeface="Times New Roman"/>
              <a:sym typeface="Times New Roman"/>
            </a:endParaRPr>
          </a:p>
          <a:p>
            <a:pPr indent="-361950" lvl="0" marL="457200" rtl="0" algn="just">
              <a:lnSpc>
                <a:spcPct val="150000"/>
              </a:lnSpc>
              <a:spcBef>
                <a:spcPts val="50"/>
              </a:spcBef>
              <a:spcAft>
                <a:spcPts val="0"/>
              </a:spcAft>
              <a:buSzPts val="2100"/>
              <a:buFont typeface="Times New Roman"/>
              <a:buChar char="●"/>
            </a:pPr>
            <a:r>
              <a:rPr lang="en-US" sz="2100">
                <a:latin typeface="Times New Roman"/>
                <a:ea typeface="Times New Roman"/>
                <a:cs typeface="Times New Roman"/>
                <a:sym typeface="Times New Roman"/>
              </a:rPr>
              <a:t>CNN is used for classifying the emotions which shows a larger learning rate . </a:t>
            </a:r>
            <a:endParaRPr sz="2100">
              <a:latin typeface="Times New Roman"/>
              <a:ea typeface="Times New Roman"/>
              <a:cs typeface="Times New Roman"/>
              <a:sym typeface="Times New Roman"/>
            </a:endParaRPr>
          </a:p>
          <a:p>
            <a:pPr indent="-361950" lvl="0" marL="457200" rtl="0" algn="just">
              <a:lnSpc>
                <a:spcPct val="150000"/>
              </a:lnSpc>
              <a:spcBef>
                <a:spcPts val="50"/>
              </a:spcBef>
              <a:spcAft>
                <a:spcPts val="0"/>
              </a:spcAft>
              <a:buSzPts val="2100"/>
              <a:buFont typeface="Times New Roman"/>
              <a:buChar char="●"/>
            </a:pPr>
            <a:r>
              <a:rPr lang="en-US" sz="2100">
                <a:highlight>
                  <a:srgbClr val="FFFFFF"/>
                </a:highlight>
                <a:latin typeface="Times New Roman"/>
                <a:ea typeface="Times New Roman"/>
                <a:cs typeface="Times New Roman"/>
                <a:sym typeface="Times New Roman"/>
              </a:rPr>
              <a:t>The main advantage of CNN compared to its predecessors is that it automatically detects the important features without any human supervision.</a:t>
            </a:r>
            <a:endParaRPr sz="2100">
              <a:highlight>
                <a:srgbClr val="FFFFFF"/>
              </a:highlight>
              <a:latin typeface="Times New Roman"/>
              <a:ea typeface="Times New Roman"/>
              <a:cs typeface="Times New Roman"/>
              <a:sym typeface="Times New Roman"/>
            </a:endParaRPr>
          </a:p>
          <a:p>
            <a:pPr indent="-361950" lvl="0" marL="457200" rtl="0" algn="just">
              <a:lnSpc>
                <a:spcPct val="150000"/>
              </a:lnSpc>
              <a:spcBef>
                <a:spcPts val="50"/>
              </a:spcBef>
              <a:spcAft>
                <a:spcPts val="50"/>
              </a:spcAft>
              <a:buSzPts val="2100"/>
              <a:buFont typeface="Times New Roman"/>
              <a:buChar char="●"/>
            </a:pPr>
            <a:r>
              <a:rPr lang="en-US" sz="2100">
                <a:solidFill>
                  <a:srgbClr val="232629"/>
                </a:solidFill>
                <a:highlight>
                  <a:srgbClr val="FFFFFF"/>
                </a:highlight>
                <a:latin typeface="Times New Roman"/>
                <a:ea typeface="Times New Roman"/>
                <a:cs typeface="Times New Roman"/>
                <a:sym typeface="Times New Roman"/>
              </a:rPr>
              <a:t>Fast Fourier Transform is faster than the Discrete Fourier Transform</a:t>
            </a:r>
            <a:endParaRPr sz="2100"/>
          </a:p>
        </p:txBody>
      </p:sp>
      <p:sp>
        <p:nvSpPr>
          <p:cNvPr id="168" name="Google Shape;168;g22b96b65fd2_0_1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Software / Hardware used</a:t>
            </a:r>
            <a:endParaRPr b="1" sz="3600">
              <a:solidFill>
                <a:srgbClr val="7030A0"/>
              </a:solidFill>
              <a:latin typeface="Times New Roman"/>
              <a:ea typeface="Times New Roman"/>
              <a:cs typeface="Times New Roman"/>
              <a:sym typeface="Times New Roman"/>
            </a:endParaRPr>
          </a:p>
        </p:txBody>
      </p:sp>
      <p:sp>
        <p:nvSpPr>
          <p:cNvPr id="174" name="Google Shape;174;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175" name="Google Shape;175;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6" name="Google Shape;176;p9"/>
          <p:cNvSpPr txBox="1"/>
          <p:nvPr/>
        </p:nvSpPr>
        <p:spPr>
          <a:xfrm>
            <a:off x="607475" y="735350"/>
            <a:ext cx="8104800" cy="60582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50"/>
              </a:spcBef>
              <a:spcAft>
                <a:spcPts val="0"/>
              </a:spcAft>
              <a:buClr>
                <a:schemeClr val="dk1"/>
              </a:buClr>
              <a:buSzPts val="1100"/>
              <a:buFont typeface="Arial"/>
              <a:buNone/>
            </a:pPr>
            <a:r>
              <a:rPr b="1" i="0" lang="en-US" sz="2200" u="none" cap="none" strike="noStrike">
                <a:solidFill>
                  <a:schemeClr val="dk1"/>
                </a:solidFill>
                <a:latin typeface="Times New Roman"/>
                <a:ea typeface="Times New Roman"/>
                <a:cs typeface="Times New Roman"/>
                <a:sym typeface="Times New Roman"/>
              </a:rPr>
              <a:t>HARDWARE ENVIRONMENT</a:t>
            </a: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50000"/>
              </a:lnSpc>
              <a:spcBef>
                <a:spcPts val="50"/>
              </a:spcBef>
              <a:spcAft>
                <a:spcPts val="0"/>
              </a:spcAft>
              <a:buClr>
                <a:schemeClr val="dk1"/>
              </a:buClr>
              <a:buSzPts val="2200"/>
              <a:buFont typeface="Times New Roman"/>
              <a:buChar char="●"/>
            </a:pPr>
            <a:r>
              <a:rPr b="0" i="0" lang="en-US" sz="2200" u="none" cap="none" strike="noStrike">
                <a:solidFill>
                  <a:schemeClr val="dk1"/>
                </a:solidFill>
                <a:highlight>
                  <a:srgbClr val="FFFFFF"/>
                </a:highlight>
                <a:latin typeface="Times New Roman"/>
                <a:ea typeface="Times New Roman"/>
                <a:cs typeface="Times New Roman"/>
                <a:sym typeface="Times New Roman"/>
              </a:rPr>
              <a:t>Desktop / Laptop</a:t>
            </a:r>
            <a:r>
              <a:rPr b="0" i="0" lang="en-US" sz="2200" u="none" cap="none" strike="noStrike">
                <a:solidFill>
                  <a:schemeClr val="dk1"/>
                </a:solidFill>
                <a:latin typeface="Times New Roman"/>
                <a:ea typeface="Times New Roman"/>
                <a:cs typeface="Times New Roman"/>
                <a:sym typeface="Times New Roman"/>
              </a:rPr>
              <a:t> </a:t>
            </a: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50000"/>
              </a:lnSpc>
              <a:spcBef>
                <a:spcPts val="5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Processor: Minimum 1 GHz </a:t>
            </a: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50000"/>
              </a:lnSpc>
              <a:spcBef>
                <a:spcPts val="5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Memory (RAM): 2 GB </a:t>
            </a: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50000"/>
              </a:lnSpc>
              <a:spcBef>
                <a:spcPts val="5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Internet Connection </a:t>
            </a:r>
            <a:endParaRPr b="0" i="0" sz="22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50"/>
              </a:spcBef>
              <a:spcAft>
                <a:spcPts val="0"/>
              </a:spcAft>
              <a:buClr>
                <a:schemeClr val="dk1"/>
              </a:buClr>
              <a:buSzPts val="1100"/>
              <a:buFont typeface="Arial"/>
              <a:buNone/>
            </a:pPr>
            <a:r>
              <a:rPr b="1" i="0" lang="en-US" sz="2200" u="none" cap="none" strike="noStrike">
                <a:solidFill>
                  <a:schemeClr val="dk1"/>
                </a:solidFill>
                <a:latin typeface="Times New Roman"/>
                <a:ea typeface="Times New Roman"/>
                <a:cs typeface="Times New Roman"/>
                <a:sym typeface="Times New Roman"/>
              </a:rPr>
              <a:t>SOFTWARE ENVIRONMENT</a:t>
            </a: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50000"/>
              </a:lnSpc>
              <a:spcBef>
                <a:spcPts val="5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Jupyter Notebook</a:t>
            </a: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50000"/>
              </a:lnSpc>
              <a:spcBef>
                <a:spcPts val="5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Python</a:t>
            </a: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50000"/>
              </a:lnSpc>
              <a:spcBef>
                <a:spcPts val="5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VS Code</a:t>
            </a: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50000"/>
              </a:lnSpc>
              <a:spcBef>
                <a:spcPts val="5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Frameworks-Flask, Torch</a:t>
            </a: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50000"/>
              </a:lnSpc>
              <a:spcBef>
                <a:spcPts val="5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Libraries-Pytorch, Pandas, Numpy, MatPlot,Keras.</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Architecture </a:t>
            </a:r>
            <a:endParaRPr b="1" sz="3600">
              <a:solidFill>
                <a:srgbClr val="7030A0"/>
              </a:solidFill>
              <a:latin typeface="Times New Roman"/>
              <a:ea typeface="Times New Roman"/>
              <a:cs typeface="Times New Roman"/>
              <a:sym typeface="Times New Roman"/>
            </a:endParaRPr>
          </a:p>
        </p:txBody>
      </p:sp>
      <p:sp>
        <p:nvSpPr>
          <p:cNvPr id="182" name="Google Shape;182;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183" name="Google Shape;183;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4" name="Google Shape;184;p10"/>
          <p:cNvPicPr preferRelativeResize="0"/>
          <p:nvPr/>
        </p:nvPicPr>
        <p:blipFill rotWithShape="1">
          <a:blip r:embed="rId3">
            <a:alphaModFix/>
          </a:blip>
          <a:srcRect b="0" l="0" r="0" t="0"/>
          <a:stretch/>
        </p:blipFill>
        <p:spPr>
          <a:xfrm>
            <a:off x="815488" y="1280275"/>
            <a:ext cx="7513025" cy="3819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System Design</a:t>
            </a:r>
            <a:endParaRPr b="1" sz="6000">
              <a:solidFill>
                <a:srgbClr val="7030A0"/>
              </a:solidFill>
              <a:latin typeface="Times New Roman"/>
              <a:ea typeface="Times New Roman"/>
              <a:cs typeface="Times New Roman"/>
              <a:sym typeface="Times New Roman"/>
            </a:endParaRPr>
          </a:p>
        </p:txBody>
      </p:sp>
      <p:sp>
        <p:nvSpPr>
          <p:cNvPr id="190" name="Google Shape;190;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191" name="Google Shape;191;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2" name="Google Shape;192;p11"/>
          <p:cNvPicPr preferRelativeResize="0"/>
          <p:nvPr/>
        </p:nvPicPr>
        <p:blipFill rotWithShape="1">
          <a:blip r:embed="rId3">
            <a:alphaModFix/>
          </a:blip>
          <a:srcRect b="0" l="0" r="0" t="0"/>
          <a:stretch/>
        </p:blipFill>
        <p:spPr>
          <a:xfrm>
            <a:off x="458950" y="2379725"/>
            <a:ext cx="8344525" cy="3461550"/>
          </a:xfrm>
          <a:prstGeom prst="rect">
            <a:avLst/>
          </a:prstGeom>
          <a:noFill/>
          <a:ln>
            <a:noFill/>
          </a:ln>
        </p:spPr>
      </p:pic>
      <p:sp>
        <p:nvSpPr>
          <p:cNvPr id="193" name="Google Shape;193;p11"/>
          <p:cNvSpPr txBox="1"/>
          <p:nvPr/>
        </p:nvSpPr>
        <p:spPr>
          <a:xfrm>
            <a:off x="737750" y="1547800"/>
            <a:ext cx="20574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Times New Roman"/>
                <a:ea typeface="Times New Roman"/>
                <a:cs typeface="Times New Roman"/>
                <a:sym typeface="Times New Roman"/>
              </a:rPr>
              <a:t>ER DIAGRAM</a:t>
            </a:r>
            <a:endParaRPr b="1" i="0" sz="21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System Design </a:t>
            </a:r>
            <a:endParaRPr b="1" sz="6000">
              <a:solidFill>
                <a:srgbClr val="7030A0"/>
              </a:solidFill>
              <a:latin typeface="Times New Roman"/>
              <a:ea typeface="Times New Roman"/>
              <a:cs typeface="Times New Roman"/>
              <a:sym typeface="Times New Roman"/>
            </a:endParaRPr>
          </a:p>
        </p:txBody>
      </p:sp>
      <p:sp>
        <p:nvSpPr>
          <p:cNvPr id="199" name="Google Shape;199;p12"/>
          <p:cNvSpPr txBox="1"/>
          <p:nvPr/>
        </p:nvSpPr>
        <p:spPr>
          <a:xfrm>
            <a:off x="748545" y="1205584"/>
            <a:ext cx="45720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222222"/>
                </a:solidFill>
                <a:latin typeface="Times New Roman"/>
                <a:ea typeface="Times New Roman"/>
                <a:cs typeface="Times New Roman"/>
                <a:sym typeface="Times New Roman"/>
              </a:rPr>
              <a:t>Use Case diagram</a:t>
            </a:r>
            <a:endParaRPr b="1" i="0" sz="2200" u="none" cap="none" strike="noStrike">
              <a:solidFill>
                <a:schemeClr val="dk1"/>
              </a:solidFill>
              <a:latin typeface="Times New Roman"/>
              <a:ea typeface="Times New Roman"/>
              <a:cs typeface="Times New Roman"/>
              <a:sym typeface="Times New Roman"/>
            </a:endParaRPr>
          </a:p>
        </p:txBody>
      </p:sp>
      <p:sp>
        <p:nvSpPr>
          <p:cNvPr id="200" name="Google Shape;200;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201" name="Google Shape;201;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2" name="Google Shape;202;p12"/>
          <p:cNvPicPr preferRelativeResize="0"/>
          <p:nvPr/>
        </p:nvPicPr>
        <p:blipFill rotWithShape="1">
          <a:blip r:embed="rId3">
            <a:alphaModFix/>
          </a:blip>
          <a:srcRect b="0" l="0" r="0" t="0"/>
          <a:stretch/>
        </p:blipFill>
        <p:spPr>
          <a:xfrm>
            <a:off x="748550" y="1636370"/>
            <a:ext cx="6543675" cy="49497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System Design </a:t>
            </a:r>
            <a:endParaRPr b="1" sz="6000">
              <a:solidFill>
                <a:srgbClr val="7030A0"/>
              </a:solidFill>
              <a:latin typeface="Times New Roman"/>
              <a:ea typeface="Times New Roman"/>
              <a:cs typeface="Times New Roman"/>
              <a:sym typeface="Times New Roman"/>
            </a:endParaRPr>
          </a:p>
        </p:txBody>
      </p:sp>
      <p:sp>
        <p:nvSpPr>
          <p:cNvPr id="208" name="Google Shape;208;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209" name="Google Shape;209;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0" name="Google Shape;210;p13"/>
          <p:cNvSpPr txBox="1"/>
          <p:nvPr/>
        </p:nvSpPr>
        <p:spPr>
          <a:xfrm>
            <a:off x="868450" y="129487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SEQUENCE DIAGRAM</a:t>
            </a:r>
            <a:endParaRPr b="0" i="0" sz="2000" u="none" cap="none" strike="noStrike">
              <a:solidFill>
                <a:srgbClr val="000000"/>
              </a:solidFill>
              <a:latin typeface="Arial"/>
              <a:ea typeface="Arial"/>
              <a:cs typeface="Arial"/>
              <a:sym typeface="Arial"/>
            </a:endParaRPr>
          </a:p>
        </p:txBody>
      </p:sp>
      <p:pic>
        <p:nvPicPr>
          <p:cNvPr id="211" name="Google Shape;211;p13"/>
          <p:cNvPicPr preferRelativeResize="0"/>
          <p:nvPr/>
        </p:nvPicPr>
        <p:blipFill rotWithShape="1">
          <a:blip r:embed="rId3">
            <a:alphaModFix/>
          </a:blip>
          <a:srcRect b="0" l="0" r="0" t="0"/>
          <a:stretch/>
        </p:blipFill>
        <p:spPr>
          <a:xfrm>
            <a:off x="628650" y="1787475"/>
            <a:ext cx="8033979" cy="5070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Module Description</a:t>
            </a:r>
            <a:endParaRPr b="1" sz="9600">
              <a:solidFill>
                <a:srgbClr val="7030A0"/>
              </a:solidFill>
              <a:latin typeface="Times New Roman"/>
              <a:ea typeface="Times New Roman"/>
              <a:cs typeface="Times New Roman"/>
              <a:sym typeface="Times New Roman"/>
            </a:endParaRPr>
          </a:p>
        </p:txBody>
      </p:sp>
      <p:sp>
        <p:nvSpPr>
          <p:cNvPr id="217" name="Google Shape;217;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218" name="Google Shape;218;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9" name="Google Shape;219;p14"/>
          <p:cNvSpPr txBox="1"/>
          <p:nvPr/>
        </p:nvSpPr>
        <p:spPr>
          <a:xfrm>
            <a:off x="628650" y="1540950"/>
            <a:ext cx="8574000" cy="4515000"/>
          </a:xfrm>
          <a:prstGeom prst="rect">
            <a:avLst/>
          </a:prstGeom>
          <a:noFill/>
          <a:ln>
            <a:noFill/>
          </a:ln>
        </p:spPr>
        <p:txBody>
          <a:bodyPr anchorCtr="0" anchor="t" bIns="91425" lIns="91425" spcFirstLastPara="1" rIns="91425" wrap="square" tIns="91425">
            <a:spAutoFit/>
          </a:bodyPr>
          <a:lstStyle/>
          <a:p>
            <a:pPr indent="0" lvl="0" marL="36195" marR="0" rtl="0" algn="just">
              <a:lnSpc>
                <a:spcPct val="150000"/>
              </a:lnSpc>
              <a:spcBef>
                <a:spcPts val="50"/>
              </a:spcBef>
              <a:spcAft>
                <a:spcPts val="0"/>
              </a:spcAft>
              <a:buClr>
                <a:srgbClr val="000000"/>
              </a:buClr>
              <a:buSzPts val="1800"/>
              <a:buFont typeface="Arial"/>
              <a:buNone/>
            </a:pPr>
            <a:r>
              <a:rPr b="1" i="0" lang="en-US" sz="2200" u="none" cap="none" strike="noStrike">
                <a:solidFill>
                  <a:schemeClr val="dk1"/>
                </a:solidFill>
                <a:latin typeface="Times New Roman"/>
                <a:ea typeface="Times New Roman"/>
                <a:cs typeface="Times New Roman"/>
                <a:sym typeface="Times New Roman"/>
              </a:rPr>
              <a:t>5.1 MODULE DESIGN SPECIFICATION</a:t>
            </a:r>
            <a:endParaRPr b="1" i="0" sz="2200" u="none" cap="none" strike="noStrike">
              <a:solidFill>
                <a:schemeClr val="dk1"/>
              </a:solidFill>
              <a:latin typeface="Times New Roman"/>
              <a:ea typeface="Times New Roman"/>
              <a:cs typeface="Times New Roman"/>
              <a:sym typeface="Times New Roman"/>
            </a:endParaRPr>
          </a:p>
          <a:p>
            <a:pPr indent="-368330" lvl="0" marL="457200" marR="0" rtl="0" algn="just">
              <a:lnSpc>
                <a:spcPct val="150000"/>
              </a:lnSpc>
              <a:spcBef>
                <a:spcPts val="5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Data preprocessing</a:t>
            </a:r>
            <a:endParaRPr b="0" i="0" sz="2200" u="none" cap="none" strike="noStrike">
              <a:solidFill>
                <a:schemeClr val="dk1"/>
              </a:solidFill>
              <a:latin typeface="Times New Roman"/>
              <a:ea typeface="Times New Roman"/>
              <a:cs typeface="Times New Roman"/>
              <a:sym typeface="Times New Roman"/>
            </a:endParaRPr>
          </a:p>
          <a:p>
            <a:pPr indent="-368330" lvl="0" marL="457200" marR="0" rtl="0" algn="just">
              <a:lnSpc>
                <a:spcPct val="150000"/>
              </a:lnSpc>
              <a:spcBef>
                <a:spcPts val="5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Data Visualization</a:t>
            </a:r>
            <a:endParaRPr b="0" i="0" sz="2200" u="none" cap="none" strike="noStrike">
              <a:solidFill>
                <a:schemeClr val="dk1"/>
              </a:solidFill>
              <a:latin typeface="Times New Roman"/>
              <a:ea typeface="Times New Roman"/>
              <a:cs typeface="Times New Roman"/>
              <a:sym typeface="Times New Roman"/>
            </a:endParaRPr>
          </a:p>
          <a:p>
            <a:pPr indent="-368330" lvl="0" marL="457200" marR="0" rtl="0" algn="just">
              <a:lnSpc>
                <a:spcPct val="150000"/>
              </a:lnSpc>
              <a:spcBef>
                <a:spcPts val="5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Feature extraction</a:t>
            </a:r>
            <a:endParaRPr b="0" i="0" sz="2200" u="none" cap="none" strike="noStrike">
              <a:solidFill>
                <a:schemeClr val="dk1"/>
              </a:solidFill>
              <a:latin typeface="Times New Roman"/>
              <a:ea typeface="Times New Roman"/>
              <a:cs typeface="Times New Roman"/>
              <a:sym typeface="Times New Roman"/>
            </a:endParaRPr>
          </a:p>
          <a:p>
            <a:pPr indent="-368330" lvl="0" marL="457200" marR="0" rtl="0" algn="just">
              <a:lnSpc>
                <a:spcPct val="150000"/>
              </a:lnSpc>
              <a:spcBef>
                <a:spcPts val="5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Model Creation</a:t>
            </a:r>
            <a:endParaRPr b="0" i="0" sz="2200" u="none" cap="none" strike="noStrike">
              <a:solidFill>
                <a:schemeClr val="dk1"/>
              </a:solidFill>
              <a:latin typeface="Times New Roman"/>
              <a:ea typeface="Times New Roman"/>
              <a:cs typeface="Times New Roman"/>
              <a:sym typeface="Times New Roman"/>
            </a:endParaRPr>
          </a:p>
          <a:p>
            <a:pPr indent="-368330" lvl="0" marL="457200" marR="0" rtl="0" algn="just">
              <a:lnSpc>
                <a:spcPct val="150000"/>
              </a:lnSpc>
              <a:spcBef>
                <a:spcPts val="5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Training and Evaluation</a:t>
            </a:r>
            <a:endParaRPr b="0" i="0" sz="2200" u="none" cap="none" strike="noStrike">
              <a:solidFill>
                <a:schemeClr val="dk1"/>
              </a:solidFill>
              <a:latin typeface="Times New Roman"/>
              <a:ea typeface="Times New Roman"/>
              <a:cs typeface="Times New Roman"/>
              <a:sym typeface="Times New Roman"/>
            </a:endParaRPr>
          </a:p>
          <a:p>
            <a:pPr indent="-368330" lvl="0" marL="457200" marR="0" rtl="0" algn="just">
              <a:lnSpc>
                <a:spcPct val="150000"/>
              </a:lnSpc>
              <a:spcBef>
                <a:spcPts val="5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Test set Prediction</a:t>
            </a:r>
            <a:endParaRPr b="0" i="0" sz="2200" u="none" cap="none" strike="noStrike">
              <a:solidFill>
                <a:schemeClr val="dk1"/>
              </a:solidFill>
              <a:latin typeface="Times New Roman"/>
              <a:ea typeface="Times New Roman"/>
              <a:cs typeface="Times New Roman"/>
              <a:sym typeface="Times New Roman"/>
            </a:endParaRPr>
          </a:p>
          <a:p>
            <a:pPr indent="-368330" lvl="0" marL="457200" marR="0" rtl="0" algn="just">
              <a:lnSpc>
                <a:spcPct val="150000"/>
              </a:lnSpc>
              <a:spcBef>
                <a:spcPts val="5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Deployment</a:t>
            </a:r>
            <a:endParaRPr b="1" i="1" sz="22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50"/>
              </a:spcBef>
              <a:spcAft>
                <a:spcPts val="5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2b96b65fd2_0_75"/>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26" name="Google Shape;226;g22b96b65fd2_0_75"/>
          <p:cNvSpPr txBox="1"/>
          <p:nvPr/>
        </p:nvSpPr>
        <p:spPr>
          <a:xfrm>
            <a:off x="374550" y="949925"/>
            <a:ext cx="8394900" cy="54141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50"/>
              </a:spcBef>
              <a:spcAft>
                <a:spcPts val="0"/>
              </a:spcAft>
              <a:buClr>
                <a:srgbClr val="000000"/>
              </a:buClr>
              <a:buSzPts val="1800"/>
              <a:buFont typeface="Arial"/>
              <a:buNone/>
            </a:pPr>
            <a:r>
              <a:rPr b="1" i="0" lang="en-US" sz="2100" u="none" cap="none" strike="noStrike">
                <a:solidFill>
                  <a:schemeClr val="dk1"/>
                </a:solidFill>
                <a:latin typeface="Times New Roman"/>
                <a:ea typeface="Times New Roman"/>
                <a:cs typeface="Times New Roman"/>
                <a:sym typeface="Times New Roman"/>
              </a:rPr>
              <a:t>Data Preprocessing</a:t>
            </a:r>
            <a:endParaRPr b="1" i="0" sz="21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50"/>
              </a:spcBef>
              <a:spcAft>
                <a:spcPts val="0"/>
              </a:spcAft>
              <a:buClr>
                <a:srgbClr val="000000"/>
              </a:buClr>
              <a:buSzPts val="1800"/>
              <a:buFont typeface="Arial"/>
              <a:buNone/>
            </a:pPr>
            <a:r>
              <a:rPr b="0" i="0" lang="en-US" sz="2100" u="none" cap="none" strike="noStrike">
                <a:solidFill>
                  <a:schemeClr val="dk1"/>
                </a:solidFill>
                <a:highlight>
                  <a:srgbClr val="FFFFFF"/>
                </a:highlight>
                <a:latin typeface="Times New Roman"/>
                <a:ea typeface="Times New Roman"/>
                <a:cs typeface="Times New Roman"/>
                <a:sym typeface="Times New Roman"/>
              </a:rPr>
              <a:t>Data preprocessing involves below steps:</a:t>
            </a:r>
            <a:endParaRPr b="0" i="0" sz="2100" u="none" cap="none" strike="noStrike">
              <a:solidFill>
                <a:schemeClr val="dk1"/>
              </a:solidFill>
              <a:highlight>
                <a:srgbClr val="FFFFFF"/>
              </a:highlight>
              <a:latin typeface="Times New Roman"/>
              <a:ea typeface="Times New Roman"/>
              <a:cs typeface="Times New Roman"/>
              <a:sym typeface="Times New Roman"/>
            </a:endParaRPr>
          </a:p>
          <a:p>
            <a:pPr indent="-361950" lvl="0" marL="457200" marR="25400" rtl="0" algn="just">
              <a:lnSpc>
                <a:spcPct val="150000"/>
              </a:lnSpc>
              <a:spcBef>
                <a:spcPts val="50"/>
              </a:spcBef>
              <a:spcAft>
                <a:spcPts val="0"/>
              </a:spcAft>
              <a:buClr>
                <a:schemeClr val="dk1"/>
              </a:buClr>
              <a:buSzPts val="2100"/>
              <a:buFont typeface="Times New Roman"/>
              <a:buChar char="●"/>
            </a:pPr>
            <a:r>
              <a:rPr b="0" i="0" lang="en-US" sz="2100" u="none" cap="none" strike="noStrike">
                <a:solidFill>
                  <a:schemeClr val="dk1"/>
                </a:solidFill>
                <a:highlight>
                  <a:srgbClr val="FFFFFF"/>
                </a:highlight>
                <a:latin typeface="Times New Roman"/>
                <a:ea typeface="Times New Roman"/>
                <a:cs typeface="Times New Roman"/>
                <a:sym typeface="Times New Roman"/>
              </a:rPr>
              <a:t>Getting the dataset</a:t>
            </a:r>
            <a:endParaRPr b="0" i="0" sz="2100" u="none" cap="none" strike="noStrike">
              <a:solidFill>
                <a:schemeClr val="dk1"/>
              </a:solidFill>
              <a:highlight>
                <a:srgbClr val="FFFFFF"/>
              </a:highlight>
              <a:latin typeface="Times New Roman"/>
              <a:ea typeface="Times New Roman"/>
              <a:cs typeface="Times New Roman"/>
              <a:sym typeface="Times New Roman"/>
            </a:endParaRPr>
          </a:p>
          <a:p>
            <a:pPr indent="-361950" lvl="0" marL="457200" marR="25400" rtl="0" algn="just">
              <a:lnSpc>
                <a:spcPct val="150000"/>
              </a:lnSpc>
              <a:spcBef>
                <a:spcPts val="50"/>
              </a:spcBef>
              <a:spcAft>
                <a:spcPts val="0"/>
              </a:spcAft>
              <a:buClr>
                <a:schemeClr val="dk1"/>
              </a:buClr>
              <a:buSzPts val="2100"/>
              <a:buFont typeface="Times New Roman"/>
              <a:buChar char="●"/>
            </a:pPr>
            <a:r>
              <a:rPr b="0" i="0" lang="en-US" sz="2100" u="none" cap="none" strike="noStrike">
                <a:solidFill>
                  <a:schemeClr val="dk1"/>
                </a:solidFill>
                <a:highlight>
                  <a:srgbClr val="FFFFFF"/>
                </a:highlight>
                <a:latin typeface="Times New Roman"/>
                <a:ea typeface="Times New Roman"/>
                <a:cs typeface="Times New Roman"/>
                <a:sym typeface="Times New Roman"/>
              </a:rPr>
              <a:t>Importing libraries</a:t>
            </a:r>
            <a:endParaRPr b="0" i="0" sz="2100" u="none" cap="none" strike="noStrike">
              <a:solidFill>
                <a:schemeClr val="dk1"/>
              </a:solidFill>
              <a:highlight>
                <a:srgbClr val="FFFFFF"/>
              </a:highlight>
              <a:latin typeface="Times New Roman"/>
              <a:ea typeface="Times New Roman"/>
              <a:cs typeface="Times New Roman"/>
              <a:sym typeface="Times New Roman"/>
            </a:endParaRPr>
          </a:p>
          <a:p>
            <a:pPr indent="-361950" lvl="0" marL="457200" marR="25400" rtl="0" algn="just">
              <a:lnSpc>
                <a:spcPct val="150000"/>
              </a:lnSpc>
              <a:spcBef>
                <a:spcPts val="50"/>
              </a:spcBef>
              <a:spcAft>
                <a:spcPts val="0"/>
              </a:spcAft>
              <a:buClr>
                <a:schemeClr val="dk1"/>
              </a:buClr>
              <a:buSzPts val="2100"/>
              <a:buFont typeface="Times New Roman"/>
              <a:buChar char="●"/>
            </a:pPr>
            <a:r>
              <a:rPr b="0" i="0" lang="en-US" sz="2100" u="none" cap="none" strike="noStrike">
                <a:solidFill>
                  <a:schemeClr val="dk1"/>
                </a:solidFill>
                <a:highlight>
                  <a:srgbClr val="FFFFFF"/>
                </a:highlight>
                <a:latin typeface="Times New Roman"/>
                <a:ea typeface="Times New Roman"/>
                <a:cs typeface="Times New Roman"/>
                <a:sym typeface="Times New Roman"/>
              </a:rPr>
              <a:t>Importing datasets</a:t>
            </a:r>
            <a:endParaRPr b="0" i="0" sz="2100" u="none" cap="none" strike="noStrike">
              <a:solidFill>
                <a:schemeClr val="dk1"/>
              </a:solidFill>
              <a:highlight>
                <a:srgbClr val="FFFFFF"/>
              </a:highlight>
              <a:latin typeface="Times New Roman"/>
              <a:ea typeface="Times New Roman"/>
              <a:cs typeface="Times New Roman"/>
              <a:sym typeface="Times New Roman"/>
            </a:endParaRPr>
          </a:p>
          <a:p>
            <a:pPr indent="-361950" lvl="0" marL="457200" marR="25400" rtl="0" algn="just">
              <a:lnSpc>
                <a:spcPct val="150000"/>
              </a:lnSpc>
              <a:spcBef>
                <a:spcPts val="50"/>
              </a:spcBef>
              <a:spcAft>
                <a:spcPts val="0"/>
              </a:spcAft>
              <a:buClr>
                <a:schemeClr val="dk1"/>
              </a:buClr>
              <a:buSzPts val="2100"/>
              <a:buFont typeface="Times New Roman"/>
              <a:buChar char="●"/>
            </a:pPr>
            <a:r>
              <a:rPr b="0" i="0" lang="en-US" sz="2100" u="none" cap="none" strike="noStrike">
                <a:solidFill>
                  <a:schemeClr val="dk1"/>
                </a:solidFill>
                <a:highlight>
                  <a:srgbClr val="FFFFFF"/>
                </a:highlight>
                <a:latin typeface="Times New Roman"/>
                <a:ea typeface="Times New Roman"/>
                <a:cs typeface="Times New Roman"/>
                <a:sym typeface="Times New Roman"/>
              </a:rPr>
              <a:t>Finding Missing Data</a:t>
            </a:r>
            <a:endParaRPr b="0" i="0" sz="2100" u="none" cap="none" strike="noStrike">
              <a:solidFill>
                <a:schemeClr val="dk1"/>
              </a:solidFill>
              <a:highlight>
                <a:srgbClr val="FFFFFF"/>
              </a:highlight>
              <a:latin typeface="Times New Roman"/>
              <a:ea typeface="Times New Roman"/>
              <a:cs typeface="Times New Roman"/>
              <a:sym typeface="Times New Roman"/>
            </a:endParaRPr>
          </a:p>
          <a:p>
            <a:pPr indent="-361950" lvl="0" marL="457200" marR="25400" rtl="0" algn="just">
              <a:lnSpc>
                <a:spcPct val="150000"/>
              </a:lnSpc>
              <a:spcBef>
                <a:spcPts val="50"/>
              </a:spcBef>
              <a:spcAft>
                <a:spcPts val="0"/>
              </a:spcAft>
              <a:buClr>
                <a:schemeClr val="dk1"/>
              </a:buClr>
              <a:buSzPts val="2100"/>
              <a:buFont typeface="Times New Roman"/>
              <a:buChar char="●"/>
            </a:pPr>
            <a:r>
              <a:rPr b="0" i="0" lang="en-US" sz="2100" u="none" cap="none" strike="noStrike">
                <a:solidFill>
                  <a:schemeClr val="dk1"/>
                </a:solidFill>
                <a:highlight>
                  <a:srgbClr val="FFFFFF"/>
                </a:highlight>
                <a:latin typeface="Times New Roman"/>
                <a:ea typeface="Times New Roman"/>
                <a:cs typeface="Times New Roman"/>
                <a:sym typeface="Times New Roman"/>
              </a:rPr>
              <a:t>Encoding Categorical Data</a:t>
            </a:r>
            <a:endParaRPr b="0" i="0" sz="2100" u="none" cap="none" strike="noStrike">
              <a:solidFill>
                <a:schemeClr val="dk1"/>
              </a:solidFill>
              <a:highlight>
                <a:srgbClr val="FFFFFF"/>
              </a:highlight>
              <a:latin typeface="Times New Roman"/>
              <a:ea typeface="Times New Roman"/>
              <a:cs typeface="Times New Roman"/>
              <a:sym typeface="Times New Roman"/>
            </a:endParaRPr>
          </a:p>
          <a:p>
            <a:pPr indent="-361950" lvl="0" marL="457200" marR="25400" rtl="0" algn="just">
              <a:lnSpc>
                <a:spcPct val="150000"/>
              </a:lnSpc>
              <a:spcBef>
                <a:spcPts val="50"/>
              </a:spcBef>
              <a:spcAft>
                <a:spcPts val="0"/>
              </a:spcAft>
              <a:buClr>
                <a:schemeClr val="dk1"/>
              </a:buClr>
              <a:buSzPts val="2100"/>
              <a:buFont typeface="Times New Roman"/>
              <a:buChar char="●"/>
            </a:pPr>
            <a:r>
              <a:rPr b="0" i="0" lang="en-US" sz="2100" u="none" cap="none" strike="noStrike">
                <a:solidFill>
                  <a:schemeClr val="dk1"/>
                </a:solidFill>
                <a:highlight>
                  <a:srgbClr val="FFFFFF"/>
                </a:highlight>
                <a:latin typeface="Times New Roman"/>
                <a:ea typeface="Times New Roman"/>
                <a:cs typeface="Times New Roman"/>
                <a:sym typeface="Times New Roman"/>
              </a:rPr>
              <a:t>Splitting dataset into training and test set</a:t>
            </a:r>
            <a:endParaRPr b="0" i="0" sz="2100" u="none" cap="none" strike="noStrike">
              <a:solidFill>
                <a:schemeClr val="dk1"/>
              </a:solidFill>
              <a:highlight>
                <a:srgbClr val="FFFFFF"/>
              </a:highlight>
              <a:latin typeface="Times New Roman"/>
              <a:ea typeface="Times New Roman"/>
              <a:cs typeface="Times New Roman"/>
              <a:sym typeface="Times New Roman"/>
            </a:endParaRPr>
          </a:p>
          <a:p>
            <a:pPr indent="-361950" lvl="0" marL="457200" marR="25400" rtl="0" algn="just">
              <a:lnSpc>
                <a:spcPct val="150000"/>
              </a:lnSpc>
              <a:spcBef>
                <a:spcPts val="50"/>
              </a:spcBef>
              <a:spcAft>
                <a:spcPts val="0"/>
              </a:spcAft>
              <a:buClr>
                <a:schemeClr val="dk1"/>
              </a:buClr>
              <a:buSzPts val="2100"/>
              <a:buFont typeface="Times New Roman"/>
              <a:buChar char="●"/>
            </a:pPr>
            <a:r>
              <a:rPr b="0" i="0" lang="en-US" sz="2100" u="none" cap="none" strike="noStrike">
                <a:solidFill>
                  <a:schemeClr val="dk1"/>
                </a:solidFill>
                <a:highlight>
                  <a:srgbClr val="FFFFFF"/>
                </a:highlight>
                <a:latin typeface="Times New Roman"/>
                <a:ea typeface="Times New Roman"/>
                <a:cs typeface="Times New Roman"/>
                <a:sym typeface="Times New Roman"/>
              </a:rPr>
              <a:t>Feature scaling</a:t>
            </a:r>
            <a:endParaRPr b="0" i="0" sz="2100" u="none" cap="none" strike="noStrike">
              <a:solidFill>
                <a:schemeClr val="dk1"/>
              </a:solidFill>
              <a:highlight>
                <a:srgbClr val="FFFFFF"/>
              </a:highlight>
              <a:latin typeface="Times New Roman"/>
              <a:ea typeface="Times New Roman"/>
              <a:cs typeface="Times New Roman"/>
              <a:sym typeface="Times New Roman"/>
            </a:endParaRPr>
          </a:p>
          <a:p>
            <a:pPr indent="0" lvl="0" marL="0" marR="25400" rtl="0" algn="just">
              <a:lnSpc>
                <a:spcPct val="150000"/>
              </a:lnSpc>
              <a:spcBef>
                <a:spcPts val="50"/>
              </a:spcBef>
              <a:spcAft>
                <a:spcPts val="50"/>
              </a:spcAft>
              <a:buClr>
                <a:srgbClr val="000000"/>
              </a:buClr>
              <a:buSzPts val="1800"/>
              <a:buFont typeface="Arial"/>
              <a:buNone/>
            </a:pPr>
            <a:r>
              <a:rPr b="0" i="0" lang="en-US" sz="2100" u="none" cap="none" strike="noStrike">
                <a:solidFill>
                  <a:schemeClr val="dk1"/>
                </a:solidFill>
                <a:highlight>
                  <a:srgbClr val="FFFFFF"/>
                </a:highlight>
                <a:latin typeface="Times New Roman"/>
                <a:ea typeface="Times New Roman"/>
                <a:cs typeface="Times New Roman"/>
                <a:sym typeface="Times New Roman"/>
              </a:rPr>
              <a:t>Librosa and TorchAudio (Pytorch) are two Python packages that are used for audio data pre-processing.</a:t>
            </a:r>
            <a:endParaRPr b="0" i="0" sz="2100" u="none" cap="none" strike="noStrike">
              <a:solidFill>
                <a:schemeClr val="dk1"/>
              </a:solidFill>
              <a:highlight>
                <a:srgbClr val="FFFFFF"/>
              </a:highlight>
              <a:latin typeface="Times New Roman"/>
              <a:ea typeface="Times New Roman"/>
              <a:cs typeface="Times New Roman"/>
              <a:sym typeface="Times New Roman"/>
            </a:endParaRPr>
          </a:p>
        </p:txBody>
      </p:sp>
      <p:sp>
        <p:nvSpPr>
          <p:cNvPr id="227" name="Google Shape;227;g22b96b65fd2_0_75"/>
          <p:cNvSpPr txBox="1"/>
          <p:nvPr>
            <p:ph type="title"/>
          </p:nvPr>
        </p:nvSpPr>
        <p:spPr>
          <a:xfrm>
            <a:off x="628650" y="165991"/>
            <a:ext cx="7886700" cy="53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Module Description(Contd..)</a:t>
            </a:r>
            <a:endParaRPr b="1" sz="9600">
              <a:solidFill>
                <a:srgbClr val="7030A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5"/>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Module Description</a:t>
            </a:r>
            <a:r>
              <a:rPr b="1" lang="en-US" sz="3600">
                <a:solidFill>
                  <a:srgbClr val="7030A0"/>
                </a:solidFill>
                <a:latin typeface="Times New Roman"/>
                <a:ea typeface="Times New Roman"/>
                <a:cs typeface="Times New Roman"/>
                <a:sym typeface="Times New Roman"/>
              </a:rPr>
              <a:t>(Contd..)</a:t>
            </a:r>
            <a:endParaRPr b="1" sz="9600">
              <a:solidFill>
                <a:srgbClr val="7030A0"/>
              </a:solidFill>
              <a:latin typeface="Times New Roman"/>
              <a:ea typeface="Times New Roman"/>
              <a:cs typeface="Times New Roman"/>
              <a:sym typeface="Times New Roman"/>
            </a:endParaRPr>
          </a:p>
        </p:txBody>
      </p:sp>
      <p:sp>
        <p:nvSpPr>
          <p:cNvPr id="233" name="Google Shape;233;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234" name="Google Shape;234;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5" name="Google Shape;235;p15"/>
          <p:cNvSpPr txBox="1"/>
          <p:nvPr/>
        </p:nvSpPr>
        <p:spPr>
          <a:xfrm>
            <a:off x="285750" y="809500"/>
            <a:ext cx="8618700" cy="59157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50"/>
              </a:spcBef>
              <a:spcAft>
                <a:spcPts val="0"/>
              </a:spcAft>
              <a:buClr>
                <a:srgbClr val="000000"/>
              </a:buClr>
              <a:buSzPts val="1700"/>
              <a:buFont typeface="Arial"/>
              <a:buNone/>
            </a:pPr>
            <a:r>
              <a:rPr b="1" i="0" lang="en-US" sz="1800" u="none" cap="none" strike="noStrike">
                <a:solidFill>
                  <a:schemeClr val="dk1"/>
                </a:solidFill>
                <a:latin typeface="Times New Roman"/>
                <a:ea typeface="Times New Roman"/>
                <a:cs typeface="Times New Roman"/>
                <a:sym typeface="Times New Roman"/>
              </a:rPr>
              <a:t>Data Visualization</a:t>
            </a:r>
            <a:endParaRPr b="1"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50000"/>
              </a:lnSpc>
              <a:spcBef>
                <a:spcPts val="50"/>
              </a:spcBef>
              <a:spcAft>
                <a:spcPts val="0"/>
              </a:spcAft>
              <a:buClr>
                <a:schemeClr val="dk1"/>
              </a:buClr>
              <a:buSzPts val="1800"/>
              <a:buFont typeface="Times New Roman"/>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Data visualization is defined as a graphical representation that contains the information and the data.</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342900" lvl="0" marL="457200" marR="0" rtl="0" algn="just">
              <a:lnSpc>
                <a:spcPct val="150000"/>
              </a:lnSpc>
              <a:spcBef>
                <a:spcPts val="50"/>
              </a:spcBef>
              <a:spcAft>
                <a:spcPts val="0"/>
              </a:spcAft>
              <a:buClr>
                <a:schemeClr val="dk1"/>
              </a:buClr>
              <a:buSzPts val="1800"/>
              <a:buFont typeface="Times New Roman"/>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Data Visualization Libraries used are</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342900" lvl="2" marL="1371600" marR="0" rtl="0" algn="just">
              <a:lnSpc>
                <a:spcPct val="150000"/>
              </a:lnSpc>
              <a:spcBef>
                <a:spcPts val="50"/>
              </a:spcBef>
              <a:spcAft>
                <a:spcPts val="0"/>
              </a:spcAft>
              <a:buClr>
                <a:schemeClr val="dk1"/>
              </a:buClr>
              <a:buSzPts val="1800"/>
              <a:buFont typeface="Times New Roman"/>
              <a:buChar char="■"/>
            </a:pPr>
            <a:r>
              <a:rPr b="0" i="0" lang="en-US" sz="1800" u="none" cap="none" strike="noStrike">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Matplotlib</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342900" lvl="2" marL="1371600" marR="0" rtl="0" algn="just">
              <a:lnSpc>
                <a:spcPct val="150000"/>
              </a:lnSpc>
              <a:spcBef>
                <a:spcPts val="50"/>
              </a:spcBef>
              <a:spcAft>
                <a:spcPts val="0"/>
              </a:spcAft>
              <a:buClr>
                <a:schemeClr val="dk1"/>
              </a:buClr>
              <a:buSzPts val="1800"/>
              <a:buFont typeface="Times New Roman"/>
              <a:buChar char="■"/>
            </a:pPr>
            <a:r>
              <a:rPr b="0" i="0" lang="en-US" sz="1800" u="none" cap="none" strike="noStrike">
                <a:solidFill>
                  <a:schemeClr val="dk1"/>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Plotly</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50"/>
              </a:spcBef>
              <a:spcAft>
                <a:spcPts val="0"/>
              </a:spcAft>
              <a:buClr>
                <a:srgbClr val="000000"/>
              </a:buClr>
              <a:buSzPts val="1700"/>
              <a:buFont typeface="Arial"/>
              <a:buNone/>
            </a:pPr>
            <a:r>
              <a:rPr b="1" i="0" lang="en-US" sz="1800" u="none" cap="none" strike="noStrike">
                <a:solidFill>
                  <a:schemeClr val="dk1"/>
                </a:solidFill>
                <a:latin typeface="Times New Roman"/>
                <a:ea typeface="Times New Roman"/>
                <a:cs typeface="Times New Roman"/>
                <a:sym typeface="Times New Roman"/>
              </a:rPr>
              <a:t>Feature Extraction</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342900" lvl="0" marL="457200" marR="0" rtl="0" algn="just">
              <a:lnSpc>
                <a:spcPct val="150000"/>
              </a:lnSpc>
              <a:spcBef>
                <a:spcPts val="50"/>
              </a:spcBef>
              <a:spcAft>
                <a:spcPts val="0"/>
              </a:spcAft>
              <a:buClr>
                <a:schemeClr val="dk1"/>
              </a:buClr>
              <a:buSzPts val="1800"/>
              <a:buFont typeface="Times New Roman"/>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Audio feature extraction is a necessary step in audio signal processing, which is a subfield of signal processing and deals with the processing or manipulation of audio signals and also removes unwanted noise and balances the time-frequency ranges by converting digital and analog signals. </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342900" lvl="0" marL="457200" marR="0" rtl="0" algn="just">
              <a:lnSpc>
                <a:spcPct val="150000"/>
              </a:lnSpc>
              <a:spcBef>
                <a:spcPts val="50"/>
              </a:spcBef>
              <a:spcAft>
                <a:spcPts val="0"/>
              </a:spcAft>
              <a:buClr>
                <a:schemeClr val="dk1"/>
              </a:buClr>
              <a:buSzPts val="1800"/>
              <a:buFont typeface="Times New Roman"/>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Deep Learning approach considers unstructured audio representations such as the spectrogram or MFCCs.</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342900" lvl="0" marL="457200" marR="0" rtl="0" algn="just">
              <a:lnSpc>
                <a:spcPct val="150000"/>
              </a:lnSpc>
              <a:spcBef>
                <a:spcPts val="50"/>
              </a:spcBef>
              <a:spcAft>
                <a:spcPts val="50"/>
              </a:spcAft>
              <a:buClr>
                <a:schemeClr val="dk1"/>
              </a:buClr>
              <a:buSzPts val="1800"/>
              <a:buFont typeface="Times New Roman"/>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Other features extracted are Magnitude, Pitch, Chroma.</a:t>
            </a:r>
            <a:endParaRPr b="0" i="0" sz="6704" u="none" cap="none" strike="noStrike">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Module Description</a:t>
            </a:r>
            <a:r>
              <a:rPr b="1" lang="en-US" sz="3600">
                <a:solidFill>
                  <a:srgbClr val="7030A0"/>
                </a:solidFill>
                <a:latin typeface="Times New Roman"/>
                <a:ea typeface="Times New Roman"/>
                <a:cs typeface="Times New Roman"/>
                <a:sym typeface="Times New Roman"/>
              </a:rPr>
              <a:t>(Contd..)</a:t>
            </a:r>
            <a:endParaRPr b="1" sz="9600">
              <a:solidFill>
                <a:srgbClr val="7030A0"/>
              </a:solidFill>
              <a:latin typeface="Times New Roman"/>
              <a:ea typeface="Times New Roman"/>
              <a:cs typeface="Times New Roman"/>
              <a:sym typeface="Times New Roman"/>
            </a:endParaRPr>
          </a:p>
        </p:txBody>
      </p:sp>
      <p:sp>
        <p:nvSpPr>
          <p:cNvPr id="241" name="Google Shape;241;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242" name="Google Shape;242;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3" name="Google Shape;243;p16"/>
          <p:cNvSpPr txBox="1"/>
          <p:nvPr/>
        </p:nvSpPr>
        <p:spPr>
          <a:xfrm>
            <a:off x="332075" y="927200"/>
            <a:ext cx="8595600" cy="50781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50"/>
              </a:spcBef>
              <a:spcAft>
                <a:spcPts val="0"/>
              </a:spcAft>
              <a:buClr>
                <a:srgbClr val="000000"/>
              </a:buClr>
              <a:buSzPts val="1800"/>
              <a:buFont typeface="Arial"/>
              <a:buNone/>
            </a:pPr>
            <a:r>
              <a:rPr b="1" i="0" lang="en-US" sz="1800" u="none" cap="none" strike="noStrike">
                <a:solidFill>
                  <a:schemeClr val="dk1"/>
                </a:solidFill>
                <a:highlight>
                  <a:srgbClr val="FFFFFF"/>
                </a:highlight>
                <a:latin typeface="Times New Roman"/>
                <a:ea typeface="Times New Roman"/>
                <a:cs typeface="Times New Roman"/>
                <a:sym typeface="Times New Roman"/>
              </a:rPr>
              <a:t>Model Creation</a:t>
            </a:r>
            <a:endParaRPr b="1"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50"/>
              </a:spcBef>
              <a:spcAft>
                <a:spcPts val="0"/>
              </a:spcAft>
              <a:buClr>
                <a:srgbClr val="000000"/>
              </a:buClr>
              <a:buSzPts val="1800"/>
              <a:buFont typeface="Arial"/>
              <a:buNone/>
            </a:pPr>
            <a:r>
              <a:rPr b="0" i="0" lang="en-US" sz="1800" u="none" cap="none" strike="noStrike">
                <a:solidFill>
                  <a:schemeClr val="dk1"/>
                </a:solidFill>
                <a:highlight>
                  <a:srgbClr val="FFFFFF"/>
                </a:highlight>
                <a:latin typeface="Times New Roman"/>
                <a:ea typeface="Times New Roman"/>
                <a:cs typeface="Times New Roman"/>
                <a:sym typeface="Times New Roman"/>
              </a:rPr>
              <a:t>CNN model is created with Keras and constructed with 5 layers — 4 Conv1D layers followed by a Dense layer.</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5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Training and Evaluation</a:t>
            </a:r>
            <a:endParaRPr b="1" i="0" sz="18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5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The developed model is then trained using the training dataset of RAVDESS so that the model is able to predict the emotion.</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50"/>
              </a:spcBef>
              <a:spcAft>
                <a:spcPts val="0"/>
              </a:spcAft>
              <a:buClr>
                <a:srgbClr val="000000"/>
              </a:buClr>
              <a:buSzPts val="1800"/>
              <a:buFont typeface="Arial"/>
              <a:buNone/>
            </a:pPr>
            <a:r>
              <a:rPr b="1" i="0" lang="en-US" sz="1800" u="none" cap="none" strike="noStrike">
                <a:solidFill>
                  <a:schemeClr val="dk1"/>
                </a:solidFill>
                <a:highlight>
                  <a:srgbClr val="FFFFFF"/>
                </a:highlight>
                <a:latin typeface="Times New Roman"/>
                <a:ea typeface="Times New Roman"/>
                <a:cs typeface="Times New Roman"/>
                <a:sym typeface="Times New Roman"/>
              </a:rPr>
              <a:t>Testing set Prediction</a:t>
            </a:r>
            <a:endParaRPr b="1"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25400" rtl="0" algn="just">
              <a:lnSpc>
                <a:spcPct val="150000"/>
              </a:lnSpc>
              <a:spcBef>
                <a:spcPts val="50"/>
              </a:spcBef>
              <a:spcAft>
                <a:spcPts val="0"/>
              </a:spcAft>
              <a:buClr>
                <a:srgbClr val="000000"/>
              </a:buClr>
              <a:buSzPts val="1800"/>
              <a:buFont typeface="Arial"/>
              <a:buNone/>
            </a:pPr>
            <a:r>
              <a:rPr b="0" i="0" lang="en-US" sz="1800" u="none" cap="none" strike="noStrike">
                <a:solidFill>
                  <a:schemeClr val="dk1"/>
                </a:solidFill>
                <a:highlight>
                  <a:srgbClr val="FFFFFF"/>
                </a:highlight>
                <a:latin typeface="Times New Roman"/>
                <a:ea typeface="Times New Roman"/>
                <a:cs typeface="Times New Roman"/>
                <a:sym typeface="Times New Roman"/>
              </a:rPr>
              <a:t>The model is tested using the testing dataset to analyze the efficiency and accuracy of the model.</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25400" rtl="0" algn="just">
              <a:lnSpc>
                <a:spcPct val="150000"/>
              </a:lnSpc>
              <a:spcBef>
                <a:spcPts val="50"/>
              </a:spcBef>
              <a:spcAft>
                <a:spcPts val="0"/>
              </a:spcAft>
              <a:buClr>
                <a:srgbClr val="000000"/>
              </a:buClr>
              <a:buSzPts val="1800"/>
              <a:buFont typeface="Arial"/>
              <a:buNone/>
            </a:pPr>
            <a:r>
              <a:rPr b="1" i="0" lang="en-US" sz="1800" u="none" cap="none" strike="noStrike">
                <a:solidFill>
                  <a:schemeClr val="dk1"/>
                </a:solidFill>
                <a:highlight>
                  <a:srgbClr val="FFFFFF"/>
                </a:highlight>
                <a:latin typeface="Times New Roman"/>
                <a:ea typeface="Times New Roman"/>
                <a:cs typeface="Times New Roman"/>
                <a:sym typeface="Times New Roman"/>
              </a:rPr>
              <a:t>Deployment</a:t>
            </a:r>
            <a:endParaRPr b="1"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50"/>
              </a:spcBef>
              <a:spcAft>
                <a:spcPts val="5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A deployment model is designed using flask where the user can upload an audio file and the system predicts the respective emotion.</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Introduction</a:t>
            </a:r>
            <a:endParaRPr b="1" sz="3600">
              <a:solidFill>
                <a:srgbClr val="7030A0"/>
              </a:solidFill>
              <a:latin typeface="Times New Roman"/>
              <a:ea typeface="Times New Roman"/>
              <a:cs typeface="Times New Roman"/>
              <a:sym typeface="Times New Roman"/>
            </a:endParaRPr>
          </a:p>
        </p:txBody>
      </p:sp>
      <p:sp>
        <p:nvSpPr>
          <p:cNvPr id="103" name="Google Shape;103;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104" name="Google Shape;104;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5" name="Google Shape;105;p2"/>
          <p:cNvSpPr txBox="1"/>
          <p:nvPr/>
        </p:nvSpPr>
        <p:spPr>
          <a:xfrm>
            <a:off x="424775" y="926050"/>
            <a:ext cx="8364000" cy="57324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50"/>
              </a:spcBef>
              <a:spcAft>
                <a:spcPts val="0"/>
              </a:spcAft>
              <a:buClr>
                <a:schemeClr val="dk1"/>
              </a:buClr>
              <a:buSzPts val="1100"/>
              <a:buFont typeface="Arial"/>
              <a:buNone/>
            </a:pPr>
            <a:r>
              <a:rPr b="0" i="0" lang="en-US" sz="2300" u="none" cap="none" strike="noStrike">
                <a:solidFill>
                  <a:schemeClr val="dk1"/>
                </a:solidFill>
                <a:latin typeface="Times New Roman"/>
                <a:ea typeface="Times New Roman"/>
                <a:cs typeface="Times New Roman"/>
                <a:sym typeface="Times New Roman"/>
              </a:rPr>
              <a:t>Emotions are the best indicators of the actions of humans in advance. It is of great advantage in the current smart world. Prediction of these emotions can be able to sense the current mood of the driver and control the smart automobile accordingly and can be used in case of chatting with the customers using AI devices,etc.This can be done by extracting the features(including </a:t>
            </a:r>
            <a:r>
              <a:rPr b="1" i="0" lang="en-US" sz="2300" u="none" cap="none" strike="noStrike">
                <a:solidFill>
                  <a:srgbClr val="674EA7"/>
                </a:solidFill>
                <a:latin typeface="Times New Roman"/>
                <a:ea typeface="Times New Roman"/>
                <a:cs typeface="Times New Roman"/>
                <a:sym typeface="Times New Roman"/>
              </a:rPr>
              <a:t>MFCC</a:t>
            </a:r>
            <a:r>
              <a:rPr b="0" i="0" lang="en-US" sz="2300" u="none" cap="none" strike="noStrike">
                <a:solidFill>
                  <a:schemeClr val="dk1"/>
                </a:solidFill>
                <a:latin typeface="Times New Roman"/>
                <a:ea typeface="Times New Roman"/>
                <a:cs typeface="Times New Roman"/>
                <a:sym typeface="Times New Roman"/>
              </a:rPr>
              <a:t>) of the respective emotions and train the learning model using the classification algorithms(</a:t>
            </a:r>
            <a:r>
              <a:rPr b="1" i="0" lang="en-US" sz="2300" u="none" cap="none" strike="noStrike">
                <a:solidFill>
                  <a:srgbClr val="674EA7"/>
                </a:solidFill>
                <a:latin typeface="Times New Roman"/>
                <a:ea typeface="Times New Roman"/>
                <a:cs typeface="Times New Roman"/>
                <a:sym typeface="Times New Roman"/>
              </a:rPr>
              <a:t>CNN</a:t>
            </a:r>
            <a:r>
              <a:rPr b="0" i="0" lang="en-US" sz="2300" u="none" cap="none" strike="noStrike">
                <a:solidFill>
                  <a:schemeClr val="dk1"/>
                </a:solidFill>
                <a:latin typeface="Times New Roman"/>
                <a:ea typeface="Times New Roman"/>
                <a:cs typeface="Times New Roman"/>
                <a:sym typeface="Times New Roman"/>
              </a:rPr>
              <a:t>) and eventually the model can predict the emotion by comparing the newly retrieved features and the features of the training dataset and classify them accordingly.</a:t>
            </a:r>
            <a:endParaRPr b="0" i="0" sz="2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Clr>
                <a:srgbClr val="000000"/>
              </a:buClr>
              <a:buSzPts val="1400"/>
              <a:buFont typeface="Arial"/>
              <a:buNone/>
            </a:pPr>
            <a:r>
              <a:t/>
            </a:r>
            <a:endParaRPr b="0" i="0" sz="15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8"/>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Testing /Performance Evaluation / Results</a:t>
            </a:r>
            <a:endParaRPr b="1" sz="19900">
              <a:solidFill>
                <a:srgbClr val="7030A0"/>
              </a:solidFill>
              <a:latin typeface="Times New Roman"/>
              <a:ea typeface="Times New Roman"/>
              <a:cs typeface="Times New Roman"/>
              <a:sym typeface="Times New Roman"/>
            </a:endParaRPr>
          </a:p>
        </p:txBody>
      </p:sp>
      <p:sp>
        <p:nvSpPr>
          <p:cNvPr id="249" name="Google Shape;249;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250" name="Google Shape;250;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1" name="Google Shape;251;p18"/>
          <p:cNvSpPr txBox="1"/>
          <p:nvPr/>
        </p:nvSpPr>
        <p:spPr>
          <a:xfrm>
            <a:off x="278475" y="900050"/>
            <a:ext cx="27588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50"/>
              </a:spcBef>
              <a:spcAft>
                <a:spcPts val="5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TEST CASES &amp; REPORTS</a:t>
            </a:r>
            <a:endParaRPr b="0" i="0" sz="1600" u="none" cap="none" strike="noStrike">
              <a:solidFill>
                <a:srgbClr val="000000"/>
              </a:solidFill>
              <a:latin typeface="Arial"/>
              <a:ea typeface="Arial"/>
              <a:cs typeface="Arial"/>
              <a:sym typeface="Arial"/>
            </a:endParaRPr>
          </a:p>
        </p:txBody>
      </p:sp>
      <p:graphicFrame>
        <p:nvGraphicFramePr>
          <p:cNvPr id="252" name="Google Shape;252;p18"/>
          <p:cNvGraphicFramePr/>
          <p:nvPr/>
        </p:nvGraphicFramePr>
        <p:xfrm>
          <a:off x="372338" y="1331150"/>
          <a:ext cx="3000000" cy="3000000"/>
        </p:xfrm>
        <a:graphic>
          <a:graphicData uri="http://schemas.openxmlformats.org/drawingml/2006/table">
            <a:tbl>
              <a:tblPr bandCol="1" bandRow="1">
                <a:noFill/>
                <a:tableStyleId>{8AEA87ED-E6BE-4F12-906B-57A111721A6F}</a:tableStyleId>
              </a:tblPr>
              <a:tblGrid>
                <a:gridCol w="932200"/>
                <a:gridCol w="2407200"/>
                <a:gridCol w="2135800"/>
                <a:gridCol w="1970625"/>
                <a:gridCol w="826000"/>
              </a:tblGrid>
              <a:tr h="1251950">
                <a:tc>
                  <a:txBody>
                    <a:bodyPr/>
                    <a:lstStyle/>
                    <a:p>
                      <a:pPr indent="0" lvl="0" marL="0" marR="0" rtl="0" algn="ctr">
                        <a:lnSpc>
                          <a:spcPct val="15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p>
                      <a:pPr indent="0" lvl="0" marL="0" marR="0" rtl="0" algn="ctr">
                        <a:lnSpc>
                          <a:spcPct val="150000"/>
                        </a:lnSpc>
                        <a:spcBef>
                          <a:spcPts val="5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TEST CASE ID</a:t>
                      </a:r>
                      <a:endParaRPr b="1" sz="1800" u="none" cap="none" strike="noStrike">
                        <a:latin typeface="Times New Roman"/>
                        <a:ea typeface="Times New Roman"/>
                        <a:cs typeface="Times New Roman"/>
                        <a:sym typeface="Times New Roman"/>
                      </a:endParaRPr>
                    </a:p>
                  </a:txBody>
                  <a:tcPr marT="63500" marB="63500" marR="0" marL="0"/>
                </a:tc>
                <a:tc>
                  <a:txBody>
                    <a:bodyPr/>
                    <a:lstStyle/>
                    <a:p>
                      <a:pPr indent="0" lvl="0" marL="333375" marR="0" rtl="0" algn="ctr">
                        <a:lnSpc>
                          <a:spcPct val="15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p>
                      <a:pPr indent="0" lvl="0" marL="0" marR="0" rtl="0" algn="ctr">
                        <a:lnSpc>
                          <a:spcPct val="150000"/>
                        </a:lnSpc>
                        <a:spcBef>
                          <a:spcPts val="5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TEST CASE / ACTION TO BE PERFORMED</a:t>
                      </a:r>
                      <a:endParaRPr b="1" sz="1800" u="none" cap="none" strike="noStrike">
                        <a:latin typeface="Times New Roman"/>
                        <a:ea typeface="Times New Roman"/>
                        <a:cs typeface="Times New Roman"/>
                        <a:sym typeface="Times New Roman"/>
                      </a:endParaRPr>
                    </a:p>
                  </a:txBody>
                  <a:tcPr marT="63500" marB="63500" marR="0" marL="0"/>
                </a:tc>
                <a:tc>
                  <a:txBody>
                    <a:bodyPr/>
                    <a:lstStyle/>
                    <a:p>
                      <a:pPr indent="0" lvl="0" marL="333375" marR="0" rtl="0" algn="ctr">
                        <a:lnSpc>
                          <a:spcPct val="15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p>
                      <a:pPr indent="0" lvl="0" marL="0" marR="0" rtl="0" algn="ctr">
                        <a:lnSpc>
                          <a:spcPct val="150000"/>
                        </a:lnSpc>
                        <a:spcBef>
                          <a:spcPts val="5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 EXPECTED         RESULT</a:t>
                      </a:r>
                      <a:endParaRPr b="1" sz="1800" u="none" cap="none" strike="noStrike">
                        <a:latin typeface="Times New Roman"/>
                        <a:ea typeface="Times New Roman"/>
                        <a:cs typeface="Times New Roman"/>
                        <a:sym typeface="Times New Roman"/>
                      </a:endParaRPr>
                    </a:p>
                  </a:txBody>
                  <a:tcPr marT="63500" marB="63500" marR="0" marL="0"/>
                </a:tc>
                <a:tc>
                  <a:txBody>
                    <a:bodyPr/>
                    <a:lstStyle/>
                    <a:p>
                      <a:pPr indent="0" lvl="0" marL="333375" marR="0" rtl="0" algn="ctr">
                        <a:lnSpc>
                          <a:spcPct val="15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p>
                      <a:pPr indent="0" lvl="0" marL="0" marR="0" rtl="0" algn="ctr">
                        <a:lnSpc>
                          <a:spcPct val="150000"/>
                        </a:lnSpc>
                        <a:spcBef>
                          <a:spcPts val="5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ACTUAL </a:t>
                      </a:r>
                      <a:endParaRPr b="1" sz="1800" u="none" cap="none" strike="noStrike">
                        <a:latin typeface="Times New Roman"/>
                        <a:ea typeface="Times New Roman"/>
                        <a:cs typeface="Times New Roman"/>
                        <a:sym typeface="Times New Roman"/>
                      </a:endParaRPr>
                    </a:p>
                    <a:p>
                      <a:pPr indent="0" lvl="0" marL="0" marR="0" rtl="0" algn="ctr">
                        <a:lnSpc>
                          <a:spcPct val="150000"/>
                        </a:lnSpc>
                        <a:spcBef>
                          <a:spcPts val="5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RESULT</a:t>
                      </a:r>
                      <a:endParaRPr b="1" sz="1800" u="none" cap="none" strike="noStrike">
                        <a:latin typeface="Times New Roman"/>
                        <a:ea typeface="Times New Roman"/>
                        <a:cs typeface="Times New Roman"/>
                        <a:sym typeface="Times New Roman"/>
                      </a:endParaRPr>
                    </a:p>
                  </a:txBody>
                  <a:tcPr marT="63500" marB="63500" marR="0" marL="0"/>
                </a:tc>
                <a:tc>
                  <a:txBody>
                    <a:bodyPr/>
                    <a:lstStyle/>
                    <a:p>
                      <a:pPr indent="0" lvl="0" marL="333375" marR="0" rtl="0" algn="ctr">
                        <a:lnSpc>
                          <a:spcPct val="15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p>
                      <a:pPr indent="0" lvl="0" marL="0" marR="0" rtl="0" algn="ctr">
                        <a:lnSpc>
                          <a:spcPct val="150000"/>
                        </a:lnSpc>
                        <a:spcBef>
                          <a:spcPts val="5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PASS/ FAIL</a:t>
                      </a:r>
                      <a:endParaRPr b="1" sz="1800" u="none" cap="none" strike="noStrike">
                        <a:latin typeface="Times New Roman"/>
                        <a:ea typeface="Times New Roman"/>
                        <a:cs typeface="Times New Roman"/>
                        <a:sym typeface="Times New Roman"/>
                      </a:endParaRPr>
                    </a:p>
                  </a:txBody>
                  <a:tcPr marT="63500" marB="63500" marR="0" marL="0"/>
                </a:tc>
              </a:tr>
              <a:tr h="1189425">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Display the Home page by clicking on the Website Link</a:t>
                      </a:r>
                      <a:endParaRPr sz="1800" u="none" cap="none" strike="noStrike">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Display the features of the website</a:t>
                      </a:r>
                      <a:endParaRPr sz="1800" u="none" cap="none" strike="noStrike">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Display the features of the website</a:t>
                      </a:r>
                      <a:endParaRPr sz="1800" u="none" cap="none" strike="noStrike">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Pass</a:t>
                      </a:r>
                      <a:endParaRPr sz="1800" u="none" cap="none" strike="noStrike">
                        <a:latin typeface="Times New Roman"/>
                        <a:ea typeface="Times New Roman"/>
                        <a:cs typeface="Times New Roman"/>
                        <a:sym typeface="Times New Roman"/>
                      </a:endParaRPr>
                    </a:p>
                  </a:txBody>
                  <a:tcPr marT="63500" marB="63500" marR="0" marL="0"/>
                </a:tc>
              </a:tr>
              <a:tr h="1154375">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Selecting select file button in home page</a:t>
                      </a:r>
                      <a:endParaRPr sz="1800" u="none" cap="none" strike="noStrike">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Display the name of the audio file</a:t>
                      </a:r>
                      <a:endParaRPr sz="1800" u="none" cap="none" strike="noStrike">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Attach the file and display the name</a:t>
                      </a:r>
                      <a:endParaRPr sz="1800" u="none" cap="none" strike="noStrike">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Pass</a:t>
                      </a:r>
                      <a:endParaRPr sz="1800" u="none" cap="none" strike="noStrike">
                        <a:latin typeface="Times New Roman"/>
                        <a:ea typeface="Times New Roman"/>
                        <a:cs typeface="Times New Roman"/>
                        <a:sym typeface="Times New Roman"/>
                      </a:endParaRPr>
                    </a:p>
                  </a:txBody>
                  <a:tcPr marT="63500" marB="63500" marR="0" marL="0"/>
                </a:tc>
              </a:tr>
              <a:tr h="1222375">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Selecting predict button </a:t>
                      </a:r>
                      <a:endParaRPr sz="1800" u="none" cap="none" strike="noStrike">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Display the emotion of the attached audio file</a:t>
                      </a:r>
                      <a:endParaRPr sz="1800" u="none" cap="none" strike="noStrike">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Display the emotion of the attached audio file</a:t>
                      </a:r>
                      <a:endParaRPr sz="1800" u="none" cap="none" strike="noStrike">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Pass</a:t>
                      </a:r>
                      <a:endParaRPr sz="1800" u="none" cap="none" strike="noStrike">
                        <a:latin typeface="Times New Roman"/>
                        <a:ea typeface="Times New Roman"/>
                        <a:cs typeface="Times New Roman"/>
                        <a:sym typeface="Times New Roman"/>
                      </a:endParaRPr>
                    </a:p>
                  </a:txBody>
                  <a:tcPr marT="63500" marB="63500" marR="0" marL="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9"/>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Testing /Performance Evaluation / Results</a:t>
            </a:r>
            <a:endParaRPr b="1" sz="19900">
              <a:solidFill>
                <a:srgbClr val="7030A0"/>
              </a:solidFill>
              <a:latin typeface="Times New Roman"/>
              <a:ea typeface="Times New Roman"/>
              <a:cs typeface="Times New Roman"/>
              <a:sym typeface="Times New Roman"/>
            </a:endParaRPr>
          </a:p>
        </p:txBody>
      </p:sp>
      <p:sp>
        <p:nvSpPr>
          <p:cNvPr id="258" name="Google Shape;258;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259" name="Google Shape;259;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0" name="Google Shape;260;p19"/>
          <p:cNvSpPr txBox="1"/>
          <p:nvPr/>
        </p:nvSpPr>
        <p:spPr>
          <a:xfrm>
            <a:off x="271750" y="839550"/>
            <a:ext cx="8440500" cy="26706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50"/>
              </a:spcBef>
              <a:spcAft>
                <a:spcPts val="50"/>
              </a:spcAft>
              <a:buClr>
                <a:srgbClr val="000000"/>
              </a:buClr>
              <a:buSzPts val="1900"/>
              <a:buFont typeface="Arial"/>
              <a:buNone/>
            </a:pPr>
            <a:r>
              <a:rPr b="0" i="0" lang="en-US" sz="1900" u="none" cap="none" strike="noStrike">
                <a:solidFill>
                  <a:schemeClr val="dk1"/>
                </a:solidFill>
                <a:latin typeface="Times New Roman"/>
                <a:ea typeface="Times New Roman"/>
                <a:cs typeface="Times New Roman"/>
                <a:sym typeface="Times New Roman"/>
              </a:rPr>
              <a:t>Hence our project presents a new way to give the ability to machines to determine emotion with the help of the human voice. A deployment model is designed using  flask where the user can upload an audio file and the system predicts the respective emotion.The below figure shows the training and testing loss on our dataset. As we can see from the graph, both training and testing errors reduce as the number of epochs to the training model increases.</a:t>
            </a:r>
            <a:endParaRPr b="0" i="0" sz="1900" u="none" cap="none" strike="noStrike">
              <a:solidFill>
                <a:srgbClr val="000000"/>
              </a:solidFill>
              <a:latin typeface="Arial"/>
              <a:ea typeface="Arial"/>
              <a:cs typeface="Arial"/>
              <a:sym typeface="Arial"/>
            </a:endParaRPr>
          </a:p>
        </p:txBody>
      </p:sp>
      <p:pic>
        <p:nvPicPr>
          <p:cNvPr id="261" name="Google Shape;261;p19"/>
          <p:cNvPicPr preferRelativeResize="0"/>
          <p:nvPr/>
        </p:nvPicPr>
        <p:blipFill rotWithShape="1">
          <a:blip r:embed="rId3">
            <a:alphaModFix/>
          </a:blip>
          <a:srcRect b="0" l="0" r="0" t="0"/>
          <a:stretch/>
        </p:blipFill>
        <p:spPr>
          <a:xfrm>
            <a:off x="2686050" y="3510150"/>
            <a:ext cx="4484789" cy="3211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0"/>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Screen Shots</a:t>
            </a:r>
            <a:endParaRPr b="1" sz="19900">
              <a:solidFill>
                <a:srgbClr val="7030A0"/>
              </a:solidFill>
              <a:latin typeface="Times New Roman"/>
              <a:ea typeface="Times New Roman"/>
              <a:cs typeface="Times New Roman"/>
              <a:sym typeface="Times New Roman"/>
            </a:endParaRPr>
          </a:p>
        </p:txBody>
      </p:sp>
      <p:sp>
        <p:nvSpPr>
          <p:cNvPr id="267" name="Google Shape;267;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268" name="Google Shape;268;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9" name="Google Shape;269;p20"/>
          <p:cNvPicPr preferRelativeResize="0"/>
          <p:nvPr/>
        </p:nvPicPr>
        <p:blipFill rotWithShape="1">
          <a:blip r:embed="rId3">
            <a:alphaModFix/>
          </a:blip>
          <a:srcRect b="0" l="0" r="0" t="0"/>
          <a:stretch/>
        </p:blipFill>
        <p:spPr>
          <a:xfrm>
            <a:off x="628650" y="994075"/>
            <a:ext cx="7886700" cy="464542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1"/>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Screen Shots</a:t>
            </a:r>
            <a:endParaRPr b="1" sz="19900">
              <a:solidFill>
                <a:srgbClr val="7030A0"/>
              </a:solidFill>
              <a:latin typeface="Times New Roman"/>
              <a:ea typeface="Times New Roman"/>
              <a:cs typeface="Times New Roman"/>
              <a:sym typeface="Times New Roman"/>
            </a:endParaRPr>
          </a:p>
        </p:txBody>
      </p:sp>
      <p:sp>
        <p:nvSpPr>
          <p:cNvPr id="275" name="Google Shape;275;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276" name="Google Shape;276;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7" name="Google Shape;277;p21"/>
          <p:cNvPicPr preferRelativeResize="0"/>
          <p:nvPr/>
        </p:nvPicPr>
        <p:blipFill rotWithShape="1">
          <a:blip r:embed="rId3">
            <a:alphaModFix/>
          </a:blip>
          <a:srcRect b="0" l="0" r="0" t="0"/>
          <a:stretch/>
        </p:blipFill>
        <p:spPr>
          <a:xfrm>
            <a:off x="464125" y="1245724"/>
            <a:ext cx="8176324" cy="4170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3"/>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Conclusion / Feature Enhancement</a:t>
            </a:r>
            <a:endParaRPr b="1" sz="19900">
              <a:solidFill>
                <a:srgbClr val="7030A0"/>
              </a:solidFill>
              <a:latin typeface="Times New Roman"/>
              <a:ea typeface="Times New Roman"/>
              <a:cs typeface="Times New Roman"/>
              <a:sym typeface="Times New Roman"/>
            </a:endParaRPr>
          </a:p>
        </p:txBody>
      </p:sp>
      <p:sp>
        <p:nvSpPr>
          <p:cNvPr id="283" name="Google Shape;283;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284" name="Google Shape;284;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5" name="Google Shape;285;p23"/>
          <p:cNvSpPr txBox="1"/>
          <p:nvPr/>
        </p:nvSpPr>
        <p:spPr>
          <a:xfrm>
            <a:off x="483600" y="1431175"/>
            <a:ext cx="81768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50"/>
              </a:spcBef>
              <a:spcAft>
                <a:spcPts val="50"/>
              </a:spcAft>
              <a:buClr>
                <a:srgbClr val="000000"/>
              </a:buClr>
              <a:buSzPts val="2000"/>
              <a:buFont typeface="Arial"/>
              <a:buNone/>
            </a:pPr>
            <a:r>
              <a:rPr b="0" i="0" lang="en-US" sz="2100" u="none" cap="none" strike="noStrike">
                <a:solidFill>
                  <a:schemeClr val="dk1"/>
                </a:solidFill>
                <a:latin typeface="Times New Roman"/>
                <a:ea typeface="Times New Roman"/>
                <a:cs typeface="Times New Roman"/>
                <a:sym typeface="Times New Roman"/>
              </a:rPr>
              <a:t>Thus the proposed system has the capability of understanding the human emotions which contains extra insights about human actions without the actual need for an actual presence and thereby can understand the motives of the people. This system can be further enhanced by combining the facial emotion recognition system with the speech emotion recognition system so that the emotions are predicted more accurately by analyzing both facial and audio-extracted features.</a:t>
            </a:r>
            <a:endParaRPr b="0" i="0" sz="21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4"/>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Reference Paper/ URL</a:t>
            </a:r>
            <a:endParaRPr b="1" sz="3200">
              <a:solidFill>
                <a:srgbClr val="7030A0"/>
              </a:solidFill>
              <a:latin typeface="Times New Roman"/>
              <a:ea typeface="Times New Roman"/>
              <a:cs typeface="Times New Roman"/>
              <a:sym typeface="Times New Roman"/>
            </a:endParaRPr>
          </a:p>
        </p:txBody>
      </p:sp>
      <p:sp>
        <p:nvSpPr>
          <p:cNvPr id="291" name="Google Shape;291;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292" name="Google Shape;292;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3" name="Google Shape;293;p24"/>
          <p:cNvSpPr txBox="1"/>
          <p:nvPr/>
        </p:nvSpPr>
        <p:spPr>
          <a:xfrm>
            <a:off x="285750" y="696250"/>
            <a:ext cx="8618700" cy="6032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5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228600" lvl="0" marL="228600" marR="0" rtl="0" algn="just">
              <a:lnSpc>
                <a:spcPct val="150000"/>
              </a:lnSpc>
              <a:spcBef>
                <a:spcPts val="50"/>
              </a:spcBef>
              <a:spcAft>
                <a:spcPts val="0"/>
              </a:spcAft>
              <a:buClr>
                <a:schemeClr val="dk1"/>
              </a:buClr>
              <a:buSzPts val="1600"/>
              <a:buFont typeface="Times New Roman"/>
              <a:buAutoNum type="arabicPeriod"/>
            </a:pPr>
            <a:r>
              <a:rPr b="0" i="0" lang="en-US" sz="1600" u="none" cap="none" strike="noStrike">
                <a:solidFill>
                  <a:schemeClr val="dk1"/>
                </a:solidFill>
                <a:latin typeface="Times New Roman"/>
                <a:ea typeface="Times New Roman"/>
                <a:cs typeface="Times New Roman"/>
                <a:sym typeface="Times New Roman"/>
              </a:rPr>
              <a:t>Akira Sasou, Bagus Tris Atmaja, and Masato Akagi,  “Speech emotion and naturalness recognition system”, vol.10, pp.72381-72387, July 2022.</a:t>
            </a:r>
            <a:endParaRPr b="0" i="0" sz="1600" u="none" cap="none" strike="noStrike">
              <a:solidFill>
                <a:schemeClr val="dk1"/>
              </a:solidFill>
              <a:latin typeface="Times New Roman"/>
              <a:ea typeface="Times New Roman"/>
              <a:cs typeface="Times New Roman"/>
              <a:sym typeface="Times New Roman"/>
            </a:endParaRPr>
          </a:p>
          <a:p>
            <a:pPr indent="-228600" lvl="0" marL="228600" marR="0" rtl="0" algn="just">
              <a:lnSpc>
                <a:spcPct val="150000"/>
              </a:lnSpc>
              <a:spcBef>
                <a:spcPts val="50"/>
              </a:spcBef>
              <a:spcAft>
                <a:spcPts val="0"/>
              </a:spcAft>
              <a:buClr>
                <a:schemeClr val="dk1"/>
              </a:buClr>
              <a:buSzPts val="1600"/>
              <a:buFont typeface="Times New Roman"/>
              <a:buAutoNum type="arabicPeriod"/>
            </a:pPr>
            <a:r>
              <a:rPr b="0" i="0" lang="en-US" sz="1600" u="none" cap="none" strike="noStrike">
                <a:solidFill>
                  <a:schemeClr val="dk1"/>
                </a:solidFill>
                <a:latin typeface="Times New Roman"/>
                <a:ea typeface="Times New Roman"/>
                <a:cs typeface="Times New Roman"/>
                <a:sym typeface="Times New Roman"/>
              </a:rPr>
              <a:t>Jennifer Santosoand Takeshi Yamada, “Speech Emotion Recognition system based on Self-Attention Weight Correction for Acoustic and Text Features”, vol.10, pp.115732-115743, November 2022.</a:t>
            </a:r>
            <a:endParaRPr b="0" i="0" sz="1600" u="none" cap="none" strike="noStrike">
              <a:solidFill>
                <a:schemeClr val="dk1"/>
              </a:solidFill>
              <a:latin typeface="Times New Roman"/>
              <a:ea typeface="Times New Roman"/>
              <a:cs typeface="Times New Roman"/>
              <a:sym typeface="Times New Roman"/>
            </a:endParaRPr>
          </a:p>
          <a:p>
            <a:pPr indent="-228600" lvl="0" marL="228600" marR="0" rtl="0" algn="just">
              <a:lnSpc>
                <a:spcPct val="150000"/>
              </a:lnSpc>
              <a:spcBef>
                <a:spcPts val="50"/>
              </a:spcBef>
              <a:spcAft>
                <a:spcPts val="0"/>
              </a:spcAft>
              <a:buClr>
                <a:schemeClr val="dk1"/>
              </a:buClr>
              <a:buSzPts val="1600"/>
              <a:buFont typeface="Times New Roman"/>
              <a:buAutoNum type="arabicPeriod"/>
            </a:pPr>
            <a:r>
              <a:rPr b="0" i="0" lang="en-US" sz="1600" u="none" cap="none" strike="noStrike">
                <a:solidFill>
                  <a:schemeClr val="dk1"/>
                </a:solidFill>
                <a:highlight>
                  <a:srgbClr val="FFFFFF"/>
                </a:highlight>
                <a:latin typeface="Times New Roman"/>
                <a:ea typeface="Times New Roman"/>
                <a:cs typeface="Times New Roman"/>
                <a:sym typeface="Times New Roman"/>
              </a:rPr>
              <a:t>Liu Yunxiang and Zhang Kexin, “</a:t>
            </a:r>
            <a:r>
              <a:rPr b="0" i="0" lang="en-US" sz="1600" u="none" cap="none" strike="noStrike">
                <a:solidFill>
                  <a:schemeClr val="dk1"/>
                </a:solidFill>
                <a:latin typeface="Times New Roman"/>
                <a:ea typeface="Times New Roman"/>
                <a:cs typeface="Times New Roman"/>
                <a:sym typeface="Times New Roman"/>
              </a:rPr>
              <a:t>Design of Efficient Speech Emotion Recognition Based on Multi Task Learning”, vol.11, pp.5528-5537, January 2023.</a:t>
            </a:r>
            <a:endParaRPr b="0" i="0" sz="1600" u="none" cap="none" strike="noStrike">
              <a:solidFill>
                <a:schemeClr val="dk1"/>
              </a:solidFill>
              <a:latin typeface="Times New Roman"/>
              <a:ea typeface="Times New Roman"/>
              <a:cs typeface="Times New Roman"/>
              <a:sym typeface="Times New Roman"/>
            </a:endParaRPr>
          </a:p>
          <a:p>
            <a:pPr indent="-228600" lvl="0" marL="228600" marR="0" rtl="0" algn="just">
              <a:lnSpc>
                <a:spcPct val="150000"/>
              </a:lnSpc>
              <a:spcBef>
                <a:spcPts val="50"/>
              </a:spcBef>
              <a:spcAft>
                <a:spcPts val="0"/>
              </a:spcAft>
              <a:buClr>
                <a:schemeClr val="dk1"/>
              </a:buClr>
              <a:buSzPts val="1600"/>
              <a:buFont typeface="Times New Roman"/>
              <a:buAutoNum type="arabicPeriod"/>
            </a:pPr>
            <a:r>
              <a:rPr b="0" i="0" lang="en-US" sz="1600" u="none" cap="none" strike="noStrike">
                <a:solidFill>
                  <a:schemeClr val="dk1"/>
                </a:solidFill>
                <a:highlight>
                  <a:srgbClr val="FFFFFF"/>
                </a:highlight>
                <a:latin typeface="Times New Roman"/>
                <a:ea typeface="Times New Roman"/>
                <a:cs typeface="Times New Roman"/>
                <a:sym typeface="Times New Roman"/>
              </a:rPr>
              <a:t>Caslon Chua, </a:t>
            </a:r>
            <a:r>
              <a:rPr b="0" i="0" lang="en-US" sz="1600" u="none" cap="none" strike="noStrike">
                <a:solidFill>
                  <a:schemeClr val="dk1"/>
                </a:solidFill>
                <a:latin typeface="Times New Roman"/>
                <a:ea typeface="Times New Roman"/>
                <a:cs typeface="Times New Roman"/>
                <a:sym typeface="Times New Roman"/>
              </a:rPr>
              <a:t>Felicia Andayani, Lau Bee Theng </a:t>
            </a:r>
            <a:r>
              <a:rPr b="0" i="0" lang="en-US" sz="1600" u="none" cap="none" strike="noStrike">
                <a:solidFill>
                  <a:schemeClr val="dk1"/>
                </a:solidFill>
                <a:highlight>
                  <a:srgbClr val="FFFFFF"/>
                </a:highlight>
                <a:latin typeface="Times New Roman"/>
                <a:ea typeface="Times New Roman"/>
                <a:cs typeface="Times New Roman"/>
                <a:sym typeface="Times New Roman"/>
              </a:rPr>
              <a:t>and  Mark Teekit Tsun, “</a:t>
            </a:r>
            <a:r>
              <a:rPr b="0" i="0" lang="en-US" sz="1600" u="none" cap="none" strike="noStrike">
                <a:solidFill>
                  <a:schemeClr val="dk1"/>
                </a:solidFill>
                <a:latin typeface="Times New Roman"/>
                <a:ea typeface="Times New Roman"/>
                <a:cs typeface="Times New Roman"/>
                <a:sym typeface="Times New Roman"/>
              </a:rPr>
              <a:t>Hybrid LSTM-Transformer Model for Emotion Recognition From Speech Audio Files”, vol.10, pp.36018-36027, March 2022.</a:t>
            </a:r>
            <a:endParaRPr b="0" i="0" sz="1600" u="none" cap="none" strike="noStrike">
              <a:solidFill>
                <a:schemeClr val="dk1"/>
              </a:solidFill>
              <a:latin typeface="Times New Roman"/>
              <a:ea typeface="Times New Roman"/>
              <a:cs typeface="Times New Roman"/>
              <a:sym typeface="Times New Roman"/>
            </a:endParaRPr>
          </a:p>
          <a:p>
            <a:pPr indent="-228600" lvl="0" marL="228600" marR="0" rtl="0" algn="just">
              <a:lnSpc>
                <a:spcPct val="150000"/>
              </a:lnSpc>
              <a:spcBef>
                <a:spcPts val="50"/>
              </a:spcBef>
              <a:spcAft>
                <a:spcPts val="0"/>
              </a:spcAft>
              <a:buClr>
                <a:schemeClr val="dk1"/>
              </a:buClr>
              <a:buSzPts val="1600"/>
              <a:buFont typeface="Times New Roman"/>
              <a:buAutoNum type="arabicPeriod"/>
            </a:pPr>
            <a:r>
              <a:rPr b="0" i="0" lang="en-US" sz="1600" u="none" cap="none" strike="noStrike">
                <a:solidFill>
                  <a:schemeClr val="dk1"/>
                </a:solidFill>
                <a:latin typeface="Times New Roman"/>
                <a:ea typeface="Times New Roman"/>
                <a:cs typeface="Times New Roman"/>
                <a:sym typeface="Times New Roman"/>
              </a:rPr>
              <a:t>Edris Zaman Farsa,Mohammad Reza Falahzadeh,, “3D Convolutional Neural Network for Speech Emotion Recognition With Its Realization on Intel CPU and NVIDIA GPU”, vol.10, pp.112460-112471, October 2022.</a:t>
            </a:r>
            <a:endParaRPr b="0" i="0" sz="1600" u="none" cap="none" strike="noStrike">
              <a:solidFill>
                <a:schemeClr val="dk1"/>
              </a:solidFill>
              <a:latin typeface="Times New Roman"/>
              <a:ea typeface="Times New Roman"/>
              <a:cs typeface="Times New Roman"/>
              <a:sym typeface="Times New Roman"/>
            </a:endParaRPr>
          </a:p>
          <a:p>
            <a:pPr indent="-228600" lvl="0" marL="228600" marR="0" rtl="0" algn="just">
              <a:lnSpc>
                <a:spcPct val="150000"/>
              </a:lnSpc>
              <a:spcBef>
                <a:spcPts val="50"/>
              </a:spcBef>
              <a:spcAft>
                <a:spcPts val="0"/>
              </a:spcAft>
              <a:buClr>
                <a:schemeClr val="dk1"/>
              </a:buClr>
              <a:buSzPts val="1600"/>
              <a:buFont typeface="Times New Roman"/>
              <a:buAutoNum type="arabicPeriod"/>
            </a:pPr>
            <a:r>
              <a:rPr b="0" i="0" lang="en-US" sz="1600" u="none" cap="none" strike="noStrike">
                <a:solidFill>
                  <a:schemeClr val="dk1"/>
                </a:solidFill>
                <a:latin typeface="Times New Roman"/>
                <a:ea typeface="Times New Roman"/>
                <a:cs typeface="Times New Roman"/>
                <a:sym typeface="Times New Roman"/>
              </a:rPr>
              <a:t>Alwin Poulose, Samuel Kakuba,, “Attention-Based Multi-Learning Approach for Speech Emotion Recognition With Dilated Convolution”, vol.10, pp.122302-122313, November 2022. </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50"/>
              </a:spcBef>
              <a:spcAft>
                <a:spcPts val="5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2b96b65fd2_0_58"/>
          <p:cNvSpPr txBox="1"/>
          <p:nvPr>
            <p:ph idx="1" type="body"/>
          </p:nvPr>
        </p:nvSpPr>
        <p:spPr>
          <a:xfrm>
            <a:off x="238350" y="362950"/>
            <a:ext cx="8277000" cy="6358500"/>
          </a:xfrm>
          <a:prstGeom prst="rect">
            <a:avLst/>
          </a:prstGeom>
          <a:noFill/>
          <a:ln>
            <a:noFill/>
          </a:ln>
        </p:spPr>
        <p:txBody>
          <a:bodyPr anchorCtr="0" anchor="t" bIns="45700" lIns="91425" spcFirstLastPara="1" rIns="91425" wrap="square" tIns="45700">
            <a:noAutofit/>
          </a:bodyPr>
          <a:lstStyle/>
          <a:p>
            <a:pPr indent="-228600" lvl="0" marL="228600" rtl="0" algn="just">
              <a:lnSpc>
                <a:spcPct val="140000"/>
              </a:lnSpc>
              <a:spcBef>
                <a:spcPts val="50"/>
              </a:spcBef>
              <a:spcAft>
                <a:spcPts val="0"/>
              </a:spcAft>
              <a:buSzPts val="1900"/>
              <a:buFont typeface="Times New Roman"/>
              <a:buAutoNum type="arabicPeriod"/>
            </a:pPr>
            <a:r>
              <a:rPr lang="en-US" sz="1900">
                <a:latin typeface="Times New Roman"/>
                <a:ea typeface="Times New Roman"/>
                <a:cs typeface="Times New Roman"/>
                <a:sym typeface="Times New Roman"/>
              </a:rPr>
              <a:t>Alwin Poulose, Samuel Kakuba, “Deep Learning-Based Speech Emotion Recognition Using Multi-Level Fusion of Concurrent Features”, vol.10, pp.125538-125551, November 2022.</a:t>
            </a:r>
            <a:endParaRPr sz="1900">
              <a:latin typeface="Times New Roman"/>
              <a:ea typeface="Times New Roman"/>
              <a:cs typeface="Times New Roman"/>
              <a:sym typeface="Times New Roman"/>
            </a:endParaRPr>
          </a:p>
          <a:p>
            <a:pPr indent="-228600" lvl="0" marL="228600" rtl="0" algn="just">
              <a:lnSpc>
                <a:spcPct val="140000"/>
              </a:lnSpc>
              <a:spcBef>
                <a:spcPts val="50"/>
              </a:spcBef>
              <a:spcAft>
                <a:spcPts val="0"/>
              </a:spcAft>
              <a:buSzPts val="1900"/>
              <a:buFont typeface="Times New Roman"/>
              <a:buAutoNum type="arabicPeriod"/>
            </a:pPr>
            <a:r>
              <a:rPr lang="en-US" sz="1900">
                <a:highlight>
                  <a:srgbClr val="FFFFFF"/>
                </a:highlight>
                <a:uFill>
                  <a:noFill/>
                </a:uFill>
                <a:latin typeface="Times New Roman"/>
                <a:ea typeface="Times New Roman"/>
                <a:cs typeface="Times New Roman"/>
                <a:sym typeface="Times New Roman"/>
                <a:hlinkClick r:id="rId3"/>
              </a:rPr>
              <a:t>Akira Sasou</a:t>
            </a:r>
            <a:r>
              <a:rPr lang="en-US" sz="1900">
                <a:latin typeface="Times New Roman"/>
                <a:ea typeface="Times New Roman"/>
                <a:cs typeface="Times New Roman"/>
                <a:sym typeface="Times New Roman"/>
              </a:rPr>
              <a:t>, </a:t>
            </a:r>
            <a:r>
              <a:rPr lang="en-US" sz="1900">
                <a:highlight>
                  <a:srgbClr val="FFFFFF"/>
                </a:highlight>
                <a:uFill>
                  <a:noFill/>
                </a:uFill>
                <a:latin typeface="Times New Roman"/>
                <a:ea typeface="Times New Roman"/>
                <a:cs typeface="Times New Roman"/>
                <a:sym typeface="Times New Roman"/>
                <a:hlinkClick r:id="rId4"/>
              </a:rPr>
              <a:t>Bagus Tris Atmaja</a:t>
            </a:r>
            <a:r>
              <a:rPr lang="en-US" sz="1900">
                <a:highlight>
                  <a:srgbClr val="FFFFFF"/>
                </a:highlight>
                <a:latin typeface="Times New Roman"/>
                <a:ea typeface="Times New Roman"/>
                <a:cs typeface="Times New Roman"/>
                <a:sym typeface="Times New Roman"/>
              </a:rPr>
              <a:t>, </a:t>
            </a:r>
            <a:r>
              <a:rPr lang="en-US" sz="1900">
                <a:latin typeface="Times New Roman"/>
                <a:ea typeface="Times New Roman"/>
                <a:cs typeface="Times New Roman"/>
                <a:sym typeface="Times New Roman"/>
              </a:rPr>
              <a:t>“Evaluating Self-Supervised Speech Representations for Speech Emotion Recognition”, vol.10, pp.</a:t>
            </a:r>
            <a:r>
              <a:rPr lang="en-US" sz="1900">
                <a:highlight>
                  <a:srgbClr val="FFFFFF"/>
                </a:highlight>
                <a:latin typeface="Times New Roman"/>
                <a:ea typeface="Times New Roman"/>
                <a:cs typeface="Times New Roman"/>
                <a:sym typeface="Times New Roman"/>
              </a:rPr>
              <a:t>124396 - 124407, November 2022.</a:t>
            </a:r>
            <a:endParaRPr sz="1900">
              <a:latin typeface="Times New Roman"/>
              <a:ea typeface="Times New Roman"/>
              <a:cs typeface="Times New Roman"/>
              <a:sym typeface="Times New Roman"/>
            </a:endParaRPr>
          </a:p>
          <a:p>
            <a:pPr indent="-228600" lvl="0" marL="228600" rtl="0" algn="just">
              <a:lnSpc>
                <a:spcPct val="140000"/>
              </a:lnSpc>
              <a:spcBef>
                <a:spcPts val="50"/>
              </a:spcBef>
              <a:spcAft>
                <a:spcPts val="0"/>
              </a:spcAft>
              <a:buSzPts val="1900"/>
              <a:buFont typeface="Times New Roman"/>
              <a:buAutoNum type="arabicPeriod"/>
            </a:pPr>
            <a:r>
              <a:rPr lang="en-US" sz="1900">
                <a:latin typeface="Times New Roman"/>
                <a:ea typeface="Times New Roman"/>
                <a:cs typeface="Times New Roman"/>
                <a:sym typeface="Times New Roman"/>
              </a:rPr>
              <a:t>Haiyan Wang, Xiaohui Zhao, “Investigation of the Effect of Increased Dimension Levels in Speech Emotion Recognition”, vol.10, pp.78123-78134, July 2022.</a:t>
            </a:r>
            <a:endParaRPr sz="1900">
              <a:latin typeface="Times New Roman"/>
              <a:ea typeface="Times New Roman"/>
              <a:cs typeface="Times New Roman"/>
              <a:sym typeface="Times New Roman"/>
            </a:endParaRPr>
          </a:p>
          <a:p>
            <a:pPr indent="0" lvl="0" marL="0" rtl="0" algn="just">
              <a:lnSpc>
                <a:spcPct val="140000"/>
              </a:lnSpc>
              <a:spcBef>
                <a:spcPts val="50"/>
              </a:spcBef>
              <a:spcAft>
                <a:spcPts val="0"/>
              </a:spcAft>
              <a:buSzPts val="1800"/>
              <a:buNone/>
            </a:pPr>
            <a:r>
              <a:rPr lang="en-US" sz="1900">
                <a:latin typeface="Times New Roman"/>
                <a:ea typeface="Times New Roman"/>
                <a:cs typeface="Times New Roman"/>
                <a:sym typeface="Times New Roman"/>
              </a:rPr>
              <a:t>[10]Carlos Busso, Kusha Sridhar,, “Unsupervised Personalization of an Emotion Recognition System: The Unique Properties of the Externalization of Valence in Speech”, vol. 13,pp.1959-1972, December 2022.</a:t>
            </a:r>
            <a:endParaRPr sz="1900">
              <a:latin typeface="Times New Roman"/>
              <a:ea typeface="Times New Roman"/>
              <a:cs typeface="Times New Roman"/>
              <a:sym typeface="Times New Roman"/>
            </a:endParaRPr>
          </a:p>
          <a:p>
            <a:pPr indent="0" lvl="0" marL="0" rtl="0" algn="just">
              <a:lnSpc>
                <a:spcPct val="140000"/>
              </a:lnSpc>
              <a:spcBef>
                <a:spcPts val="50"/>
              </a:spcBef>
              <a:spcAft>
                <a:spcPts val="0"/>
              </a:spcAft>
              <a:buSzPts val="1800"/>
              <a:buNone/>
            </a:pPr>
            <a:r>
              <a:rPr b="1" lang="en-US" sz="1900">
                <a:latin typeface="Times New Roman"/>
                <a:ea typeface="Times New Roman"/>
                <a:cs typeface="Times New Roman"/>
                <a:sym typeface="Times New Roman"/>
              </a:rPr>
              <a:t>Base paper: </a:t>
            </a:r>
            <a:endParaRPr b="1" sz="1900">
              <a:latin typeface="Times New Roman"/>
              <a:ea typeface="Times New Roman"/>
              <a:cs typeface="Times New Roman"/>
              <a:sym typeface="Times New Roman"/>
            </a:endParaRPr>
          </a:p>
          <a:p>
            <a:pPr indent="0" lvl="0" marL="0" rtl="0" algn="just">
              <a:lnSpc>
                <a:spcPct val="140000"/>
              </a:lnSpc>
              <a:spcBef>
                <a:spcPts val="50"/>
              </a:spcBef>
              <a:spcAft>
                <a:spcPts val="0"/>
              </a:spcAft>
              <a:buSzPts val="1800"/>
              <a:buNone/>
            </a:pPr>
            <a:r>
              <a:rPr b="1" lang="en-US" sz="1900" u="sng">
                <a:solidFill>
                  <a:schemeClr val="hlink"/>
                </a:solidFill>
                <a:latin typeface="Times New Roman"/>
                <a:ea typeface="Times New Roman"/>
                <a:cs typeface="Times New Roman"/>
                <a:sym typeface="Times New Roman"/>
                <a:hlinkClick r:id="rId5"/>
              </a:rPr>
              <a:t>https://drive.google.com/file/d/13L8FzQ6wShO_39_rLxbcHw93toqAkmqI/view?usp=share_link</a:t>
            </a:r>
            <a:endParaRPr b="1" sz="1900">
              <a:latin typeface="Times New Roman"/>
              <a:ea typeface="Times New Roman"/>
              <a:cs typeface="Times New Roman"/>
              <a:sym typeface="Times New Roman"/>
            </a:endParaRPr>
          </a:p>
          <a:p>
            <a:pPr indent="0" lvl="0" marL="0" rtl="0" algn="just">
              <a:lnSpc>
                <a:spcPct val="140000"/>
              </a:lnSpc>
              <a:spcBef>
                <a:spcPts val="50"/>
              </a:spcBef>
              <a:spcAft>
                <a:spcPts val="50"/>
              </a:spcAft>
              <a:buClr>
                <a:schemeClr val="dk1"/>
              </a:buClr>
              <a:buSzPts val="1100"/>
              <a:buFont typeface="Arial"/>
              <a:buNone/>
            </a:pPr>
            <a:r>
              <a:t/>
            </a:r>
            <a:endParaRPr sz="1900">
              <a:latin typeface="Times New Roman"/>
              <a:ea typeface="Times New Roman"/>
              <a:cs typeface="Times New Roman"/>
              <a:sym typeface="Times New Roman"/>
            </a:endParaRPr>
          </a:p>
        </p:txBody>
      </p:sp>
      <p:sp>
        <p:nvSpPr>
          <p:cNvPr id="300" name="Google Shape;300;g22b96b65fd2_0_5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Objective of the Project</a:t>
            </a:r>
            <a:endParaRPr b="1" sz="3600">
              <a:solidFill>
                <a:srgbClr val="7030A0"/>
              </a:solidFill>
              <a:latin typeface="Times New Roman"/>
              <a:ea typeface="Times New Roman"/>
              <a:cs typeface="Times New Roman"/>
              <a:sym typeface="Times New Roman"/>
            </a:endParaRPr>
          </a:p>
        </p:txBody>
      </p:sp>
      <p:sp>
        <p:nvSpPr>
          <p:cNvPr id="111" name="Google Shape;111;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112" name="Google Shape;112;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3" name="Google Shape;113;p3"/>
          <p:cNvSpPr txBox="1"/>
          <p:nvPr/>
        </p:nvSpPr>
        <p:spPr>
          <a:xfrm>
            <a:off x="517450" y="1034875"/>
            <a:ext cx="8317500" cy="47871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50"/>
              </a:spcBef>
              <a:spcAft>
                <a:spcPts val="0"/>
              </a:spcAft>
              <a:buClr>
                <a:schemeClr val="dk1"/>
              </a:buClr>
              <a:buSzPts val="1100"/>
              <a:buFont typeface="Arial"/>
              <a:buNone/>
            </a:pPr>
            <a:r>
              <a:rPr b="0" i="0" lang="en-US" sz="2300" u="none" cap="none" strike="noStrike">
                <a:solidFill>
                  <a:schemeClr val="dk1"/>
                </a:solidFill>
                <a:latin typeface="Times New Roman"/>
                <a:ea typeface="Times New Roman"/>
                <a:cs typeface="Times New Roman"/>
                <a:sym typeface="Times New Roman"/>
              </a:rPr>
              <a:t>The objective of the proposed system is to detect emotions from continuous and spontaneous speech. Speech emotion recognition can be of huge help to prevent </a:t>
            </a:r>
            <a:r>
              <a:rPr b="1" i="0" lang="en-US" sz="2300" u="none" cap="none" strike="noStrike">
                <a:solidFill>
                  <a:srgbClr val="674EA7"/>
                </a:solidFill>
                <a:latin typeface="Times New Roman"/>
                <a:ea typeface="Times New Roman"/>
                <a:cs typeface="Times New Roman"/>
                <a:sym typeface="Times New Roman"/>
              </a:rPr>
              <a:t>cyber crimes and can regulate the smart automobiles</a:t>
            </a:r>
            <a:r>
              <a:rPr b="0" i="0" lang="en-US" sz="2300" u="none" cap="none" strike="noStrike">
                <a:solidFill>
                  <a:srgbClr val="674EA7"/>
                </a:solidFill>
                <a:latin typeface="Times New Roman"/>
                <a:ea typeface="Times New Roman"/>
                <a:cs typeface="Times New Roman"/>
                <a:sym typeface="Times New Roman"/>
              </a:rPr>
              <a:t> </a:t>
            </a:r>
            <a:r>
              <a:rPr b="0" i="0" lang="en-US" sz="2300" u="none" cap="none" strike="noStrike">
                <a:solidFill>
                  <a:schemeClr val="dk1"/>
                </a:solidFill>
                <a:latin typeface="Times New Roman"/>
                <a:ea typeface="Times New Roman"/>
                <a:cs typeface="Times New Roman"/>
                <a:sym typeface="Times New Roman"/>
              </a:rPr>
              <a:t>according to the emotion assessed from the driver. Other applications can include the chatbots for better understanding of the customers on the other side, audio surveillance, online marketing, call centers, etc. </a:t>
            </a:r>
            <a:r>
              <a:rPr b="0" i="0" lang="en-US" sz="2300" u="none" cap="none" strike="noStrike">
                <a:solidFill>
                  <a:schemeClr val="dk1"/>
                </a:solidFill>
                <a:highlight>
                  <a:srgbClr val="FFFFFF"/>
                </a:highlight>
                <a:latin typeface="Times New Roman"/>
                <a:ea typeface="Times New Roman"/>
                <a:cs typeface="Times New Roman"/>
                <a:sym typeface="Times New Roman"/>
              </a:rPr>
              <a:t>Mel-frequency cepstrum coefficient (MFCC) is the most used representation of the spectral property of voice signals.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2c80ac3c8b_0_0"/>
          <p:cNvSpPr txBox="1"/>
          <p:nvPr>
            <p:ph idx="1" type="body"/>
          </p:nvPr>
        </p:nvSpPr>
        <p:spPr>
          <a:xfrm>
            <a:off x="628650" y="1120325"/>
            <a:ext cx="7886700" cy="5056800"/>
          </a:xfrm>
          <a:prstGeom prst="rect">
            <a:avLst/>
          </a:prstGeom>
        </p:spPr>
        <p:txBody>
          <a:bodyPr anchorCtr="0" anchor="t" bIns="45700" lIns="91425" spcFirstLastPara="1" rIns="91425" wrap="square" tIns="45700">
            <a:normAutofit/>
          </a:bodyPr>
          <a:lstStyle/>
          <a:p>
            <a:pPr indent="0" lvl="0" marL="0" rtl="0" algn="just">
              <a:lnSpc>
                <a:spcPct val="150000"/>
              </a:lnSpc>
              <a:spcBef>
                <a:spcPts val="50"/>
              </a:spcBef>
              <a:spcAft>
                <a:spcPts val="0"/>
              </a:spcAft>
              <a:buClr>
                <a:schemeClr val="dk1"/>
              </a:buClr>
              <a:buSzPts val="1100"/>
              <a:buFont typeface="Arial"/>
              <a:buNone/>
            </a:pPr>
            <a:r>
              <a:rPr lang="en-US" sz="2300">
                <a:highlight>
                  <a:schemeClr val="lt1"/>
                </a:highlight>
                <a:latin typeface="Times New Roman"/>
                <a:ea typeface="Times New Roman"/>
                <a:cs typeface="Times New Roman"/>
                <a:sym typeface="Times New Roman"/>
              </a:rPr>
              <a:t>These are the best for speech recognition as it takes human perception sensitivity with respect to frequencies into consideration. </a:t>
            </a:r>
            <a:r>
              <a:rPr b="1" lang="en-US" sz="2300">
                <a:solidFill>
                  <a:srgbClr val="674EA7"/>
                </a:solidFill>
                <a:highlight>
                  <a:schemeClr val="lt1"/>
                </a:highlight>
                <a:latin typeface="Times New Roman"/>
                <a:ea typeface="Times New Roman"/>
                <a:cs typeface="Times New Roman"/>
                <a:sym typeface="Times New Roman"/>
              </a:rPr>
              <a:t>MFCC features</a:t>
            </a:r>
            <a:r>
              <a:rPr lang="en-US" sz="2300">
                <a:highlight>
                  <a:schemeClr val="lt1"/>
                </a:highlight>
                <a:latin typeface="Times New Roman"/>
                <a:ea typeface="Times New Roman"/>
                <a:cs typeface="Times New Roman"/>
                <a:sym typeface="Times New Roman"/>
              </a:rPr>
              <a:t> are extracted from the speech signals and are used to train different classifiers and feature selection is a crucial step to select the most relevant features out of it. A classifier model is built using Convolutional Neural Networks (CNN) algorithm which proves to be the better deep learning algorithm for processing and recognition tasks.</a:t>
            </a:r>
            <a:endParaRPr sz="23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120" name="Google Shape;120;g22c80ac3c8b_0_0"/>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21" name="Google Shape;121;g22c80ac3c8b_0_0"/>
          <p:cNvSpPr txBox="1"/>
          <p:nvPr>
            <p:ph type="title"/>
          </p:nvPr>
        </p:nvSpPr>
        <p:spPr>
          <a:xfrm>
            <a:off x="628650" y="165991"/>
            <a:ext cx="7886700" cy="53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Objective of the Project(Contd..)</a:t>
            </a:r>
            <a:endParaRPr b="1" sz="3600">
              <a:solidFill>
                <a:srgbClr val="7030A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Literature Survey</a:t>
            </a:r>
            <a:endParaRPr b="1" sz="3600">
              <a:solidFill>
                <a:srgbClr val="7030A0"/>
              </a:solidFill>
              <a:latin typeface="Times New Roman"/>
              <a:ea typeface="Times New Roman"/>
              <a:cs typeface="Times New Roman"/>
              <a:sym typeface="Times New Roman"/>
            </a:endParaRPr>
          </a:p>
        </p:txBody>
      </p:sp>
      <p:sp>
        <p:nvSpPr>
          <p:cNvPr id="127" name="Google Shape;127;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128" name="Google Shape;128;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29" name="Google Shape;129;p4"/>
          <p:cNvGraphicFramePr/>
          <p:nvPr/>
        </p:nvGraphicFramePr>
        <p:xfrm>
          <a:off x="165625" y="1152000"/>
          <a:ext cx="3000000" cy="3000000"/>
        </p:xfrm>
        <a:graphic>
          <a:graphicData uri="http://schemas.openxmlformats.org/drawingml/2006/table">
            <a:tbl>
              <a:tblPr>
                <a:noFill/>
                <a:tableStyleId>{61AF653D-FF45-43F3-AA87-28BCCA411541}</a:tableStyleId>
              </a:tblPr>
              <a:tblGrid>
                <a:gridCol w="783975"/>
                <a:gridCol w="1142825"/>
                <a:gridCol w="3937150"/>
                <a:gridCol w="2074000"/>
                <a:gridCol w="903875"/>
              </a:tblGrid>
              <a:tr h="8444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TITLE</a:t>
                      </a:r>
                      <a:endParaRPr b="1" sz="1400" u="none" cap="none" strike="noStrike">
                        <a:latin typeface="Times New Roman"/>
                        <a:ea typeface="Times New Roman"/>
                        <a:cs typeface="Times New Roman"/>
                        <a:sym typeface="Times New Roman"/>
                      </a:endParaRPr>
                    </a:p>
                  </a:txBody>
                  <a:tcPr marT="91425" marB="91425" marR="91425" marL="91425">
                    <a:solidFill>
                      <a:srgbClr val="9FC5E8"/>
                    </a:solidFill>
                  </a:tcPr>
                </a:tc>
                <a:tc>
                  <a:txBody>
                    <a:bodyPr/>
                    <a:lstStyle/>
                    <a:p>
                      <a:pPr indent="0" lvl="0" marL="0" marR="0" rtl="0" algn="l">
                        <a:lnSpc>
                          <a:spcPct val="100000"/>
                        </a:lnSpc>
                        <a:spcBef>
                          <a:spcPts val="0"/>
                        </a:spcBef>
                        <a:spcAft>
                          <a:spcPts val="0"/>
                        </a:spcAft>
                        <a:buClr>
                          <a:schemeClr val="dk1"/>
                        </a:buClr>
                        <a:buSzPts val="1100"/>
                        <a:buFont typeface="Arial"/>
                        <a:buNone/>
                      </a:pPr>
                      <a:r>
                        <a:rPr b="1" lang="en-US" sz="1400" u="none" cap="none" strike="noStrike">
                          <a:latin typeface="Times New Roman"/>
                          <a:ea typeface="Times New Roman"/>
                          <a:cs typeface="Times New Roman"/>
                          <a:sym typeface="Times New Roman"/>
                        </a:rPr>
                        <a:t>AUTHOR</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lang="en-US" sz="1400" u="none" cap="none" strike="noStrike">
                          <a:latin typeface="Times New Roman"/>
                          <a:ea typeface="Times New Roman"/>
                          <a:cs typeface="Times New Roman"/>
                          <a:sym typeface="Times New Roman"/>
                        </a:rPr>
                        <a:t>NAME</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txBody>
                  <a:tcPr marT="91425" marB="91425" marR="91425" marL="91425">
                    <a:solidFill>
                      <a:srgbClr val="9FC5E8"/>
                    </a:solidFill>
                  </a:tcPr>
                </a:tc>
                <a:tc>
                  <a:txBody>
                    <a:bodyPr/>
                    <a:lstStyle/>
                    <a:p>
                      <a:pPr indent="0" lvl="0" marL="0" marR="0" rtl="0" algn="l">
                        <a:lnSpc>
                          <a:spcPct val="100000"/>
                        </a:lnSpc>
                        <a:spcBef>
                          <a:spcPts val="0"/>
                        </a:spcBef>
                        <a:spcAft>
                          <a:spcPts val="0"/>
                        </a:spcAft>
                        <a:buClr>
                          <a:schemeClr val="dk1"/>
                        </a:buClr>
                        <a:buSzPts val="1100"/>
                        <a:buFont typeface="Arial"/>
                        <a:buNone/>
                      </a:pPr>
                      <a:r>
                        <a:rPr b="1" lang="en-US" sz="1400" u="none" cap="none" strike="noStrike">
                          <a:latin typeface="Times New Roman"/>
                          <a:ea typeface="Times New Roman"/>
                          <a:cs typeface="Times New Roman"/>
                          <a:sym typeface="Times New Roman"/>
                        </a:rPr>
                        <a:t>PAPER</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lang="en-US" sz="1400" u="none" cap="none" strike="noStrike">
                          <a:latin typeface="Times New Roman"/>
                          <a:ea typeface="Times New Roman"/>
                          <a:cs typeface="Times New Roman"/>
                          <a:sym typeface="Times New Roman"/>
                        </a:rPr>
                        <a:t>DETAILS</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txBody>
                  <a:tcPr marT="91425" marB="91425" marR="91425" marL="91425">
                    <a:solidFill>
                      <a:srgbClr val="9FC5E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METHODOLOGY</a:t>
                      </a:r>
                      <a:endParaRPr b="1" sz="1400" u="none" cap="none" strike="noStrike">
                        <a:latin typeface="Times New Roman"/>
                        <a:ea typeface="Times New Roman"/>
                        <a:cs typeface="Times New Roman"/>
                        <a:sym typeface="Times New Roman"/>
                      </a:endParaRPr>
                    </a:p>
                  </a:txBody>
                  <a:tcPr marT="91425" marB="91425" marR="91425" marL="91425">
                    <a:solidFill>
                      <a:srgbClr val="9FC5E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YEAR OF PUBLISH</a:t>
                      </a:r>
                      <a:endParaRPr b="1" sz="1400" u="none" cap="none" strike="noStrike">
                        <a:latin typeface="Times New Roman"/>
                        <a:ea typeface="Times New Roman"/>
                        <a:cs typeface="Times New Roman"/>
                        <a:sym typeface="Times New Roman"/>
                      </a:endParaRPr>
                    </a:p>
                  </a:txBody>
                  <a:tcPr marT="91425" marB="91425" marR="91425" marL="91425">
                    <a:solidFill>
                      <a:srgbClr val="9FC5E8"/>
                    </a:solidFill>
                  </a:tcPr>
                </a:tc>
              </a:tr>
              <a:tr h="4168050">
                <a:tc>
                  <a:txBody>
                    <a:bodyPr/>
                    <a:lstStyle/>
                    <a:p>
                      <a:pPr indent="0" lvl="0" marL="0" marR="0" rtl="0" algn="just">
                        <a:lnSpc>
                          <a:spcPct val="95000"/>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Speech emotion and naturalness recognition system</a:t>
                      </a:r>
                      <a:endParaRPr sz="1400" u="none" cap="none" strike="noStrike"/>
                    </a:p>
                  </a:txBody>
                  <a:tcPr marT="91425" marB="91425" marR="91425" marL="91425">
                    <a:solidFill>
                      <a:srgbClr val="F3F3F3"/>
                    </a:solidFill>
                  </a:tcPr>
                </a:tc>
                <a:tc>
                  <a:txBody>
                    <a:bodyPr/>
                    <a:lstStyle/>
                    <a:p>
                      <a:pPr indent="0" lvl="0" marL="0" marR="0" rtl="0" algn="just">
                        <a:lnSpc>
                          <a:spcPct val="150000"/>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Bagus Tris Atmaja, Akira Sasou and Masato Akagi,</a:t>
                      </a:r>
                      <a:endParaRPr sz="1400" u="none" cap="none" strike="noStrike"/>
                    </a:p>
                  </a:txBody>
                  <a:tcPr marT="91425" marB="91425" marR="91425" marL="91425">
                    <a:solidFill>
                      <a:srgbClr val="F3F3F3"/>
                    </a:solidFill>
                  </a:tcPr>
                </a:tc>
                <a:tc>
                  <a:txBody>
                    <a:bodyPr/>
                    <a:lstStyle/>
                    <a:p>
                      <a:pPr indent="0" lvl="0" marL="0" marR="0" rtl="0" algn="just">
                        <a:lnSpc>
                          <a:spcPct val="150000"/>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Naturalness recognition from the speech is a new application of speech processing technique to predict the degree of naturalness score from unnatural to very natural scores for an utterance.First, ability to multitask learning dimensional emotions is shown and naturalness scores simultaneously with a small loss in naturalness recognition performance scores. Second, we evaluated our models in a 6-fold cross validation evaluation to fill the gap in the previous studies, which only evaluated the performance of the models on a single fold.</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solidFill>
                      <a:srgbClr val="F3F3F3"/>
                    </a:solidFill>
                  </a:tcPr>
                </a:tc>
                <a:tc>
                  <a:txBody>
                    <a:bodyPr/>
                    <a:lstStyle/>
                    <a:p>
                      <a:pPr indent="0" lvl="0" marL="0" marR="0" rtl="0" algn="just">
                        <a:lnSpc>
                          <a:spcPct val="150000"/>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Two classifiers-Multilayer perceptron and long short-term memory networks are used.</a:t>
                      </a:r>
                      <a:endParaRPr sz="14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This simple MLP is trained on 200 maximum iterations (epoch) with ten patiences and </a:t>
                      </a:r>
                      <a:endParaRPr sz="14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the model is implemented with LSTM and Dense layers in the Tensorflow toolkit .</a:t>
                      </a:r>
                      <a:endParaRPr sz="14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50"/>
                        </a:spcBef>
                        <a:spcAft>
                          <a:spcPts val="0"/>
                        </a:spcAft>
                        <a:buClr>
                          <a:schemeClr val="dk1"/>
                        </a:buClr>
                        <a:buSzPts val="1100"/>
                        <a:buFont typeface="Arial"/>
                        <a:buNone/>
                      </a:pPr>
                      <a:r>
                        <a:t/>
                      </a:r>
                      <a:endParaRPr b="1"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Clr>
                          <a:srgbClr val="000000"/>
                        </a:buClr>
                        <a:buSzPts val="1400"/>
                        <a:buFont typeface="Arial"/>
                        <a:buNone/>
                      </a:pPr>
                      <a:r>
                        <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2022</a:t>
                      </a:r>
                      <a:endParaRPr sz="1400" u="none" cap="none" strike="noStrike"/>
                    </a:p>
                  </a:txBody>
                  <a:tcPr marT="91425" marB="91425" marR="91425" marL="91425">
                    <a:solidFill>
                      <a:srgbClr val="F3F3F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Literature Survey</a:t>
            </a:r>
            <a:endParaRPr b="1" sz="3600">
              <a:solidFill>
                <a:srgbClr val="7030A0"/>
              </a:solidFill>
              <a:latin typeface="Times New Roman"/>
              <a:ea typeface="Times New Roman"/>
              <a:cs typeface="Times New Roman"/>
              <a:sym typeface="Times New Roman"/>
            </a:endParaRPr>
          </a:p>
        </p:txBody>
      </p:sp>
      <p:sp>
        <p:nvSpPr>
          <p:cNvPr id="135" name="Google Shape;135;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136" name="Google Shape;136;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37" name="Google Shape;137;p5"/>
          <p:cNvGraphicFramePr/>
          <p:nvPr/>
        </p:nvGraphicFramePr>
        <p:xfrm>
          <a:off x="429400" y="1152000"/>
          <a:ext cx="3000000" cy="3000000"/>
        </p:xfrm>
        <a:graphic>
          <a:graphicData uri="http://schemas.openxmlformats.org/drawingml/2006/table">
            <a:tbl>
              <a:tblPr>
                <a:noFill/>
                <a:tableStyleId>{61AF653D-FF45-43F3-AA87-28BCCA411541}</a:tableStyleId>
              </a:tblPr>
              <a:tblGrid>
                <a:gridCol w="855925"/>
                <a:gridCol w="1046900"/>
                <a:gridCol w="3697350"/>
                <a:gridCol w="1680125"/>
                <a:gridCol w="1033975"/>
              </a:tblGrid>
              <a:tr h="8444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TITLE</a:t>
                      </a:r>
                      <a:endParaRPr b="1" sz="1400" u="none" cap="none" strike="noStrike">
                        <a:latin typeface="Times New Roman"/>
                        <a:ea typeface="Times New Roman"/>
                        <a:cs typeface="Times New Roman"/>
                        <a:sym typeface="Times New Roman"/>
                      </a:endParaRPr>
                    </a:p>
                  </a:txBody>
                  <a:tcPr marT="91425" marB="91425" marR="91425" marL="91425">
                    <a:solidFill>
                      <a:srgbClr val="9FC5E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AUTHOR</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NAME</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txBody>
                  <a:tcPr marT="91425" marB="91425" marR="91425" marL="91425">
                    <a:solidFill>
                      <a:srgbClr val="9FC5E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PAPER</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DETAILS</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txBody>
                  <a:tcPr marT="91425" marB="91425" marR="91425" marL="91425">
                    <a:solidFill>
                      <a:srgbClr val="9FC5E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METHODOLOGY</a:t>
                      </a:r>
                      <a:endParaRPr b="1" sz="1400" u="none" cap="none" strike="noStrike">
                        <a:latin typeface="Times New Roman"/>
                        <a:ea typeface="Times New Roman"/>
                        <a:cs typeface="Times New Roman"/>
                        <a:sym typeface="Times New Roman"/>
                      </a:endParaRPr>
                    </a:p>
                  </a:txBody>
                  <a:tcPr marT="91425" marB="91425" marR="91425" marL="91425">
                    <a:solidFill>
                      <a:srgbClr val="9FC5E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YEAR OF PUBLISH</a:t>
                      </a:r>
                      <a:endParaRPr b="1" sz="1400" u="none" cap="none" strike="noStrike">
                        <a:latin typeface="Times New Roman"/>
                        <a:ea typeface="Times New Roman"/>
                        <a:cs typeface="Times New Roman"/>
                        <a:sym typeface="Times New Roman"/>
                      </a:endParaRPr>
                    </a:p>
                  </a:txBody>
                  <a:tcPr marT="91425" marB="91425" marR="91425" marL="91425">
                    <a:solidFill>
                      <a:srgbClr val="9FC5E8"/>
                    </a:solidFill>
                  </a:tcPr>
                </a:tc>
              </a:tr>
              <a:tr h="3760400">
                <a:tc>
                  <a:txBody>
                    <a:bodyPr/>
                    <a:lstStyle/>
                    <a:p>
                      <a:pPr indent="0" lvl="0" marL="0" marR="0" rtl="0" algn="just">
                        <a:lnSpc>
                          <a:spcPct val="95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Speech Emotion Recognition system based on Self-Attention Weight Correction for Acoustic and Text Features</a:t>
                      </a:r>
                      <a:endParaRPr sz="1400" u="none" cap="none" strike="noStrike"/>
                    </a:p>
                  </a:txBody>
                  <a:tcPr marT="91425" marB="91425" marR="91425" marL="91425">
                    <a:solidFill>
                      <a:srgbClr val="F3F3F3"/>
                    </a:solidFill>
                  </a:tcPr>
                </a:tc>
                <a:tc>
                  <a:txBody>
                    <a:bodyPr/>
                    <a:lstStyle/>
                    <a:p>
                      <a:pPr indent="0" lvl="0" marL="0" marR="0" rtl="0" algn="just">
                        <a:lnSpc>
                          <a:spcPct val="95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Jennifer Santosoand Takeshi Yamada</a:t>
                      </a:r>
                      <a:endParaRPr sz="1400" u="none" cap="none" strike="noStrike"/>
                    </a:p>
                  </a:txBody>
                  <a:tcPr marT="91425" marB="91425" marR="91425" marL="91425">
                    <a:solidFill>
                      <a:srgbClr val="F3F3F3"/>
                    </a:solidFill>
                  </a:tcPr>
                </a:tc>
                <a:tc>
                  <a:txBody>
                    <a:bodyPr/>
                    <a:lstStyle/>
                    <a:p>
                      <a:pPr indent="0" lvl="0" marL="0" marR="0" rtl="0" algn="just">
                        <a:lnSpc>
                          <a:spcPct val="150000"/>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proposed SAWC reduces the importance of words with speech recognition error in the text feature while emphasizing the importance of speech segments containing these words in acoustic features. evaluate the effectiveness of the SAWC in each feature extractor in improving the SER performance. proposed SAWC reduces the importance of words with speech recognition error in the text feature while emphasizing the importance of speech segments containing these words in acoustic features.</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solidFill>
                      <a:srgbClr val="F3F3F3"/>
                    </a:solidFill>
                  </a:tcPr>
                </a:tc>
                <a:tc>
                  <a:txBody>
                    <a:bodyPr/>
                    <a:lstStyle/>
                    <a:p>
                      <a:pPr indent="0" lvl="0" marL="0" marR="0" rtl="0" algn="just">
                        <a:lnSpc>
                          <a:spcPct val="15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We propose a method to improve the basic SER method by adjusting the self-attention weights using CM and named this method self-attention weight correction (SAWC). </a:t>
                      </a:r>
                      <a:endParaRPr b="1"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2022</a:t>
                      </a:r>
                      <a:endParaRPr sz="1400" u="none" cap="none" strike="noStrike"/>
                    </a:p>
                  </a:txBody>
                  <a:tcPr marT="91425" marB="91425" marR="91425" marL="91425">
                    <a:solidFill>
                      <a:srgbClr val="F3F3F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Literature Survey</a:t>
            </a:r>
            <a:endParaRPr b="1" sz="3600">
              <a:solidFill>
                <a:srgbClr val="7030A0"/>
              </a:solidFill>
              <a:latin typeface="Times New Roman"/>
              <a:ea typeface="Times New Roman"/>
              <a:cs typeface="Times New Roman"/>
              <a:sym typeface="Times New Roman"/>
            </a:endParaRPr>
          </a:p>
        </p:txBody>
      </p:sp>
      <p:sp>
        <p:nvSpPr>
          <p:cNvPr id="143" name="Google Shape;143;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144" name="Google Shape;144;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45" name="Google Shape;145;p6"/>
          <p:cNvGraphicFramePr/>
          <p:nvPr/>
        </p:nvGraphicFramePr>
        <p:xfrm>
          <a:off x="429400" y="831510"/>
          <a:ext cx="3000000" cy="3000000"/>
        </p:xfrm>
        <a:graphic>
          <a:graphicData uri="http://schemas.openxmlformats.org/drawingml/2006/table">
            <a:tbl>
              <a:tblPr>
                <a:noFill/>
                <a:tableStyleId>{61AF653D-FF45-43F3-AA87-28BCCA411541}</a:tableStyleId>
              </a:tblPr>
              <a:tblGrid>
                <a:gridCol w="855925"/>
                <a:gridCol w="1046900"/>
                <a:gridCol w="3889175"/>
                <a:gridCol w="1882175"/>
                <a:gridCol w="640100"/>
              </a:tblGrid>
              <a:tr h="10924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TITLE</a:t>
                      </a:r>
                      <a:endParaRPr b="1" sz="1400" u="none" cap="none" strike="noStrike">
                        <a:latin typeface="Times New Roman"/>
                        <a:ea typeface="Times New Roman"/>
                        <a:cs typeface="Times New Roman"/>
                        <a:sym typeface="Times New Roman"/>
                      </a:endParaRPr>
                    </a:p>
                  </a:txBody>
                  <a:tcPr marT="91425" marB="91425" marR="91425" marL="91425">
                    <a:solidFill>
                      <a:srgbClr val="9FC5E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AUTHOR</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NAME</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txBody>
                  <a:tcPr marT="91425" marB="91425" marR="91425" marL="91425">
                    <a:solidFill>
                      <a:srgbClr val="9FC5E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PAPER</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DETAILS</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txBody>
                  <a:tcPr marT="91425" marB="91425" marR="91425" marL="91425">
                    <a:solidFill>
                      <a:srgbClr val="9FC5E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METHODOLOGY</a:t>
                      </a:r>
                      <a:endParaRPr b="1" sz="1400" u="none" cap="none" strike="noStrike">
                        <a:latin typeface="Times New Roman"/>
                        <a:ea typeface="Times New Roman"/>
                        <a:cs typeface="Times New Roman"/>
                        <a:sym typeface="Times New Roman"/>
                      </a:endParaRPr>
                    </a:p>
                  </a:txBody>
                  <a:tcPr marT="91425" marB="91425" marR="91425" marL="91425">
                    <a:solidFill>
                      <a:srgbClr val="9FC5E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YEAR OF PUBLISH</a:t>
                      </a:r>
                      <a:endParaRPr b="1" sz="1400" u="none" cap="none" strike="noStrike">
                        <a:latin typeface="Times New Roman"/>
                        <a:ea typeface="Times New Roman"/>
                        <a:cs typeface="Times New Roman"/>
                        <a:sym typeface="Times New Roman"/>
                      </a:endParaRPr>
                    </a:p>
                  </a:txBody>
                  <a:tcPr marT="91425" marB="91425" marR="91425" marL="91425">
                    <a:solidFill>
                      <a:srgbClr val="9FC5E8"/>
                    </a:solidFill>
                  </a:tcPr>
                </a:tc>
              </a:tr>
              <a:tr h="4797575">
                <a:tc>
                  <a:txBody>
                    <a:bodyPr/>
                    <a:lstStyle/>
                    <a:p>
                      <a:pPr indent="0" lvl="0" marL="0" marR="0" rtl="0" algn="just">
                        <a:lnSpc>
                          <a:spcPct val="95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Design of Efficient Speech Emotion Recognition Based on Multi Task Learning</a:t>
                      </a:r>
                      <a:endParaRPr sz="1400" u="none" cap="none" strike="noStrike"/>
                    </a:p>
                  </a:txBody>
                  <a:tcPr marT="91425" marB="91425" marR="91425" marL="91425">
                    <a:solidFill>
                      <a:srgbClr val="F3F3F3"/>
                    </a:solidFill>
                  </a:tcPr>
                </a:tc>
                <a:tc>
                  <a:txBody>
                    <a:bodyPr/>
                    <a:lstStyle/>
                    <a:p>
                      <a:pPr indent="0" lvl="0" marL="0" marR="0" rtl="0" algn="just">
                        <a:lnSpc>
                          <a:spcPct val="95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Liu Yunxiang;Zhang Kexin</a:t>
                      </a:r>
                      <a:endParaRPr sz="1400" u="none" cap="none" strike="noStrike"/>
                    </a:p>
                  </a:txBody>
                  <a:tcPr marT="91425" marB="91425" marR="91425" marL="91425">
                    <a:solidFill>
                      <a:srgbClr val="F3F3F3"/>
                    </a:solidFill>
                  </a:tcPr>
                </a:tc>
                <a:tc>
                  <a:txBody>
                    <a:bodyPr/>
                    <a:lstStyle/>
                    <a:p>
                      <a:pPr indent="0" lvl="0" marL="0" marR="0" rtl="0" algn="just">
                        <a:lnSpc>
                          <a:spcPct val="15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This paper used two multi-task learning models based on adversarial multi-task learning(ASP-MTL). The first model took emotion recognition as the main task and noise recognition as the auxiliary task, and removed the noise part identified by the auxiliary task. After identifying the non-noise part, the second model was constructed. The second model took emotion recognition as the main task and gender classification as the auxiliary task. These two multi-task learning models can not only use shared information to learn the relationship between different tasks, but also can identify specific tasks.</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solidFill>
                      <a:srgbClr val="F3F3F3"/>
                    </a:solidFill>
                  </a:tcPr>
                </a:tc>
                <a:tc>
                  <a:txBody>
                    <a:bodyPr/>
                    <a:lstStyle/>
                    <a:p>
                      <a:pPr indent="0" lvl="0" marL="0" marR="0" rtl="0" algn="just">
                        <a:lnSpc>
                          <a:spcPct val="15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Feature space is divided into shared LSTM and private LSTM, which are used to extract shared features and private features respectively. ASP-MTL model is divided into feature extraction layer, confrontation and orthogonal constraint layer and specific task layer. </a:t>
                      </a:r>
                      <a:endParaRPr b="1"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Clr>
                          <a:srgbClr val="000000"/>
                        </a:buClr>
                        <a:buSzPts val="1400"/>
                        <a:buFont typeface="Arial"/>
                        <a:buNone/>
                      </a:pPr>
                      <a:r>
                        <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2032</a:t>
                      </a:r>
                      <a:endParaRPr sz="1400" u="none" cap="none" strike="noStrike"/>
                    </a:p>
                  </a:txBody>
                  <a:tcPr marT="91425" marB="91425" marR="91425" marL="91425">
                    <a:solidFill>
                      <a:srgbClr val="F3F3F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Problem Statement</a:t>
            </a:r>
            <a:endParaRPr b="1" sz="3600">
              <a:solidFill>
                <a:srgbClr val="7030A0"/>
              </a:solidFill>
              <a:latin typeface="Times New Roman"/>
              <a:ea typeface="Times New Roman"/>
              <a:cs typeface="Times New Roman"/>
              <a:sym typeface="Times New Roman"/>
            </a:endParaRPr>
          </a:p>
        </p:txBody>
      </p:sp>
      <p:sp>
        <p:nvSpPr>
          <p:cNvPr id="151" name="Google Shape;15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152" name="Google Shape;152;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3" name="Google Shape;153;p7"/>
          <p:cNvSpPr txBox="1"/>
          <p:nvPr/>
        </p:nvSpPr>
        <p:spPr>
          <a:xfrm>
            <a:off x="435600" y="776550"/>
            <a:ext cx="8272800" cy="68238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50"/>
              </a:spcBef>
              <a:spcAft>
                <a:spcPts val="0"/>
              </a:spcAft>
              <a:buClr>
                <a:schemeClr val="dk1"/>
              </a:buClr>
              <a:buSzPts val="1100"/>
              <a:buFont typeface="Arial"/>
              <a:buNone/>
            </a:pPr>
            <a:r>
              <a:rPr b="0" i="0" lang="en-US" sz="2100" u="none" cap="none" strike="noStrike">
                <a:solidFill>
                  <a:schemeClr val="dk1"/>
                </a:solidFill>
                <a:latin typeface="Times New Roman"/>
                <a:ea typeface="Times New Roman"/>
                <a:cs typeface="Times New Roman"/>
                <a:sym typeface="Times New Roman"/>
              </a:rPr>
              <a:t>The objective of the proposed system is to detect emotions from continuous and spontaneous speech. Speech emotion recognition can be of huge help to prevent cyber crimes and can regulate the smart automobiles according to the emotion assessed from the driver. Other applications can include the chatbots for better understanding of the customers on the other side, audio surveillance, online marketing, call centers, etc. </a:t>
            </a:r>
            <a:r>
              <a:rPr b="0" i="0" lang="en-US" sz="2100" u="none" cap="none" strike="noStrike">
                <a:solidFill>
                  <a:schemeClr val="dk1"/>
                </a:solidFill>
                <a:highlight>
                  <a:srgbClr val="FFFFFF"/>
                </a:highlight>
                <a:latin typeface="Times New Roman"/>
                <a:ea typeface="Times New Roman"/>
                <a:cs typeface="Times New Roman"/>
                <a:sym typeface="Times New Roman"/>
              </a:rPr>
              <a:t>Mel-frequency cepstrum coefficient (MFCC) is the most used representation of the spectral property of voice signals. These are the best for speech recognition as it takes </a:t>
            </a:r>
            <a:r>
              <a:rPr b="1" i="0" lang="en-US" sz="2100" u="none" cap="none" strike="noStrike">
                <a:solidFill>
                  <a:srgbClr val="674EA7"/>
                </a:solidFill>
                <a:highlight>
                  <a:srgbClr val="FFFFFF"/>
                </a:highlight>
                <a:latin typeface="Times New Roman"/>
                <a:ea typeface="Times New Roman"/>
                <a:cs typeface="Times New Roman"/>
                <a:sym typeface="Times New Roman"/>
              </a:rPr>
              <a:t>human perception sensitivity with respect to frequencies </a:t>
            </a:r>
            <a:r>
              <a:rPr b="0" i="0" lang="en-US" sz="2100" u="none" cap="none" strike="noStrike">
                <a:solidFill>
                  <a:schemeClr val="dk1"/>
                </a:solidFill>
                <a:highlight>
                  <a:srgbClr val="FFFFFF"/>
                </a:highlight>
                <a:latin typeface="Times New Roman"/>
                <a:ea typeface="Times New Roman"/>
                <a:cs typeface="Times New Roman"/>
                <a:sym typeface="Times New Roman"/>
              </a:rPr>
              <a:t>into consideration. MFCC features are extracted from the speech signals and are used to train different classifiers and feature selection is a crucial step to select the most relevant features out of it. </a:t>
            </a:r>
            <a:endParaRPr b="0" i="0" sz="21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50"/>
              </a:spcBef>
              <a:spcAft>
                <a:spcPts val="0"/>
              </a:spcAft>
              <a:buClr>
                <a:schemeClr val="dk1"/>
              </a:buClr>
              <a:buSzPts val="1100"/>
              <a:buFont typeface="Arial"/>
              <a:buNone/>
            </a:pPr>
            <a:r>
              <a:t/>
            </a:r>
            <a:endParaRPr b="1" i="0" sz="2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Clr>
                <a:srgbClr val="000000"/>
              </a:buClr>
              <a:buSzPts val="1400"/>
              <a:buFont typeface="Arial"/>
              <a:buNone/>
            </a:pPr>
            <a:r>
              <a:t/>
            </a:r>
            <a:endParaRPr b="0" i="0" sz="21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Proposed System</a:t>
            </a:r>
            <a:endParaRPr b="1" sz="3600">
              <a:solidFill>
                <a:srgbClr val="7030A0"/>
              </a:solidFill>
              <a:latin typeface="Times New Roman"/>
              <a:ea typeface="Times New Roman"/>
              <a:cs typeface="Times New Roman"/>
              <a:sym typeface="Times New Roman"/>
            </a:endParaRPr>
          </a:p>
        </p:txBody>
      </p:sp>
      <p:sp>
        <p:nvSpPr>
          <p:cNvPr id="159" name="Google Shape;159;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03-04-2023</a:t>
            </a:r>
            <a:endParaRPr/>
          </a:p>
        </p:txBody>
      </p:sp>
      <p:sp>
        <p:nvSpPr>
          <p:cNvPr id="160" name="Google Shape;160;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1" name="Google Shape;161;p8"/>
          <p:cNvSpPr txBox="1"/>
          <p:nvPr/>
        </p:nvSpPr>
        <p:spPr>
          <a:xfrm>
            <a:off x="319350" y="906850"/>
            <a:ext cx="8390700" cy="59043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50"/>
              </a:spcBef>
              <a:spcAft>
                <a:spcPts val="0"/>
              </a:spcAft>
              <a:buClr>
                <a:schemeClr val="dk1"/>
              </a:buClr>
              <a:buSzPts val="1100"/>
              <a:buFont typeface="Arial"/>
              <a:buNone/>
            </a:pPr>
            <a:r>
              <a:rPr b="0" i="0" lang="en-US" sz="2100" u="none" cap="none" strike="noStrike">
                <a:solidFill>
                  <a:schemeClr val="dk1"/>
                </a:solidFill>
                <a:latin typeface="Times New Roman"/>
                <a:ea typeface="Times New Roman"/>
                <a:cs typeface="Times New Roman"/>
                <a:sym typeface="Times New Roman"/>
              </a:rPr>
              <a:t>Proposed system includes the following steps</a:t>
            </a:r>
            <a:endParaRPr b="0" i="0" sz="2100" u="none" cap="none" strike="noStrike">
              <a:solidFill>
                <a:schemeClr val="dk1"/>
              </a:solidFill>
              <a:latin typeface="Times New Roman"/>
              <a:ea typeface="Times New Roman"/>
              <a:cs typeface="Times New Roman"/>
              <a:sym typeface="Times New Roman"/>
            </a:endParaRPr>
          </a:p>
          <a:p>
            <a:pPr indent="-304800" lvl="0" marL="457200" marR="0" rtl="0" algn="just">
              <a:lnSpc>
                <a:spcPct val="150000"/>
              </a:lnSpc>
              <a:spcBef>
                <a:spcPts val="5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Inputting the audio signal</a:t>
            </a:r>
            <a:endParaRPr b="0" i="0" sz="2100" u="none" cap="none" strike="noStrike">
              <a:solidFill>
                <a:schemeClr val="dk1"/>
              </a:solidFill>
              <a:latin typeface="Times New Roman"/>
              <a:ea typeface="Times New Roman"/>
              <a:cs typeface="Times New Roman"/>
              <a:sym typeface="Times New Roman"/>
            </a:endParaRPr>
          </a:p>
          <a:p>
            <a:pPr indent="-304800" lvl="0" marL="457200" marR="0" rtl="0" algn="just">
              <a:lnSpc>
                <a:spcPct val="150000"/>
              </a:lnSpc>
              <a:spcBef>
                <a:spcPts val="5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Feature extraction</a:t>
            </a:r>
            <a:endParaRPr b="0" i="0" sz="2100" u="none" cap="none" strike="noStrike">
              <a:solidFill>
                <a:schemeClr val="dk1"/>
              </a:solidFill>
              <a:latin typeface="Times New Roman"/>
              <a:ea typeface="Times New Roman"/>
              <a:cs typeface="Times New Roman"/>
              <a:sym typeface="Times New Roman"/>
            </a:endParaRPr>
          </a:p>
          <a:p>
            <a:pPr indent="-304800" lvl="0" marL="457200" marR="0" rtl="0" algn="just">
              <a:lnSpc>
                <a:spcPct val="150000"/>
              </a:lnSpc>
              <a:spcBef>
                <a:spcPts val="5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Feature enhancement</a:t>
            </a:r>
            <a:endParaRPr b="0" i="0" sz="2100" u="none" cap="none" strike="noStrike">
              <a:solidFill>
                <a:schemeClr val="dk1"/>
              </a:solidFill>
              <a:latin typeface="Times New Roman"/>
              <a:ea typeface="Times New Roman"/>
              <a:cs typeface="Times New Roman"/>
              <a:sym typeface="Times New Roman"/>
            </a:endParaRPr>
          </a:p>
          <a:p>
            <a:pPr indent="-304800" lvl="0" marL="457200" marR="0" rtl="0" algn="just">
              <a:lnSpc>
                <a:spcPct val="150000"/>
              </a:lnSpc>
              <a:spcBef>
                <a:spcPts val="5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Classifier training</a:t>
            </a:r>
            <a:endParaRPr b="0" i="0" sz="2100" u="none" cap="none" strike="noStrike">
              <a:solidFill>
                <a:schemeClr val="dk1"/>
              </a:solidFill>
              <a:latin typeface="Times New Roman"/>
              <a:ea typeface="Times New Roman"/>
              <a:cs typeface="Times New Roman"/>
              <a:sym typeface="Times New Roman"/>
            </a:endParaRPr>
          </a:p>
          <a:p>
            <a:pPr indent="-304800" lvl="0" marL="457200" marR="0" rtl="0" algn="just">
              <a:lnSpc>
                <a:spcPct val="150000"/>
              </a:lnSpc>
              <a:spcBef>
                <a:spcPts val="5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Emotion detection</a:t>
            </a:r>
            <a:endParaRPr b="0" i="0" sz="21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1200"/>
              </a:spcBef>
              <a:spcAft>
                <a:spcPts val="0"/>
              </a:spcAft>
              <a:buClr>
                <a:srgbClr val="000000"/>
              </a:buClr>
              <a:buSzPts val="1800"/>
              <a:buFont typeface="Arial"/>
              <a:buNone/>
            </a:pPr>
            <a:r>
              <a:rPr b="0" i="0" lang="en-US" sz="2100" u="none" cap="none" strike="noStrike">
                <a:solidFill>
                  <a:schemeClr val="dk1"/>
                </a:solidFill>
                <a:latin typeface="Times New Roman"/>
                <a:ea typeface="Times New Roman"/>
                <a:cs typeface="Times New Roman"/>
                <a:sym typeface="Times New Roman"/>
              </a:rPr>
              <a:t>The audio signal input is preprocessed before feature extraction to remove unwanted noise signal.The features are extracted using MFCC technique .Other techniques are LPC and PLP.Classification is performed which maps the features to  emotion. CNN is used for classifying the emotions which shows a larger learning rate .</a:t>
            </a:r>
            <a:endParaRPr b="0" i="0" sz="21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800"/>
              </a:spcAft>
              <a:buClr>
                <a:srgbClr val="000000"/>
              </a:buClr>
              <a:buSzPts val="1400"/>
              <a:buFont typeface="Arial"/>
              <a:buNone/>
            </a:pPr>
            <a:r>
              <a:t/>
            </a:r>
            <a:endParaRPr b="0" i="0" sz="13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2020-12-27T14:21:20Z</dcterms:created>
  <dc:creator>SENTHILKUMAR G</dc:creator>
</cp:coreProperties>
</file>