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CF5F4F8-26BF-46BE-B654-90A89EB1E626}" v="24" dt="2024-06-13T10:50:55.070"/>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941" autoAdjust="0"/>
  </p:normalViewPr>
  <p:slideViewPr>
    <p:cSldViewPr>
      <p:cViewPr varScale="1">
        <p:scale>
          <a:sx n="76" d="100"/>
          <a:sy n="76" d="100"/>
        </p:scale>
        <p:origin x="917"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657600" y="4207270"/>
            <a:ext cx="5942982" cy="878446"/>
          </a:xfrm>
          <a:prstGeom prst="rect">
            <a:avLst/>
          </a:prstGeom>
        </p:spPr>
        <p:txBody>
          <a:bodyPr vert="horz" wrap="square" lIns="0" tIns="16510" rIns="0" bIns="0" rtlCol="0">
            <a:spAutoFit/>
          </a:bodyPr>
          <a:lstStyle/>
          <a:p>
            <a:pPr marL="3213735">
              <a:lnSpc>
                <a:spcPct val="100000"/>
              </a:lnSpc>
              <a:spcBef>
                <a:spcPts val="130"/>
              </a:spcBef>
            </a:pPr>
            <a:r>
              <a:rPr lang="en-IN" sz="2800" spc="15" dirty="0"/>
              <a:t>BY:</a:t>
            </a:r>
            <a:br>
              <a:rPr lang="en-IN" sz="2800" spc="15" dirty="0"/>
            </a:br>
            <a:r>
              <a:rPr lang="en-IN" sz="2800" spc="15" dirty="0"/>
              <a:t>   Yamini Suru</a:t>
            </a:r>
            <a:endParaRPr sz="2800" spc="15" dirty="0"/>
          </a:p>
        </p:txBody>
      </p:sp>
      <p:sp>
        <p:nvSpPr>
          <p:cNvPr id="8" name="object 8"/>
          <p:cNvSpPr txBox="1"/>
          <p:nvPr/>
        </p:nvSpPr>
        <p:spPr>
          <a:xfrm>
            <a:off x="2362200" y="3197832"/>
            <a:ext cx="9623425" cy="566822"/>
          </a:xfrm>
          <a:prstGeom prst="rect">
            <a:avLst/>
          </a:prstGeom>
        </p:spPr>
        <p:txBody>
          <a:bodyPr vert="horz" wrap="square" lIns="0" tIns="12700" rIns="0" bIns="0" rtlCol="0">
            <a:spAutoFit/>
          </a:bodyPr>
          <a:lstStyle/>
          <a:p>
            <a:pPr marL="12700">
              <a:lnSpc>
                <a:spcPct val="100000"/>
              </a:lnSpc>
              <a:spcBef>
                <a:spcPts val="100"/>
              </a:spcBef>
            </a:pPr>
            <a:r>
              <a:rPr lang="en-IN" sz="3600" b="1" spc="10" dirty="0">
                <a:solidFill>
                  <a:srgbClr val="2D936B"/>
                </a:solidFill>
                <a:latin typeface="Trebuchet MS"/>
                <a:cs typeface="Trebuchet MS"/>
              </a:rPr>
              <a:t>KEYLOGGER AND SECURITY</a:t>
            </a:r>
            <a:endParaRPr sz="36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 name="TextBox 9">
            <a:extLst>
              <a:ext uri="{FF2B5EF4-FFF2-40B4-BE49-F238E27FC236}">
                <a16:creationId xmlns:a16="http://schemas.microsoft.com/office/drawing/2014/main" id="{CF5D9C49-F950-4F7B-457A-02EF2B28244C}"/>
              </a:ext>
            </a:extLst>
          </p:cNvPr>
          <p:cNvSpPr txBox="1"/>
          <p:nvPr/>
        </p:nvSpPr>
        <p:spPr>
          <a:xfrm>
            <a:off x="753888" y="1447800"/>
            <a:ext cx="8085312" cy="1231106"/>
          </a:xfrm>
          <a:prstGeom prst="rect">
            <a:avLst/>
          </a:prstGeom>
          <a:noFill/>
        </p:spPr>
        <p:txBody>
          <a:bodyPr wrap="square">
            <a:spAutoFit/>
          </a:bodyPr>
          <a:lstStyle/>
          <a:p>
            <a:r>
              <a:rPr lang="en-US" sz="2000" b="1" dirty="0">
                <a:latin typeface="Trebuchet MS" panose="020B0603020202020204" pitchFamily="34" charset="0"/>
              </a:rPr>
              <a:t>Effective Keystroke Logging:</a:t>
            </a:r>
            <a:endParaRPr lang="en-US" sz="2000" dirty="0">
              <a:latin typeface="Trebuchet MS" panose="020B0603020202020204" pitchFamily="34" charset="0"/>
            </a:endParaRPr>
          </a:p>
          <a:p>
            <a:r>
              <a:rPr lang="en-US" dirty="0"/>
              <a:t>      </a:t>
            </a:r>
            <a:r>
              <a:rPr lang="en-US" dirty="0">
                <a:latin typeface="Trebuchet MS" panose="020B0603020202020204" pitchFamily="34" charset="0"/>
              </a:rPr>
              <a:t>-Successfully captures and logs all keystrokes, including press, hold,       and release events.</a:t>
            </a:r>
          </a:p>
          <a:p>
            <a:r>
              <a:rPr lang="en-US" dirty="0">
                <a:latin typeface="Trebuchet MS" panose="020B0603020202020204" pitchFamily="34" charset="0"/>
              </a:rPr>
              <a:t>     -Generates comprehensive text and JSON logs for detailed analysis</a:t>
            </a:r>
            <a:r>
              <a:rPr lang="en-US" dirty="0"/>
              <a:t>.</a:t>
            </a:r>
          </a:p>
        </p:txBody>
      </p:sp>
      <p:sp>
        <p:nvSpPr>
          <p:cNvPr id="11" name="Rectangle 1">
            <a:extLst>
              <a:ext uri="{FF2B5EF4-FFF2-40B4-BE49-F238E27FC236}">
                <a16:creationId xmlns:a16="http://schemas.microsoft.com/office/drawing/2014/main" id="{EF56FFAC-6BE4-1BBC-15E3-5F4F1A8D1257}"/>
              </a:ext>
            </a:extLst>
          </p:cNvPr>
          <p:cNvSpPr>
            <a:spLocks noChangeArrowheads="1"/>
          </p:cNvSpPr>
          <p:nvPr/>
        </p:nvSpPr>
        <p:spPr bwMode="auto">
          <a:xfrm>
            <a:off x="752474" y="2811293"/>
            <a:ext cx="8086726" cy="1231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Trebuchet MS" panose="020B0603020202020204" pitchFamily="34" charset="0"/>
              </a:rPr>
              <a:t>Structured Data Output:</a:t>
            </a:r>
            <a:endParaRPr kumimoji="0" lang="en-US" altLang="en-US" sz="2000" b="0" i="0" u="none" strike="noStrike" cap="none" normalizeH="0" baseline="0" dirty="0">
              <a:ln>
                <a:noFill/>
              </a:ln>
              <a:solidFill>
                <a:schemeClr val="tx1"/>
              </a:solidFill>
              <a:effectLst/>
              <a:latin typeface="Trebuchet MS" panose="020B0603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Trebuchet MS" panose="020B0603020202020204" pitchFamily="34" charset="0"/>
              </a:rPr>
              <a:t>      -Text logs offer a straightforward view of keystroke activity.</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Trebuchet MS" panose="020B0603020202020204" pitchFamily="34" charset="0"/>
              </a:rPr>
              <a:t>      -JSON logs provide structured data, facilitating advanced  analysis  and integration with other tools.</a:t>
            </a:r>
          </a:p>
        </p:txBody>
      </p:sp>
      <p:sp>
        <p:nvSpPr>
          <p:cNvPr id="12" name="Rectangle 2">
            <a:extLst>
              <a:ext uri="{FF2B5EF4-FFF2-40B4-BE49-F238E27FC236}">
                <a16:creationId xmlns:a16="http://schemas.microsoft.com/office/drawing/2014/main" id="{001BCF52-B0C2-CB38-F03D-BE4883730AFB}"/>
              </a:ext>
            </a:extLst>
          </p:cNvPr>
          <p:cNvSpPr>
            <a:spLocks noChangeArrowheads="1"/>
          </p:cNvSpPr>
          <p:nvPr/>
        </p:nvSpPr>
        <p:spPr bwMode="auto">
          <a:xfrm>
            <a:off x="752474" y="4327534"/>
            <a:ext cx="8086726" cy="1508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Trebuchet MS" panose="020B0603020202020204" pitchFamily="34" charset="0"/>
              </a:rPr>
              <a:t>Practical Applications:</a:t>
            </a:r>
            <a:endParaRPr kumimoji="0" lang="en-US" altLang="en-US" sz="2000" b="0" i="0" u="none" strike="noStrike" cap="none" normalizeH="0" baseline="0" dirty="0">
              <a:ln>
                <a:noFill/>
              </a:ln>
              <a:solidFill>
                <a:schemeClr val="tx1"/>
              </a:solidFill>
              <a:effectLst/>
              <a:latin typeface="Trebuchet MS" panose="020B0603020202020204" pitchFamily="34" charset="0"/>
            </a:endParaRPr>
          </a:p>
          <a:p>
            <a:pPr marL="457200" marR="0" lvl="1"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Trebuchet MS" panose="020B0603020202020204" pitchFamily="34" charset="0"/>
              </a:rPr>
              <a:t>-Valuable tool for cybersecurity training, helping users learn how to detect and analyze keystroke patterns.</a:t>
            </a:r>
          </a:p>
          <a:p>
            <a:pPr marL="457200" marR="0" lvl="1"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Trebuchet MS" panose="020B0603020202020204" pitchFamily="34" charset="0"/>
              </a:rPr>
              <a:t>-Provides a foundation for developing more sophisticated security tools.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4" y="914399"/>
            <a:ext cx="5694017" cy="4356321"/>
          </a:xfrm>
          <a:prstGeom prst="rect">
            <a:avLst/>
          </a:prstGeom>
        </p:spPr>
        <p:txBody>
          <a:bodyPr vert="horz" wrap="square" lIns="0" tIns="16510" rIns="0" bIns="0" rtlCol="0">
            <a:spAutoFit/>
          </a:bodyPr>
          <a:lstStyle/>
          <a:p>
            <a:pPr marL="12700">
              <a:spcBef>
                <a:spcPts val="130"/>
              </a:spcBef>
            </a:pPr>
            <a:r>
              <a:rPr lang="en-IN" sz="4250" spc="5" dirty="0"/>
              <a:t>Keylogger and Security</a:t>
            </a:r>
            <a:br>
              <a:rPr lang="en-IN" sz="4250" spc="5" dirty="0"/>
            </a:br>
            <a:br>
              <a:rPr lang="en-IN" sz="4250" spc="5" dirty="0"/>
            </a:br>
            <a:r>
              <a:rPr lang="en-US" sz="1800" b="0" dirty="0"/>
              <a:t>A keylogger is a software or hardware tool that records the keys pressed on a computer keyboard, often without the user's knowledge or consent.</a:t>
            </a:r>
            <a:br>
              <a:rPr lang="en-US" sz="1800" b="0" dirty="0"/>
            </a:br>
            <a:r>
              <a:rPr lang="en-US" sz="1800" b="0" dirty="0"/>
              <a:t> </a:t>
            </a:r>
            <a:br>
              <a:rPr lang="en-US" sz="1800" b="0" dirty="0"/>
            </a:br>
            <a:r>
              <a:rPr lang="en-US" sz="1800" b="0" dirty="0"/>
              <a:t>This allows a person to monitor and potentially gain access to sensitive information, such as passwords and login credentials.</a:t>
            </a:r>
            <a:br>
              <a:rPr lang="en-US" sz="1800" b="0" dirty="0"/>
            </a:br>
            <a:endParaRPr sz="1800" b="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pic>
        <p:nvPicPr>
          <p:cNvPr id="23" name="Picture 22">
            <a:extLst>
              <a:ext uri="{FF2B5EF4-FFF2-40B4-BE49-F238E27FC236}">
                <a16:creationId xmlns:a16="http://schemas.microsoft.com/office/drawing/2014/main" id="{EBA7EBA0-D5F6-E979-4002-9C397C6C54A3}"/>
              </a:ext>
            </a:extLst>
          </p:cNvPr>
          <p:cNvPicPr>
            <a:picLocks noChangeAspect="1"/>
          </p:cNvPicPr>
          <p:nvPr/>
        </p:nvPicPr>
        <p:blipFill>
          <a:blip r:embed="rId4"/>
          <a:stretch>
            <a:fillRect/>
          </a:stretch>
        </p:blipFill>
        <p:spPr>
          <a:xfrm>
            <a:off x="7115175" y="1037854"/>
            <a:ext cx="3657600" cy="3971926"/>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603505" y="445388"/>
            <a:ext cx="9302495" cy="5796523"/>
          </a:xfrm>
          <a:prstGeom prst="rect">
            <a:avLst/>
          </a:prstGeom>
        </p:spPr>
        <p:txBody>
          <a:bodyPr vert="horz" wrap="square" lIns="0" tIns="13335" rIns="0" bIns="0" rtlCol="0">
            <a:spAutoFit/>
          </a:bodyPr>
          <a:lstStyle/>
          <a:p>
            <a:pPr>
              <a:lnSpc>
                <a:spcPct val="150000"/>
              </a:lnSpc>
            </a:pPr>
            <a:r>
              <a:rPr lang="en-IN" sz="3600" dirty="0"/>
              <a:t>AGENDA</a:t>
            </a:r>
            <a:br>
              <a:rPr lang="en-IN" sz="1200" dirty="0"/>
            </a:br>
            <a:br>
              <a:rPr lang="en-IN" sz="1200" dirty="0"/>
            </a:br>
            <a:r>
              <a:rPr lang="en-IN" sz="1200" dirty="0"/>
              <a:t>                          </a:t>
            </a:r>
            <a:r>
              <a:rPr lang="en-IN" sz="2000" dirty="0"/>
              <a:t>1. </a:t>
            </a:r>
            <a:r>
              <a:rPr lang="en-US" sz="2000" b="1" dirty="0"/>
              <a:t>Problem Statement                                                        </a:t>
            </a:r>
            <a:br>
              <a:rPr lang="en-US" sz="1600" b="1" dirty="0"/>
            </a:br>
            <a:r>
              <a:rPr lang="en-US" sz="800" dirty="0"/>
              <a:t>                                                                           </a:t>
            </a:r>
            <a:r>
              <a:rPr lang="en-US" sz="1800" b="0" dirty="0"/>
              <a:t>A high-level look at our proposed solution</a:t>
            </a:r>
            <a:br>
              <a:rPr lang="en-US" sz="1800" b="0" dirty="0"/>
            </a:br>
            <a:r>
              <a:rPr lang="en-US" sz="1800" b="0" dirty="0"/>
              <a:t>                   </a:t>
            </a:r>
            <a:r>
              <a:rPr lang="en-US" sz="2000" b="0" dirty="0"/>
              <a:t>2</a:t>
            </a:r>
            <a:r>
              <a:rPr lang="en-US" sz="1800" b="0" dirty="0"/>
              <a:t>.</a:t>
            </a:r>
            <a:r>
              <a:rPr lang="en-US" sz="2000" b="1" dirty="0"/>
              <a:t>Project Overview</a:t>
            </a:r>
            <a:br>
              <a:rPr lang="en-US" sz="2000" b="1" dirty="0"/>
            </a:br>
            <a:r>
              <a:rPr lang="en-US" sz="1800" b="0" dirty="0"/>
              <a:t>                                 We'll define the key challenge we're aiming to solve</a:t>
            </a:r>
            <a:r>
              <a:rPr lang="en-US" sz="1800" dirty="0"/>
              <a:t>. </a:t>
            </a:r>
            <a:br>
              <a:rPr lang="en-US" sz="800" dirty="0"/>
            </a:br>
            <a:r>
              <a:rPr lang="en-US" sz="800" dirty="0"/>
              <a:t>                                            </a:t>
            </a:r>
            <a:r>
              <a:rPr lang="en-US" sz="2000" dirty="0"/>
              <a:t>3.</a:t>
            </a:r>
            <a:r>
              <a:rPr lang="en-US" sz="800" dirty="0"/>
              <a:t>.</a:t>
            </a:r>
            <a:r>
              <a:rPr lang="en-US" sz="2000" b="1" dirty="0"/>
              <a:t>End User Needs</a:t>
            </a:r>
            <a:br>
              <a:rPr lang="en-US" sz="2000" b="1" dirty="0"/>
            </a:br>
            <a:r>
              <a:rPr lang="en-US" sz="800" dirty="0"/>
              <a:t>                                                                       </a:t>
            </a:r>
            <a:r>
              <a:rPr lang="en-US" sz="800" b="1" dirty="0"/>
              <a:t> </a:t>
            </a:r>
            <a:r>
              <a:rPr lang="en-US" sz="1800" b="0" dirty="0"/>
              <a:t>Highlighting the unique advantages of our approach.   </a:t>
            </a:r>
            <a:br>
              <a:rPr lang="en-US" sz="1800" b="0" dirty="0"/>
            </a:br>
            <a:r>
              <a:rPr lang="en-US" sz="1800" b="0" dirty="0"/>
              <a:t>                    </a:t>
            </a:r>
            <a:r>
              <a:rPr lang="en-US" sz="2000" b="0" dirty="0"/>
              <a:t>4</a:t>
            </a:r>
            <a:r>
              <a:rPr lang="en-US" sz="1800" b="0" dirty="0"/>
              <a:t>.</a:t>
            </a:r>
            <a:r>
              <a:rPr lang="en-US" sz="2000" b="1" dirty="0"/>
              <a:t>Value Proposition</a:t>
            </a:r>
            <a:br>
              <a:rPr lang="en-US" sz="2000" b="1" dirty="0"/>
            </a:br>
            <a:r>
              <a:rPr lang="en-US" sz="2000" b="1" dirty="0"/>
              <a:t>                            </a:t>
            </a:r>
            <a:r>
              <a:rPr lang="en-US" sz="1800" b="0" dirty="0"/>
              <a:t>Highlighting the unique advantages of our approach.</a:t>
            </a:r>
            <a:br>
              <a:rPr lang="en-US" sz="1800" b="0" dirty="0"/>
            </a:br>
            <a:r>
              <a:rPr lang="en-US" sz="1800" b="0" dirty="0"/>
              <a:t>                    </a:t>
            </a:r>
            <a:r>
              <a:rPr lang="en-US" sz="2000" dirty="0"/>
              <a:t>5.Our solution and modelling</a:t>
            </a:r>
            <a:br>
              <a:rPr lang="en-US" sz="1800" b="0" dirty="0"/>
            </a:br>
            <a:r>
              <a:rPr lang="en-US" sz="1800" b="0" dirty="0"/>
              <a:t>                                Outline the solution and analytical models</a:t>
            </a:r>
            <a:br>
              <a:rPr lang="en-US" sz="1800" b="0" dirty="0"/>
            </a:br>
            <a:endParaRPr sz="120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6633528" cy="3440685"/>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br>
              <a:rPr lang="en-IN" sz="4250" spc="10" dirty="0"/>
            </a:br>
            <a:br>
              <a:rPr lang="en-IN" sz="1200" spc="10" dirty="0"/>
            </a:br>
            <a:br>
              <a:rPr lang="en-IN" sz="1200" spc="10" dirty="0"/>
            </a:br>
            <a:br>
              <a:rPr lang="en-IN" sz="1200" spc="10" dirty="0"/>
            </a:br>
            <a:br>
              <a:rPr lang="en-IN" sz="1200" spc="10" dirty="0"/>
            </a:br>
            <a:br>
              <a:rPr lang="en-IN" sz="1200" spc="10" dirty="0"/>
            </a:br>
            <a:r>
              <a:rPr lang="en-IN" sz="2400" b="0" spc="10" dirty="0"/>
              <a:t> </a:t>
            </a:r>
            <a:r>
              <a:rPr lang="en-US" sz="2400" b="0" dirty="0"/>
              <a:t>Develop a keylogger to monitor and record keystrokes on a computer system to analyze user behavior, enhance security, and detect unauthorized access, while ensuring compliance with ethical guidelines and legal regulations.</a:t>
            </a:r>
            <a:endParaRPr sz="2400" b="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8480425" cy="5141151"/>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br>
              <a:rPr lang="en-IN" sz="4250" spc="-20" dirty="0"/>
            </a:br>
            <a:br>
              <a:rPr lang="en-IN" sz="4250" spc="-20" dirty="0"/>
            </a:br>
            <a:r>
              <a:rPr lang="en-IN" sz="2400" spc="-20" dirty="0"/>
              <a:t>Key features:</a:t>
            </a:r>
            <a:br>
              <a:rPr lang="en-IN" sz="2400" spc="-20" dirty="0"/>
            </a:br>
            <a:r>
              <a:rPr lang="en-IN" sz="2400" spc="-20" dirty="0"/>
              <a:t>     </a:t>
            </a:r>
            <a:r>
              <a:rPr lang="en-IN" sz="2000" b="0" spc="-20" dirty="0"/>
              <a:t>Capture key presses, holds, and </a:t>
            </a:r>
            <a:r>
              <a:rPr lang="en-IN" sz="2000" b="0" spc="-20" dirty="0" err="1"/>
              <a:t>releases.Log</a:t>
            </a:r>
            <a:r>
              <a:rPr lang="en-IN" sz="2000" b="0" spc="-20" dirty="0"/>
              <a:t> data in text and JSON </a:t>
            </a:r>
            <a:r>
              <a:rPr lang="en-IN" sz="2000" b="0" spc="-20" dirty="0" err="1"/>
              <a:t>files.Simple</a:t>
            </a:r>
            <a:r>
              <a:rPr lang="en-IN" sz="2000" b="0" spc="-20" dirty="0"/>
              <a:t> GUI for starting and stopping the keylogger</a:t>
            </a:r>
            <a:r>
              <a:rPr lang="en-IN" sz="1800" b="0" spc="-20" dirty="0"/>
              <a:t>.</a:t>
            </a:r>
            <a:br>
              <a:rPr lang="en-IN" sz="1800" b="0" spc="-20" dirty="0"/>
            </a:br>
            <a:br>
              <a:rPr lang="en-IN" sz="1800" b="0" spc="-20" dirty="0"/>
            </a:br>
            <a:r>
              <a:rPr lang="en-IN" sz="2400" spc="-20" dirty="0"/>
              <a:t>Technologies:</a:t>
            </a:r>
            <a:br>
              <a:rPr lang="en-IN" sz="2000" spc="-20" dirty="0"/>
            </a:br>
            <a:r>
              <a:rPr lang="en-IN" sz="2000" spc="-20" dirty="0"/>
              <a:t>   </a:t>
            </a:r>
            <a:r>
              <a:rPr lang="en-IN" sz="2000" b="0" spc="-20" dirty="0"/>
              <a:t>Python, </a:t>
            </a:r>
            <a:r>
              <a:rPr lang="en-IN" sz="2000" b="0" spc="-20" dirty="0" err="1"/>
              <a:t>Tkinter</a:t>
            </a:r>
            <a:r>
              <a:rPr lang="en-IN" sz="2000" b="0" spc="-20" dirty="0"/>
              <a:t>, </a:t>
            </a:r>
            <a:r>
              <a:rPr lang="en-IN" sz="2000" b="0" spc="-20" dirty="0" err="1"/>
              <a:t>Pynput</a:t>
            </a:r>
            <a:r>
              <a:rPr lang="en-IN" sz="2000" b="0" spc="-20" dirty="0"/>
              <a:t>, JSON.</a:t>
            </a:r>
            <a:br>
              <a:rPr lang="en-IN" sz="2000" b="0" spc="-20" dirty="0"/>
            </a:br>
            <a:br>
              <a:rPr lang="en-IN" sz="2000" b="0" spc="-20" dirty="0"/>
            </a:br>
            <a:r>
              <a:rPr lang="en-IN" sz="2400" spc="-20" dirty="0"/>
              <a:t>Educational Goals:</a:t>
            </a:r>
            <a:br>
              <a:rPr lang="en-IN" sz="2000" spc="-20" dirty="0"/>
            </a:br>
            <a:r>
              <a:rPr lang="en-IN" sz="2000" spc="-20" dirty="0"/>
              <a:t>        </a:t>
            </a:r>
            <a:r>
              <a:rPr lang="en-IN" sz="2000" b="0" spc="-20" dirty="0"/>
              <a:t>Learn keylogging mechanics and GUI </a:t>
            </a:r>
            <a:r>
              <a:rPr lang="en-IN" sz="2000" b="0" spc="-20" dirty="0" err="1"/>
              <a:t>development.Understand</a:t>
            </a:r>
            <a:r>
              <a:rPr lang="en-IN" sz="2000" b="0" spc="-20" dirty="0"/>
              <a:t> ethical considerations.</a:t>
            </a:r>
            <a:br>
              <a:rPr lang="en-IN" sz="2000" b="0" spc="-20" dirty="0"/>
            </a:br>
            <a:br>
              <a:rPr lang="en-IN" sz="1800" b="0" spc="-20" dirty="0"/>
            </a:br>
            <a:endParaRPr sz="1800" b="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 name="TextBox 9">
            <a:extLst>
              <a:ext uri="{FF2B5EF4-FFF2-40B4-BE49-F238E27FC236}">
                <a16:creationId xmlns:a16="http://schemas.microsoft.com/office/drawing/2014/main" id="{6FC71507-E56A-1C06-140F-3B2B99EB7E5E}"/>
              </a:ext>
            </a:extLst>
          </p:cNvPr>
          <p:cNvSpPr txBox="1"/>
          <p:nvPr/>
        </p:nvSpPr>
        <p:spPr>
          <a:xfrm>
            <a:off x="699452" y="1695450"/>
            <a:ext cx="8460875" cy="1231106"/>
          </a:xfrm>
          <a:prstGeom prst="rect">
            <a:avLst/>
          </a:prstGeom>
          <a:noFill/>
        </p:spPr>
        <p:txBody>
          <a:bodyPr wrap="square">
            <a:spAutoFit/>
          </a:bodyPr>
          <a:lstStyle/>
          <a:p>
            <a:r>
              <a:rPr lang="en-US" sz="2000" b="1" dirty="0">
                <a:latin typeface="Trebuchet MS" panose="020B0603020202020204" pitchFamily="34" charset="0"/>
              </a:rPr>
              <a:t>Small Businesses</a:t>
            </a:r>
          </a:p>
          <a:p>
            <a:r>
              <a:rPr lang="en-US" dirty="0"/>
              <a:t>               </a:t>
            </a:r>
            <a:r>
              <a:rPr lang="en-US" dirty="0">
                <a:latin typeface="Trebuchet MS" panose="020B0603020202020204" pitchFamily="34" charset="0"/>
              </a:rPr>
              <a:t>Our solution is tailored to the needs of small business owners who struggle with security issues.</a:t>
            </a:r>
          </a:p>
          <a:p>
            <a:endParaRPr lang="en-US" dirty="0"/>
          </a:p>
        </p:txBody>
      </p:sp>
      <p:sp>
        <p:nvSpPr>
          <p:cNvPr id="12" name="TextBox 11">
            <a:extLst>
              <a:ext uri="{FF2B5EF4-FFF2-40B4-BE49-F238E27FC236}">
                <a16:creationId xmlns:a16="http://schemas.microsoft.com/office/drawing/2014/main" id="{1A531DEB-5AF5-20BB-21DA-10F6E5BE198C}"/>
              </a:ext>
            </a:extLst>
          </p:cNvPr>
          <p:cNvSpPr txBox="1"/>
          <p:nvPr/>
        </p:nvSpPr>
        <p:spPr>
          <a:xfrm>
            <a:off x="723062" y="2733496"/>
            <a:ext cx="8344737" cy="1231106"/>
          </a:xfrm>
          <a:prstGeom prst="rect">
            <a:avLst/>
          </a:prstGeom>
          <a:noFill/>
        </p:spPr>
        <p:txBody>
          <a:bodyPr wrap="square">
            <a:spAutoFit/>
          </a:bodyPr>
          <a:lstStyle/>
          <a:p>
            <a:r>
              <a:rPr lang="en-US" sz="2000" b="1" dirty="0">
                <a:latin typeface="Trebuchet MS" panose="020B0603020202020204" pitchFamily="34" charset="0"/>
              </a:rPr>
              <a:t>Freelancers</a:t>
            </a:r>
          </a:p>
          <a:p>
            <a:r>
              <a:rPr lang="en-US" dirty="0">
                <a:latin typeface="Trebuchet MS" panose="020B0603020202020204" pitchFamily="34" charset="0"/>
              </a:rPr>
              <a:t>                 Freelance professionals in any industry will benefit from the streamlined workflow our tool provides.</a:t>
            </a:r>
          </a:p>
          <a:p>
            <a:endParaRPr lang="en-US" dirty="0"/>
          </a:p>
        </p:txBody>
      </p:sp>
      <p:sp>
        <p:nvSpPr>
          <p:cNvPr id="11" name="TextBox 10">
            <a:extLst>
              <a:ext uri="{FF2B5EF4-FFF2-40B4-BE49-F238E27FC236}">
                <a16:creationId xmlns:a16="http://schemas.microsoft.com/office/drawing/2014/main" id="{360C4677-E1A3-510E-A763-DF40E6A3011E}"/>
              </a:ext>
            </a:extLst>
          </p:cNvPr>
          <p:cNvSpPr txBox="1"/>
          <p:nvPr/>
        </p:nvSpPr>
        <p:spPr>
          <a:xfrm>
            <a:off x="726830" y="3727862"/>
            <a:ext cx="9083919" cy="954107"/>
          </a:xfrm>
          <a:prstGeom prst="rect">
            <a:avLst/>
          </a:prstGeom>
          <a:noFill/>
        </p:spPr>
        <p:txBody>
          <a:bodyPr wrap="square">
            <a:spAutoFit/>
          </a:bodyPr>
          <a:lstStyle/>
          <a:p>
            <a:r>
              <a:rPr lang="en-US" sz="2000" b="1" dirty="0">
                <a:latin typeface="Trebuchet MS" panose="020B0603020202020204" pitchFamily="34" charset="0"/>
              </a:rPr>
              <a:t>Entrepreneurs</a:t>
            </a:r>
          </a:p>
          <a:p>
            <a:r>
              <a:rPr lang="en-US" dirty="0">
                <a:latin typeface="Trebuchet MS" panose="020B0603020202020204" pitchFamily="34" charset="0"/>
              </a:rPr>
              <a:t>                 Early-stage entrepreneurs launching new ventures can leverage our platform.</a:t>
            </a:r>
          </a:p>
        </p:txBody>
      </p:sp>
      <p:sp>
        <p:nvSpPr>
          <p:cNvPr id="14" name="TextBox 13">
            <a:extLst>
              <a:ext uri="{FF2B5EF4-FFF2-40B4-BE49-F238E27FC236}">
                <a16:creationId xmlns:a16="http://schemas.microsoft.com/office/drawing/2014/main" id="{F8EC026A-F699-01E9-9C03-C77D4F67A091}"/>
              </a:ext>
            </a:extLst>
          </p:cNvPr>
          <p:cNvSpPr txBox="1"/>
          <p:nvPr/>
        </p:nvSpPr>
        <p:spPr>
          <a:xfrm>
            <a:off x="699452" y="4806167"/>
            <a:ext cx="8139748" cy="677108"/>
          </a:xfrm>
          <a:prstGeom prst="rect">
            <a:avLst/>
          </a:prstGeom>
          <a:noFill/>
        </p:spPr>
        <p:txBody>
          <a:bodyPr wrap="square">
            <a:spAutoFit/>
          </a:bodyPr>
          <a:lstStyle/>
          <a:p>
            <a:r>
              <a:rPr lang="en-IN" sz="2000" b="1" dirty="0">
                <a:latin typeface="Trebuchet MS" panose="020B0603020202020204" pitchFamily="34" charset="0"/>
              </a:rPr>
              <a:t>Cybersecurity Professionals</a:t>
            </a:r>
            <a:br>
              <a:rPr lang="en-IN" dirty="0">
                <a:latin typeface="Trebuchet MS" panose="020B0603020202020204" pitchFamily="34" charset="0"/>
              </a:rPr>
            </a:br>
            <a:r>
              <a:rPr lang="en-IN" dirty="0">
                <a:latin typeface="Trebuchet MS" panose="020B0603020202020204" pitchFamily="34" charset="0"/>
              </a:rPr>
              <a:t>               Studying the behaviour of keyloggers for defensive purposes.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1" name="TextBox 10">
            <a:extLst>
              <a:ext uri="{FF2B5EF4-FFF2-40B4-BE49-F238E27FC236}">
                <a16:creationId xmlns:a16="http://schemas.microsoft.com/office/drawing/2014/main" id="{2080BA9A-6FDA-B03F-28F0-A64E1746EAA9}"/>
              </a:ext>
            </a:extLst>
          </p:cNvPr>
          <p:cNvSpPr txBox="1"/>
          <p:nvPr/>
        </p:nvSpPr>
        <p:spPr>
          <a:xfrm>
            <a:off x="2895599" y="2010378"/>
            <a:ext cx="6638925" cy="1384995"/>
          </a:xfrm>
          <a:prstGeom prst="rect">
            <a:avLst/>
          </a:prstGeom>
          <a:noFill/>
        </p:spPr>
        <p:txBody>
          <a:bodyPr wrap="square">
            <a:spAutoFit/>
          </a:bodyPr>
          <a:lstStyle/>
          <a:p>
            <a:r>
              <a:rPr lang="en-US" sz="2400" b="1" dirty="0"/>
              <a:t>Solution:</a:t>
            </a:r>
          </a:p>
          <a:p>
            <a:r>
              <a:rPr lang="en-US" b="1" dirty="0"/>
              <a:t>     </a:t>
            </a:r>
            <a:r>
              <a:rPr lang="en-US" dirty="0"/>
              <a:t> </a:t>
            </a:r>
            <a:r>
              <a:rPr lang="en-US" sz="2000" dirty="0"/>
              <a:t>"Implement a keylogger software that accurately captures and logs keystrokes, providing detailed insights into user activity and potential security breaches."</a:t>
            </a:r>
            <a:endParaRPr lang="en-IN" sz="2000" dirty="0"/>
          </a:p>
        </p:txBody>
      </p:sp>
      <p:sp>
        <p:nvSpPr>
          <p:cNvPr id="13" name="TextBox 12">
            <a:extLst>
              <a:ext uri="{FF2B5EF4-FFF2-40B4-BE49-F238E27FC236}">
                <a16:creationId xmlns:a16="http://schemas.microsoft.com/office/drawing/2014/main" id="{30FEF384-E63B-17E9-E5C2-B81ECDFAE86F}"/>
              </a:ext>
            </a:extLst>
          </p:cNvPr>
          <p:cNvSpPr txBox="1"/>
          <p:nvPr/>
        </p:nvSpPr>
        <p:spPr>
          <a:xfrm>
            <a:off x="2920720" y="3493089"/>
            <a:ext cx="6528079" cy="1692771"/>
          </a:xfrm>
          <a:prstGeom prst="rect">
            <a:avLst/>
          </a:prstGeom>
          <a:noFill/>
        </p:spPr>
        <p:txBody>
          <a:bodyPr wrap="square">
            <a:spAutoFit/>
          </a:bodyPr>
          <a:lstStyle/>
          <a:p>
            <a:r>
              <a:rPr lang="en-US" sz="2400" b="1" dirty="0"/>
              <a:t>Value Proposition:</a:t>
            </a:r>
            <a:r>
              <a:rPr lang="en-US" sz="2400" dirty="0"/>
              <a:t> </a:t>
            </a:r>
          </a:p>
          <a:p>
            <a:r>
              <a:rPr lang="en-US" dirty="0"/>
              <a:t>       </a:t>
            </a:r>
            <a:r>
              <a:rPr lang="en-US" sz="2000" dirty="0"/>
              <a:t>"Our keylogger enhances system security by detecting unauthorized access and user behavior anomalies, helping organizations protect sensitive data and ensure compliance with security policies."</a:t>
            </a:r>
            <a:endParaRPr lang="en-IN"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10" name="TextBox 9">
            <a:extLst>
              <a:ext uri="{FF2B5EF4-FFF2-40B4-BE49-F238E27FC236}">
                <a16:creationId xmlns:a16="http://schemas.microsoft.com/office/drawing/2014/main" id="{0419B088-D563-7235-4143-D6FF916B9EDB}"/>
              </a:ext>
            </a:extLst>
          </p:cNvPr>
          <p:cNvSpPr txBox="1"/>
          <p:nvPr/>
        </p:nvSpPr>
        <p:spPr>
          <a:xfrm>
            <a:off x="2183592" y="1886718"/>
            <a:ext cx="6655608" cy="3570208"/>
          </a:xfrm>
          <a:prstGeom prst="rect">
            <a:avLst/>
          </a:prstGeom>
          <a:noFill/>
        </p:spPr>
        <p:txBody>
          <a:bodyPr wrap="square">
            <a:spAutoFit/>
          </a:bodyPr>
          <a:lstStyle/>
          <a:p>
            <a:r>
              <a:rPr lang="en-IN" sz="2000" b="1" dirty="0">
                <a:latin typeface="Trebuchet MS" panose="020B0603020202020204" pitchFamily="34" charset="0"/>
              </a:rPr>
              <a:t>User-Friendly GUI:</a:t>
            </a:r>
          </a:p>
          <a:p>
            <a:r>
              <a:rPr lang="en-IN" dirty="0"/>
              <a:t>                 </a:t>
            </a:r>
            <a:r>
              <a:rPr lang="en-IN" dirty="0">
                <a:latin typeface="Trebuchet MS" panose="020B0603020202020204" pitchFamily="34" charset="0"/>
              </a:rPr>
              <a:t>Easy start/stop functionality.</a:t>
            </a:r>
          </a:p>
          <a:p>
            <a:r>
              <a:rPr lang="en-IN" sz="2000" b="1" dirty="0">
                <a:latin typeface="Trebuchet MS" panose="020B0603020202020204" pitchFamily="34" charset="0"/>
              </a:rPr>
              <a:t>Comprehensive Logging: </a:t>
            </a:r>
          </a:p>
          <a:p>
            <a:r>
              <a:rPr lang="en-IN" dirty="0"/>
              <a:t>               </a:t>
            </a:r>
            <a:r>
              <a:rPr lang="en-IN" dirty="0">
                <a:latin typeface="Trebuchet MS" panose="020B0603020202020204" pitchFamily="34" charset="0"/>
              </a:rPr>
              <a:t>Saves keystrokes in both text and JSON formats.</a:t>
            </a:r>
          </a:p>
          <a:p>
            <a:r>
              <a:rPr lang="en-IN" sz="2000" b="1" dirty="0"/>
              <a:t>Educational Value: </a:t>
            </a:r>
          </a:p>
          <a:p>
            <a:r>
              <a:rPr lang="en-IN" dirty="0"/>
              <a:t>              </a:t>
            </a:r>
            <a:r>
              <a:rPr lang="en-IN" dirty="0">
                <a:latin typeface="Trebuchet MS" panose="020B0603020202020204" pitchFamily="34" charset="0"/>
              </a:rPr>
              <a:t>Hands-on experience in Python and GUI development.</a:t>
            </a:r>
          </a:p>
          <a:p>
            <a:r>
              <a:rPr lang="en-IN" sz="2000" b="1" dirty="0">
                <a:latin typeface="Trebuchet MS" panose="020B0603020202020204" pitchFamily="34" charset="0"/>
              </a:rPr>
              <a:t>Ethical Focus: </a:t>
            </a:r>
          </a:p>
          <a:p>
            <a:r>
              <a:rPr lang="en-IN" dirty="0"/>
              <a:t>            </a:t>
            </a:r>
            <a:r>
              <a:rPr lang="en-IN" dirty="0">
                <a:latin typeface="Trebuchet MS" panose="020B0603020202020204" pitchFamily="34" charset="0"/>
              </a:rPr>
              <a:t>Promotes responsible and legal use.</a:t>
            </a:r>
          </a:p>
          <a:p>
            <a:r>
              <a:rPr lang="en-IN" sz="2000" b="1" dirty="0">
                <a:latin typeface="Trebuchet MS" panose="020B0603020202020204" pitchFamily="34" charset="0"/>
              </a:rPr>
              <a:t>Practical Applications: </a:t>
            </a:r>
          </a:p>
          <a:p>
            <a:r>
              <a:rPr lang="en-IN" dirty="0"/>
              <a:t>          </a:t>
            </a:r>
            <a:r>
              <a:rPr lang="en-IN" dirty="0">
                <a:latin typeface="Trebuchet MS" panose="020B0603020202020204" pitchFamily="34" charset="0"/>
              </a:rPr>
              <a:t>Useful for cybersecurity training and ethical hacking.</a:t>
            </a:r>
          </a:p>
          <a:p>
            <a:r>
              <a:rPr lang="en-IN" b="1" dirty="0">
                <a:latin typeface="Trebuchet MS" panose="020B0603020202020204" pitchFamily="34" charset="0"/>
              </a:rPr>
              <a:t>Expandable: </a:t>
            </a:r>
          </a:p>
          <a:p>
            <a:r>
              <a:rPr lang="en-IN" dirty="0"/>
              <a:t>            </a:t>
            </a:r>
            <a:r>
              <a:rPr lang="en-IN" dirty="0">
                <a:latin typeface="Trebuchet MS" panose="020B0603020202020204" pitchFamily="34" charset="0"/>
              </a:rPr>
              <a:t>Solid foundation for future enhancements.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pic>
        <p:nvPicPr>
          <p:cNvPr id="10" name="Picture 9">
            <a:extLst>
              <a:ext uri="{FF2B5EF4-FFF2-40B4-BE49-F238E27FC236}">
                <a16:creationId xmlns:a16="http://schemas.microsoft.com/office/drawing/2014/main" id="{FE7CD6CB-CFC7-DED3-A16E-06D5D337DAFA}"/>
              </a:ext>
            </a:extLst>
          </p:cNvPr>
          <p:cNvPicPr>
            <a:picLocks noChangeAspect="1"/>
          </p:cNvPicPr>
          <p:nvPr/>
        </p:nvPicPr>
        <p:blipFill>
          <a:blip r:embed="rId3"/>
          <a:stretch>
            <a:fillRect/>
          </a:stretch>
        </p:blipFill>
        <p:spPr>
          <a:xfrm>
            <a:off x="6257925" y="0"/>
            <a:ext cx="5934075" cy="3286125"/>
          </a:xfrm>
          <a:prstGeom prst="rect">
            <a:avLst/>
          </a:prstGeom>
        </p:spPr>
      </p:pic>
      <p:sp>
        <p:nvSpPr>
          <p:cNvPr id="11" name="Rectangle 1">
            <a:extLst>
              <a:ext uri="{FF2B5EF4-FFF2-40B4-BE49-F238E27FC236}">
                <a16:creationId xmlns:a16="http://schemas.microsoft.com/office/drawing/2014/main" id="{335E4727-13B0-E3E9-62B7-5D2DF5DE9142}"/>
              </a:ext>
            </a:extLst>
          </p:cNvPr>
          <p:cNvSpPr>
            <a:spLocks noChangeArrowheads="1"/>
          </p:cNvSpPr>
          <p:nvPr/>
        </p:nvSpPr>
        <p:spPr bwMode="auto">
          <a:xfrm>
            <a:off x="628650" y="659217"/>
            <a:ext cx="5848350" cy="5493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8" eaLnBrk="0" fontAlgn="base" hangingPunct="0">
              <a:spcBef>
                <a:spcPct val="0"/>
              </a:spcBef>
              <a:spcAft>
                <a:spcPct val="0"/>
              </a:spcAft>
            </a:pPr>
            <a:endParaRPr kumimoji="0" lang="en-US" altLang="en-US" b="1" i="0" u="none" strike="noStrike" cap="none" normalizeH="0" baseline="0" dirty="0">
              <a:ln>
                <a:noFill/>
              </a:ln>
              <a:solidFill>
                <a:schemeClr val="tx1"/>
              </a:solidFill>
              <a:effectLst/>
              <a:latin typeface="Arial" panose="020B0604020202020204" pitchFamily="34" charset="0"/>
            </a:endParaRPr>
          </a:p>
          <a:p>
            <a:pPr eaLnBrk="0" fontAlgn="base" hangingPunct="0">
              <a:lnSpc>
                <a:spcPct val="150000"/>
              </a:lnSpc>
              <a:spcBef>
                <a:spcPct val="0"/>
              </a:spcBef>
              <a:spcAft>
                <a:spcPct val="0"/>
              </a:spcAft>
            </a:pPr>
            <a:endParaRPr kumimoji="0" lang="en-US" altLang="en-US" b="1" i="0" u="none" strike="noStrike" cap="none" normalizeH="0" baseline="0" dirty="0">
              <a:ln>
                <a:noFill/>
              </a:ln>
              <a:solidFill>
                <a:schemeClr val="tx1"/>
              </a:solidFill>
              <a:effectLst/>
              <a:latin typeface="Arial" panose="020B0604020202020204" pitchFamily="34" charset="0"/>
            </a:endParaRPr>
          </a:p>
          <a:p>
            <a:pPr eaLnBrk="0" fontAlgn="base" hangingPunct="0">
              <a:lnSpc>
                <a:spcPct val="150000"/>
              </a:lnSpc>
              <a:spcBef>
                <a:spcPct val="0"/>
              </a:spcBef>
              <a:spcAft>
                <a:spcPct val="0"/>
              </a:spcAft>
            </a:pPr>
            <a:r>
              <a:rPr kumimoji="0" lang="en-US" altLang="en-US" b="1" i="0" u="none" strike="noStrike" cap="none" normalizeH="0" baseline="0" dirty="0">
                <a:ln>
                  <a:noFill/>
                </a:ln>
                <a:solidFill>
                  <a:schemeClr val="tx1"/>
                </a:solidFill>
                <a:effectLst/>
                <a:latin typeface="Arial" panose="020B0604020202020204" pitchFamily="34" charset="0"/>
              </a:rPr>
              <a:t>STEP-1:  Start Keylogger</a:t>
            </a:r>
          </a:p>
          <a:p>
            <a:pPr eaLnBrk="0" fontAlgn="base" hangingPunct="0">
              <a:lnSpc>
                <a:spcPct val="150000"/>
              </a:lnSpc>
              <a:spcBef>
                <a:spcPct val="0"/>
              </a:spcBef>
              <a:spcAft>
                <a:spcPct val="0"/>
              </a:spcAft>
            </a:pPr>
            <a:r>
              <a:rPr lang="en-US" altLang="en-US" b="1" dirty="0">
                <a:latin typeface="Arial" panose="020B0604020202020204" pitchFamily="34" charset="0"/>
              </a:rPr>
              <a:t>      </a:t>
            </a:r>
            <a:r>
              <a:rPr kumimoji="0" lang="en-US" altLang="en-US" b="0" i="0" u="none" strike="noStrike" cap="none" normalizeH="0" baseline="0" dirty="0">
                <a:ln>
                  <a:noFill/>
                </a:ln>
                <a:solidFill>
                  <a:schemeClr val="tx1"/>
                </a:solidFill>
                <a:effectLst/>
                <a:latin typeface="Arial" panose="020B0604020202020204" pitchFamily="34" charset="0"/>
              </a:rPr>
              <a:t>User initiates the keylogging process via the GUI.</a:t>
            </a:r>
            <a:endParaRPr kumimoji="0" lang="en-US" altLang="en-US"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STEP-2: Capture Keystrokes</a:t>
            </a:r>
          </a:p>
          <a:p>
            <a:pPr marL="0" marR="0" lvl="0" indent="0" algn="l" defTabSz="914400" rtl="0" eaLnBrk="0" fontAlgn="base" latinLnBrk="0" hangingPunct="0">
              <a:lnSpc>
                <a:spcPct val="150000"/>
              </a:lnSpc>
              <a:spcBef>
                <a:spcPct val="0"/>
              </a:spcBef>
              <a:spcAft>
                <a:spcPct val="0"/>
              </a:spcAft>
              <a:buClrTx/>
              <a:buSzTx/>
              <a:tabLst/>
            </a:pPr>
            <a:r>
              <a:rPr lang="en-US" altLang="en-US" b="1" dirty="0">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Keystrokes are captured and categorized as pressed, held, or released.</a:t>
            </a:r>
          </a:p>
          <a:p>
            <a:pPr marL="0" marR="0" lvl="0" indent="0" algn="l" defTabSz="914400" rtl="0" eaLnBrk="0" fontAlgn="base" latinLnBrk="0" hangingPunct="0">
              <a:lnSpc>
                <a:spcPct val="15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STEP-3: Log Data</a:t>
            </a:r>
          </a:p>
          <a:p>
            <a:pPr marL="0" marR="0" lvl="0" indent="0" algn="l" defTabSz="914400" rtl="0" eaLnBrk="0" fontAlgn="base" latinLnBrk="0" hangingPunct="0">
              <a:lnSpc>
                <a:spcPct val="150000"/>
              </a:lnSpc>
              <a:spcBef>
                <a:spcPct val="0"/>
              </a:spcBef>
              <a:spcAft>
                <a:spcPct val="0"/>
              </a:spcAft>
              <a:buClrTx/>
              <a:buSzTx/>
              <a:tabLst/>
            </a:pPr>
            <a:r>
              <a:rPr lang="en-US" altLang="en-US" b="1" dirty="0">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   Keystroke data is saved in both text and JSON formats.</a:t>
            </a:r>
          </a:p>
          <a:p>
            <a:pPr marL="0" marR="0" lvl="0" indent="0" algn="l" defTabSz="914400" rtl="0" eaLnBrk="0" fontAlgn="base" latinLnBrk="0" hangingPunct="0">
              <a:lnSpc>
                <a:spcPct val="15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STEP-4: Stop Keylogger</a:t>
            </a:r>
          </a:p>
          <a:p>
            <a:pPr marL="0" marR="0" lvl="0" indent="0" algn="l" defTabSz="914400" rtl="0" eaLnBrk="0" fontAlgn="base" latinLnBrk="0" hangingPunct="0">
              <a:lnSpc>
                <a:spcPct val="15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User stops the keylogging process via the GUI. </a:t>
            </a:r>
          </a:p>
          <a:p>
            <a:pPr eaLnBrk="0" fontAlgn="base" hangingPunct="0">
              <a:spcBef>
                <a:spcPct val="0"/>
              </a:spcBef>
              <a:spcAft>
                <a:spcPct val="0"/>
              </a:spcAft>
              <a:buFontTx/>
              <a:buChar char="•"/>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156</TotalTime>
  <Words>670</Words>
  <Application>Microsoft Office PowerPoint</Application>
  <PresentationFormat>Widescreen</PresentationFormat>
  <Paragraphs>73</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Trebuchet MS</vt:lpstr>
      <vt:lpstr>Office Theme</vt:lpstr>
      <vt:lpstr>BY:    Yamini Suru</vt:lpstr>
      <vt:lpstr>Keylogger and Security  A keylogger is a software or hardware tool that records the keys pressed on a computer keyboard, often without the user's knowledge or consent.   This allows a person to monitor and potentially gain access to sensitive information, such as passwords and login credentials. </vt:lpstr>
      <vt:lpstr>AGENDA                            1. Problem Statement                                                                                                                                    A high-level look at our proposed solution                    2.Project Overview                                  We'll define the key challenge we're aiming to solve.                                              3..End User Needs                                                                         Highlighting the unique advantages of our approach.                        4.Value Proposition                             Highlighting the unique advantages of our approach.                     5.Our solution and modelling                                 Outline the solution and analytical models </vt:lpstr>
      <vt:lpstr>PROBLEM STATEMENT       Develop a keylogger to monitor and record keystrokes on a computer system to analyze user behavior, enhance security, and detect unauthorized access, while ensuring compliance with ethical guidelines and legal regulations.</vt:lpstr>
      <vt:lpstr>PROJECT OVERVIEW  Key features:      Capture key presses, holds, and releases.Log data in text and JSON files.Simple GUI for starting and stopping the keylogger.  Technologies:    Python, Tkinter, Pynput, JSON.  Educational Goals:         Learn keylogging mechanics and GUI development.Understand ethical considerations.  </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Yamini Suru</dc:creator>
  <cp:lastModifiedBy>Yamini Suru</cp:lastModifiedBy>
  <cp:revision>2</cp:revision>
  <dcterms:created xsi:type="dcterms:W3CDTF">2024-06-03T05:48:59Z</dcterms:created>
  <dcterms:modified xsi:type="dcterms:W3CDTF">2024-06-13T11:01:04Z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