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61" r:id="rId14"/>
    <p:sldId id="262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619" autoAdjust="0"/>
    <p:restoredTop sz="94660"/>
  </p:normalViewPr>
  <p:slideViewPr>
    <p:cSldViewPr snapToGrid="0">
      <p:cViewPr>
        <p:scale>
          <a:sx n="57" d="100"/>
          <a:sy n="57" d="100"/>
        </p:scale>
        <p:origin x="3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10C67-13F6-46B8-95AD-E247F595B1C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C42257-C4CA-43EB-9806-A3C36C279C23}">
      <dgm:prSet/>
      <dgm:spPr/>
      <dgm:t>
        <a:bodyPr/>
        <a:lstStyle/>
        <a:p>
          <a:pPr rtl="1"/>
          <a:r>
            <a:rPr lang="he-IL" dirty="0"/>
            <a:t>בשנת 1988 ,גרסת התקן הראשונה שנקראת </a:t>
          </a:r>
          <a:r>
            <a:rPr lang="en-US" dirty="0"/>
            <a:t>RFC 1067 </a:t>
          </a:r>
          <a:r>
            <a:rPr lang="he-IL" dirty="0"/>
            <a:t> שוחררה על ידי ארגון </a:t>
          </a:r>
          <a:r>
            <a:rPr lang="en-US" dirty="0"/>
            <a:t>IETF </a:t>
          </a:r>
          <a:r>
            <a:rPr lang="he-IL" dirty="0"/>
            <a:t> .</a:t>
          </a:r>
          <a:br>
            <a:rPr lang="en-US" dirty="0"/>
          </a:br>
          <a:r>
            <a:rPr lang="he-IL" dirty="0"/>
            <a:t> בשנת 1989 ,בוצעו תיקונים בתקן שפורסמו ב-</a:t>
          </a:r>
          <a:r>
            <a:rPr lang="en-US" dirty="0"/>
            <a:t>RFC  1098 </a:t>
          </a:r>
          <a:br>
            <a:rPr lang="en-US" dirty="0"/>
          </a:br>
          <a:r>
            <a:rPr lang="he-IL" dirty="0"/>
            <a:t>בשנת 1990, הוחלף שוב התקן על ידי </a:t>
          </a:r>
          <a:r>
            <a:rPr lang="en-US" dirty="0"/>
            <a:t>RFC 1157</a:t>
          </a:r>
        </a:p>
      </dgm:t>
    </dgm:pt>
    <dgm:pt modelId="{F0778F65-6BB4-4391-B681-A3A843BCBF90}" type="parTrans" cxnId="{0361C77B-4982-41F3-9F20-74D3F2C0C655}">
      <dgm:prSet/>
      <dgm:spPr/>
      <dgm:t>
        <a:bodyPr/>
        <a:lstStyle/>
        <a:p>
          <a:endParaRPr lang="en-US"/>
        </a:p>
      </dgm:t>
    </dgm:pt>
    <dgm:pt modelId="{AA8951C5-6A4A-45E9-82D7-B14E853366A5}" type="sibTrans" cxnId="{0361C77B-4982-41F3-9F20-74D3F2C0C655}">
      <dgm:prSet/>
      <dgm:spPr/>
      <dgm:t>
        <a:bodyPr/>
        <a:lstStyle/>
        <a:p>
          <a:endParaRPr lang="en-US"/>
        </a:p>
      </dgm:t>
    </dgm:pt>
    <dgm:pt modelId="{BCEEC46F-5171-4D10-9268-55A1D913CEB0}">
      <dgm:prSet custT="1"/>
      <dgm:spPr/>
      <dgm:t>
        <a:bodyPr/>
        <a:lstStyle/>
        <a:p>
          <a:pPr rtl="1"/>
          <a:r>
            <a:rPr lang="he-IL" sz="1800" b="1" dirty="0"/>
            <a:t>בדיעבד קיבלה גרסה זו של הפרוטוקול את הכינוי </a:t>
          </a:r>
          <a:r>
            <a:rPr lang="en-US" sz="1800" b="1" dirty="0"/>
            <a:t>SNMPv1</a:t>
          </a:r>
          <a:r>
            <a:rPr lang="he-IL" sz="1800" b="1" dirty="0"/>
            <a:t>. </a:t>
          </a:r>
          <a:br>
            <a:rPr lang="en-US" sz="1800" b="1" dirty="0"/>
          </a:br>
          <a:r>
            <a:rPr lang="he-IL" sz="1800" b="1" dirty="0"/>
            <a:t>השימוש בגרסה זו נפוץ ביותר.</a:t>
          </a:r>
          <a:endParaRPr lang="en-US" sz="1800" b="1" dirty="0"/>
        </a:p>
      </dgm:t>
    </dgm:pt>
    <dgm:pt modelId="{1DF036A2-D9DA-466C-9546-DA36BB2EF066}" type="parTrans" cxnId="{A1ECAB04-EF10-4D73-910E-C20D0C062E3D}">
      <dgm:prSet/>
      <dgm:spPr/>
      <dgm:t>
        <a:bodyPr/>
        <a:lstStyle/>
        <a:p>
          <a:endParaRPr lang="en-US"/>
        </a:p>
      </dgm:t>
    </dgm:pt>
    <dgm:pt modelId="{CB45DB6B-83BC-4E03-ACE3-D21EC1C8AAA1}" type="sibTrans" cxnId="{A1ECAB04-EF10-4D73-910E-C20D0C062E3D}">
      <dgm:prSet/>
      <dgm:spPr/>
      <dgm:t>
        <a:bodyPr/>
        <a:lstStyle/>
        <a:p>
          <a:endParaRPr lang="en-US"/>
        </a:p>
      </dgm:t>
    </dgm:pt>
    <dgm:pt modelId="{B9148869-4710-41E5-A466-1830F51CB01F}">
      <dgm:prSet custT="1"/>
      <dgm:spPr/>
      <dgm:t>
        <a:bodyPr/>
        <a:lstStyle/>
        <a:p>
          <a:pPr rtl="1"/>
          <a:r>
            <a:rPr lang="en-US" sz="1800" b="1" dirty="0"/>
            <a:t>SNMPv1 </a:t>
          </a:r>
          <a:r>
            <a:rPr lang="he-IL" sz="1800" b="1" dirty="0"/>
            <a:t> זכה לביקורת רבה בגלל ההתעלמות של הפרוטוקול מסוגיות   הקשורות לאבטחת מידע.</a:t>
          </a:r>
          <a:endParaRPr lang="en-US" sz="1800" b="1" dirty="0"/>
        </a:p>
      </dgm:t>
    </dgm:pt>
    <dgm:pt modelId="{E41C6A74-315A-4FA6-994B-8D98100CC87B}" type="parTrans" cxnId="{FB13AA27-BE37-46F8-871B-5E65C550E5C4}">
      <dgm:prSet/>
      <dgm:spPr/>
      <dgm:t>
        <a:bodyPr/>
        <a:lstStyle/>
        <a:p>
          <a:endParaRPr lang="en-US"/>
        </a:p>
      </dgm:t>
    </dgm:pt>
    <dgm:pt modelId="{FE110E87-CA3E-4B61-94C3-F664534089CB}" type="sibTrans" cxnId="{FB13AA27-BE37-46F8-871B-5E65C550E5C4}">
      <dgm:prSet/>
      <dgm:spPr/>
      <dgm:t>
        <a:bodyPr/>
        <a:lstStyle/>
        <a:p>
          <a:endParaRPr lang="en-US"/>
        </a:p>
      </dgm:t>
    </dgm:pt>
    <dgm:pt modelId="{F8A6BF7A-FB77-4977-B8EA-608118006FB3}">
      <dgm:prSet custT="1"/>
      <dgm:spPr/>
      <dgm:t>
        <a:bodyPr/>
        <a:lstStyle/>
        <a:p>
          <a:pPr rtl="1"/>
          <a:r>
            <a:rPr lang="he-IL" sz="1800" b="1" dirty="0"/>
            <a:t>הפרוטוקול הכלול בתוך </a:t>
          </a:r>
          <a:r>
            <a:rPr lang="en-US" sz="1800" b="1" dirty="0"/>
            <a:t>RFC – 1157 </a:t>
          </a:r>
          <a:r>
            <a:rPr lang="he-IL" sz="1800" b="1" dirty="0"/>
            <a:t> , הוא </a:t>
          </a:r>
          <a:r>
            <a:rPr lang="he-IL" sz="1800" b="1" dirty="0" err="1"/>
            <a:t>Simple</a:t>
          </a:r>
          <a:r>
            <a:rPr lang="he-IL" sz="1800" b="1" dirty="0"/>
            <a:t> </a:t>
          </a:r>
          <a:r>
            <a:rPr lang="he-IL" sz="1800" b="1" dirty="0" err="1"/>
            <a:t>Network</a:t>
          </a:r>
          <a:r>
            <a:rPr lang="he-IL" sz="1800" b="1" dirty="0"/>
            <a:t> </a:t>
          </a:r>
          <a:r>
            <a:rPr lang="he-IL" sz="1800" b="1" dirty="0" err="1"/>
            <a:t>Management</a:t>
          </a:r>
          <a:r>
            <a:rPr lang="he-IL" sz="1800" b="1" dirty="0"/>
            <a:t> </a:t>
          </a:r>
          <a:r>
            <a:rPr lang="he-IL" sz="1800" b="1" dirty="0" err="1"/>
            <a:t>Protocol</a:t>
          </a:r>
          <a:r>
            <a:rPr lang="he-IL" sz="1800" b="1" dirty="0"/>
            <a:t> (SNMP) </a:t>
          </a:r>
          <a:br>
            <a:rPr lang="en-US" sz="1400" u="sng" dirty="0"/>
          </a:br>
          <a:endParaRPr lang="en-US" sz="1400" dirty="0"/>
        </a:p>
      </dgm:t>
    </dgm:pt>
    <dgm:pt modelId="{56FE0753-718F-4BDA-8374-BFB2FF714940}" type="parTrans" cxnId="{D3925997-A2F1-44B6-9DF7-DDC2E8971BD8}">
      <dgm:prSet/>
      <dgm:spPr/>
      <dgm:t>
        <a:bodyPr/>
        <a:lstStyle/>
        <a:p>
          <a:endParaRPr lang="en-US"/>
        </a:p>
      </dgm:t>
    </dgm:pt>
    <dgm:pt modelId="{2D6F586F-8E89-4961-B20F-1F7E58271AE5}" type="sibTrans" cxnId="{D3925997-A2F1-44B6-9DF7-DDC2E8971BD8}">
      <dgm:prSet/>
      <dgm:spPr/>
      <dgm:t>
        <a:bodyPr/>
        <a:lstStyle/>
        <a:p>
          <a:endParaRPr lang="en-US"/>
        </a:p>
      </dgm:t>
    </dgm:pt>
    <dgm:pt modelId="{1292F619-A558-45BE-A514-C2FEABC3EA12}" type="pres">
      <dgm:prSet presAssocID="{4A510C67-13F6-46B8-95AD-E247F595B1C7}" presName="linear" presStyleCnt="0">
        <dgm:presLayoutVars>
          <dgm:animLvl val="lvl"/>
          <dgm:resizeHandles val="exact"/>
        </dgm:presLayoutVars>
      </dgm:prSet>
      <dgm:spPr/>
    </dgm:pt>
    <dgm:pt modelId="{3F50AC0A-0EFA-4751-9A9A-CE3EC03A8C66}" type="pres">
      <dgm:prSet presAssocID="{04C42257-C4CA-43EB-9806-A3C36C279C23}" presName="parentText" presStyleLbl="node1" presStyleIdx="0" presStyleCnt="4" custLinFactY="-7479" custLinFactNeighborY="-100000">
        <dgm:presLayoutVars>
          <dgm:chMax val="0"/>
          <dgm:bulletEnabled val="1"/>
        </dgm:presLayoutVars>
      </dgm:prSet>
      <dgm:spPr/>
    </dgm:pt>
    <dgm:pt modelId="{803DD51A-971A-4561-911B-76973CE6A73A}" type="pres">
      <dgm:prSet presAssocID="{AA8951C5-6A4A-45E9-82D7-B14E853366A5}" presName="spacer" presStyleCnt="0"/>
      <dgm:spPr/>
    </dgm:pt>
    <dgm:pt modelId="{8DD5F501-DC9D-4FE5-8425-7DC5D72712AF}" type="pres">
      <dgm:prSet presAssocID="{BCEEC46F-5171-4D10-9268-55A1D913CEB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A58C73-4E8E-44C0-B8B7-919101FB2A1E}" type="pres">
      <dgm:prSet presAssocID="{CB45DB6B-83BC-4E03-ACE3-D21EC1C8AAA1}" presName="spacer" presStyleCnt="0"/>
      <dgm:spPr/>
    </dgm:pt>
    <dgm:pt modelId="{6D71CEE3-A8D1-45F7-AF10-755CB02CFF68}" type="pres">
      <dgm:prSet presAssocID="{B9148869-4710-41E5-A466-1830F51CB0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597B04-FB65-497C-9C92-DDA2745167B3}" type="pres">
      <dgm:prSet presAssocID="{FE110E87-CA3E-4B61-94C3-F664534089CB}" presName="spacer" presStyleCnt="0"/>
      <dgm:spPr/>
    </dgm:pt>
    <dgm:pt modelId="{D6CD8EDC-4CB6-4083-805B-E9F47E5309B9}" type="pres">
      <dgm:prSet presAssocID="{F8A6BF7A-FB77-4977-B8EA-608118006F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ECAB04-EF10-4D73-910E-C20D0C062E3D}" srcId="{4A510C67-13F6-46B8-95AD-E247F595B1C7}" destId="{BCEEC46F-5171-4D10-9268-55A1D913CEB0}" srcOrd="1" destOrd="0" parTransId="{1DF036A2-D9DA-466C-9546-DA36BB2EF066}" sibTransId="{CB45DB6B-83BC-4E03-ACE3-D21EC1C8AAA1}"/>
    <dgm:cxn modelId="{775A1509-1637-44CF-B8BA-1E6C1F092157}" type="presOf" srcId="{4A510C67-13F6-46B8-95AD-E247F595B1C7}" destId="{1292F619-A558-45BE-A514-C2FEABC3EA12}" srcOrd="0" destOrd="0" presId="urn:microsoft.com/office/officeart/2005/8/layout/vList2"/>
    <dgm:cxn modelId="{0E5A141F-5441-40C3-974D-7CEB5948A9AC}" type="presOf" srcId="{F8A6BF7A-FB77-4977-B8EA-608118006FB3}" destId="{D6CD8EDC-4CB6-4083-805B-E9F47E5309B9}" srcOrd="0" destOrd="0" presId="urn:microsoft.com/office/officeart/2005/8/layout/vList2"/>
    <dgm:cxn modelId="{558BC420-60EC-40BD-BD0E-350438CED497}" type="presOf" srcId="{04C42257-C4CA-43EB-9806-A3C36C279C23}" destId="{3F50AC0A-0EFA-4751-9A9A-CE3EC03A8C66}" srcOrd="0" destOrd="0" presId="urn:microsoft.com/office/officeart/2005/8/layout/vList2"/>
    <dgm:cxn modelId="{FB13AA27-BE37-46F8-871B-5E65C550E5C4}" srcId="{4A510C67-13F6-46B8-95AD-E247F595B1C7}" destId="{B9148869-4710-41E5-A466-1830F51CB01F}" srcOrd="2" destOrd="0" parTransId="{E41C6A74-315A-4FA6-994B-8D98100CC87B}" sibTransId="{FE110E87-CA3E-4B61-94C3-F664534089CB}"/>
    <dgm:cxn modelId="{E2A3663F-42A2-45C0-A12A-6EE10571527C}" type="presOf" srcId="{B9148869-4710-41E5-A466-1830F51CB01F}" destId="{6D71CEE3-A8D1-45F7-AF10-755CB02CFF68}" srcOrd="0" destOrd="0" presId="urn:microsoft.com/office/officeart/2005/8/layout/vList2"/>
    <dgm:cxn modelId="{ED122264-6E98-4E4B-8998-817C6C434ED0}" type="presOf" srcId="{BCEEC46F-5171-4D10-9268-55A1D913CEB0}" destId="{8DD5F501-DC9D-4FE5-8425-7DC5D72712AF}" srcOrd="0" destOrd="0" presId="urn:microsoft.com/office/officeart/2005/8/layout/vList2"/>
    <dgm:cxn modelId="{0361C77B-4982-41F3-9F20-74D3F2C0C655}" srcId="{4A510C67-13F6-46B8-95AD-E247F595B1C7}" destId="{04C42257-C4CA-43EB-9806-A3C36C279C23}" srcOrd="0" destOrd="0" parTransId="{F0778F65-6BB4-4391-B681-A3A843BCBF90}" sibTransId="{AA8951C5-6A4A-45E9-82D7-B14E853366A5}"/>
    <dgm:cxn modelId="{D3925997-A2F1-44B6-9DF7-DDC2E8971BD8}" srcId="{4A510C67-13F6-46B8-95AD-E247F595B1C7}" destId="{F8A6BF7A-FB77-4977-B8EA-608118006FB3}" srcOrd="3" destOrd="0" parTransId="{56FE0753-718F-4BDA-8374-BFB2FF714940}" sibTransId="{2D6F586F-8E89-4961-B20F-1F7E58271AE5}"/>
    <dgm:cxn modelId="{EB22E22E-5C26-4F25-889A-F731D3B7B90C}" type="presParOf" srcId="{1292F619-A558-45BE-A514-C2FEABC3EA12}" destId="{3F50AC0A-0EFA-4751-9A9A-CE3EC03A8C66}" srcOrd="0" destOrd="0" presId="urn:microsoft.com/office/officeart/2005/8/layout/vList2"/>
    <dgm:cxn modelId="{5A32657C-A8E8-4EC4-A7C8-B01630C93520}" type="presParOf" srcId="{1292F619-A558-45BE-A514-C2FEABC3EA12}" destId="{803DD51A-971A-4561-911B-76973CE6A73A}" srcOrd="1" destOrd="0" presId="urn:microsoft.com/office/officeart/2005/8/layout/vList2"/>
    <dgm:cxn modelId="{7AEDF564-06DF-4172-BACC-6B29BCCF0622}" type="presParOf" srcId="{1292F619-A558-45BE-A514-C2FEABC3EA12}" destId="{8DD5F501-DC9D-4FE5-8425-7DC5D72712AF}" srcOrd="2" destOrd="0" presId="urn:microsoft.com/office/officeart/2005/8/layout/vList2"/>
    <dgm:cxn modelId="{299F1FE9-0984-4305-A06D-02643D7DA57D}" type="presParOf" srcId="{1292F619-A558-45BE-A514-C2FEABC3EA12}" destId="{9AA58C73-4E8E-44C0-B8B7-919101FB2A1E}" srcOrd="3" destOrd="0" presId="urn:microsoft.com/office/officeart/2005/8/layout/vList2"/>
    <dgm:cxn modelId="{445B675F-7C3B-4298-8DED-6CEA65C897F9}" type="presParOf" srcId="{1292F619-A558-45BE-A514-C2FEABC3EA12}" destId="{6D71CEE3-A8D1-45F7-AF10-755CB02CFF68}" srcOrd="4" destOrd="0" presId="urn:microsoft.com/office/officeart/2005/8/layout/vList2"/>
    <dgm:cxn modelId="{B227B944-6A26-46FD-BCAB-1DAFF2CEEBBE}" type="presParOf" srcId="{1292F619-A558-45BE-A514-C2FEABC3EA12}" destId="{33597B04-FB65-497C-9C92-DDA2745167B3}" srcOrd="5" destOrd="0" presId="urn:microsoft.com/office/officeart/2005/8/layout/vList2"/>
    <dgm:cxn modelId="{927548C9-0194-4D8D-AFED-7162F968AC06}" type="presParOf" srcId="{1292F619-A558-45BE-A514-C2FEABC3EA12}" destId="{D6CD8EDC-4CB6-4083-805B-E9F47E5309B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0AC0A-0EFA-4751-9A9A-CE3EC03A8C66}">
      <dsp:nvSpPr>
        <dsp:cNvPr id="0" name=""/>
        <dsp:cNvSpPr/>
      </dsp:nvSpPr>
      <dsp:spPr>
        <a:xfrm>
          <a:off x="0" y="0"/>
          <a:ext cx="5143499" cy="12132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בשנת 1988 ,גרסת התקן הראשונה שנקראת </a:t>
          </a:r>
          <a:r>
            <a:rPr lang="en-US" sz="1700" kern="1200" dirty="0"/>
            <a:t>RFC 1067 </a:t>
          </a:r>
          <a:r>
            <a:rPr lang="he-IL" sz="1700" kern="1200" dirty="0"/>
            <a:t> שוחררה על ידי ארגון </a:t>
          </a:r>
          <a:r>
            <a:rPr lang="en-US" sz="1700" kern="1200" dirty="0"/>
            <a:t>IETF </a:t>
          </a:r>
          <a:r>
            <a:rPr lang="he-IL" sz="1700" kern="1200" dirty="0"/>
            <a:t> .</a:t>
          </a:r>
          <a:br>
            <a:rPr lang="en-US" sz="1700" kern="1200" dirty="0"/>
          </a:br>
          <a:r>
            <a:rPr lang="he-IL" sz="1700" kern="1200" dirty="0"/>
            <a:t> בשנת 1989 ,בוצעו תיקונים בתקן שפורסמו ב-</a:t>
          </a:r>
          <a:r>
            <a:rPr lang="en-US" sz="1700" kern="1200" dirty="0"/>
            <a:t>RFC  1098 </a:t>
          </a:r>
          <a:br>
            <a:rPr lang="en-US" sz="1700" kern="1200" dirty="0"/>
          </a:br>
          <a:r>
            <a:rPr lang="he-IL" sz="1700" kern="1200" dirty="0"/>
            <a:t>בשנת 1990, הוחלף שוב התקן על ידי </a:t>
          </a:r>
          <a:r>
            <a:rPr lang="en-US" sz="1700" kern="1200" dirty="0"/>
            <a:t>RFC 1157</a:t>
          </a:r>
        </a:p>
      </dsp:txBody>
      <dsp:txXfrm>
        <a:off x="59228" y="59228"/>
        <a:ext cx="5025043" cy="1094833"/>
      </dsp:txXfrm>
    </dsp:sp>
    <dsp:sp modelId="{8DD5F501-DC9D-4FE5-8425-7DC5D72712AF}">
      <dsp:nvSpPr>
        <dsp:cNvPr id="0" name=""/>
        <dsp:cNvSpPr/>
      </dsp:nvSpPr>
      <dsp:spPr>
        <a:xfrm>
          <a:off x="0" y="1328053"/>
          <a:ext cx="5143499" cy="12132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kern="1200" dirty="0"/>
            <a:t>בדיעבד קיבלה גרסה זו של הפרוטוקול את הכינוי </a:t>
          </a:r>
          <a:r>
            <a:rPr lang="en-US" sz="1800" b="1" kern="1200" dirty="0"/>
            <a:t>SNMPv1</a:t>
          </a:r>
          <a:r>
            <a:rPr lang="he-IL" sz="1800" b="1" kern="1200" dirty="0"/>
            <a:t>. </a:t>
          </a:r>
          <a:br>
            <a:rPr lang="en-US" sz="1800" b="1" kern="1200" dirty="0"/>
          </a:br>
          <a:r>
            <a:rPr lang="he-IL" sz="1800" b="1" kern="1200" dirty="0"/>
            <a:t>השימוש בגרסה זו נפוץ ביותר.</a:t>
          </a:r>
          <a:endParaRPr lang="en-US" sz="1800" b="1" kern="1200" dirty="0"/>
        </a:p>
      </dsp:txBody>
      <dsp:txXfrm>
        <a:off x="59228" y="1387281"/>
        <a:ext cx="5025043" cy="1094833"/>
      </dsp:txXfrm>
    </dsp:sp>
    <dsp:sp modelId="{6D71CEE3-A8D1-45F7-AF10-755CB02CFF68}">
      <dsp:nvSpPr>
        <dsp:cNvPr id="0" name=""/>
        <dsp:cNvSpPr/>
      </dsp:nvSpPr>
      <dsp:spPr>
        <a:xfrm>
          <a:off x="0" y="2590302"/>
          <a:ext cx="5143499" cy="12132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SNMPv1 </a:t>
          </a:r>
          <a:r>
            <a:rPr lang="he-IL" sz="1800" b="1" kern="1200" dirty="0"/>
            <a:t> זכה לביקורת רבה בגלל ההתעלמות של הפרוטוקול מסוגיות   הקשורות לאבטחת מידע.</a:t>
          </a:r>
          <a:endParaRPr lang="en-US" sz="1800" b="1" kern="1200" dirty="0"/>
        </a:p>
      </dsp:txBody>
      <dsp:txXfrm>
        <a:off x="59228" y="2649530"/>
        <a:ext cx="5025043" cy="1094833"/>
      </dsp:txXfrm>
    </dsp:sp>
    <dsp:sp modelId="{D6CD8EDC-4CB6-4083-805B-E9F47E5309B9}">
      <dsp:nvSpPr>
        <dsp:cNvPr id="0" name=""/>
        <dsp:cNvSpPr/>
      </dsp:nvSpPr>
      <dsp:spPr>
        <a:xfrm>
          <a:off x="0" y="3852553"/>
          <a:ext cx="5143499" cy="12132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kern="1200" dirty="0"/>
            <a:t>הפרוטוקול הכלול בתוך </a:t>
          </a:r>
          <a:r>
            <a:rPr lang="en-US" sz="1800" b="1" kern="1200" dirty="0"/>
            <a:t>RFC – 1157 </a:t>
          </a:r>
          <a:r>
            <a:rPr lang="he-IL" sz="1800" b="1" kern="1200" dirty="0"/>
            <a:t> , הוא </a:t>
          </a:r>
          <a:r>
            <a:rPr lang="he-IL" sz="1800" b="1" kern="1200" dirty="0" err="1"/>
            <a:t>Simple</a:t>
          </a:r>
          <a:r>
            <a:rPr lang="he-IL" sz="1800" b="1" kern="1200" dirty="0"/>
            <a:t> </a:t>
          </a:r>
          <a:r>
            <a:rPr lang="he-IL" sz="1800" b="1" kern="1200" dirty="0" err="1"/>
            <a:t>Network</a:t>
          </a:r>
          <a:r>
            <a:rPr lang="he-IL" sz="1800" b="1" kern="1200" dirty="0"/>
            <a:t> </a:t>
          </a:r>
          <a:r>
            <a:rPr lang="he-IL" sz="1800" b="1" kern="1200" dirty="0" err="1"/>
            <a:t>Management</a:t>
          </a:r>
          <a:r>
            <a:rPr lang="he-IL" sz="1800" b="1" kern="1200" dirty="0"/>
            <a:t> </a:t>
          </a:r>
          <a:r>
            <a:rPr lang="he-IL" sz="1800" b="1" kern="1200" dirty="0" err="1"/>
            <a:t>Protocol</a:t>
          </a:r>
          <a:r>
            <a:rPr lang="he-IL" sz="1800" b="1" kern="1200" dirty="0"/>
            <a:t> (SNMP) </a:t>
          </a:r>
          <a:br>
            <a:rPr lang="en-US" sz="1400" u="sng" kern="1200" dirty="0"/>
          </a:br>
          <a:endParaRPr lang="en-US" sz="1400" kern="1200" dirty="0"/>
        </a:p>
      </dsp:txBody>
      <dsp:txXfrm>
        <a:off x="59228" y="3911781"/>
        <a:ext cx="5025043" cy="1094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089A4D-09CD-F0BD-124B-5D5A3C46F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1A610BE-E478-534B-6028-949C6D4B3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F946AF-1235-A7BF-2ECF-EF6F66A3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9F7-8E9B-4916-B37A-8E782527744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45BDAF-6FB0-447E-F6B3-20A25CD7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151906-B532-AF85-6F45-A5D4E85D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ED4-174D-4E3A-B54D-A2C518D8F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58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33BFCD-0094-8A5D-D55E-B975CE39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41E9163-2245-B1C4-5F2C-2F4D01621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F2059F-8EB3-739D-93A1-51789323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9F7-8E9B-4916-B37A-8E782527744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BC766B-339B-5600-3E16-271A21DD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67003C-4756-1BAF-9FDC-EFE4D2DF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ED4-174D-4E3A-B54D-A2C518D8F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2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5BA24E1-DABA-1E8D-A8D6-CA823A029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A9CBD25-070C-E234-9278-E93CC7276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A5E85E-E14C-F50B-9A77-0C0EBFD0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9F7-8E9B-4916-B37A-8E782527744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1BE10F-74E8-611B-A566-08E36C20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85854EF-235B-E1E3-5A04-77C1B417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ED4-174D-4E3A-B54D-A2C518D8F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75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7451F3-DB02-D225-6ED9-BE6FB74F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20EE5F-2080-9BC7-CED5-2DF9AF480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8793D8D-F51D-6552-1EB8-D53C81EE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9F7-8E9B-4916-B37A-8E782527744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14E3A6A-0951-48E1-4962-883D5970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475339B-3560-F6F2-3CD2-D5B3CF42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ED4-174D-4E3A-B54D-A2C518D8F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146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0061AD-BAAD-D028-79EE-6E5823A8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F584760-6DE4-89E2-42D5-41274B61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F6ECCD-2980-AE91-B005-7AFAEBFF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9F7-8E9B-4916-B37A-8E782527744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D0CF8FA-C7C6-1512-560D-ED3B4BF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283DEF-3847-C337-0226-CA61AF34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ED4-174D-4E3A-B54D-A2C518D8F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52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CF5046-0434-5809-3ACC-A53FFB6A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852629-0A26-AAEE-6BB1-932D5A6FE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9911343-DCEB-88C6-386A-DC41CAEBB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650FFD0-1E68-BB7B-742D-E01533D5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9F7-8E9B-4916-B37A-8E782527744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045D8D7-C6D9-56BE-F0FE-13B905C6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B6D4E07-E30A-2700-920B-D1109E73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ED4-174D-4E3A-B54D-A2C518D8F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551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CE4858-7896-FA6F-DE57-707C393E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B2E47A-EFD2-57C9-808A-71F845318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789459C-3CF3-8C58-E4EA-796431887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3184CB3-CA1A-109E-51FD-07596C29B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9BA891D-396D-B285-DF88-E6CEBEA6C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52FBC12-A212-BE96-F4E2-548FD8DD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9F7-8E9B-4916-B37A-8E782527744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AE516E0-209B-0253-6832-EFAE23B9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05C7419-6200-11C0-7788-DF56042D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ED4-174D-4E3A-B54D-A2C518D8F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372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66315F-7D15-42AB-5F3F-DDB0101C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096AA39-29C8-BE0C-C6DF-D5CA4D9E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9F7-8E9B-4916-B37A-8E782527744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1687602-B819-CAC6-BBEB-AFF4174E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E96ADE0-9F42-156C-A5FD-5FC03A48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ED4-174D-4E3A-B54D-A2C518D8F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50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0018097-6E44-CEEC-B263-61102B27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9F7-8E9B-4916-B37A-8E782527744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FD90512-6C63-0B6D-F50F-967F1C84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F4AF718-7EB9-1A25-D242-E9C860FD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ED4-174D-4E3A-B54D-A2C518D8F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001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0269CF-23AC-7A7B-4FAF-5A6D751F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AB9EB5-A120-4DAE-7E8F-B60D31D2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198DE4E-E53C-1BA0-76C1-22CF9F651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9AF17D7-3A08-F9AA-889B-BD8C3145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9F7-8E9B-4916-B37A-8E782527744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6ADED6A-4B81-30E0-C9B3-FD2213B6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63BC99A-5B70-A499-6218-D603F259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ED4-174D-4E3A-B54D-A2C518D8F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91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774968-D111-5F0D-F550-7FFA4A17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5F65314-D26B-06EE-9DE9-6859B0B5B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A595BAC-4E14-B870-0D63-4545A71B1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A95EB0B-3152-D967-F9FD-C0C68A3B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9F7-8E9B-4916-B37A-8E782527744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9B75F1-0884-B9BF-AC74-E4E60E0C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38507C-82D4-B1F3-03B7-AADCF689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ED4-174D-4E3A-B54D-A2C518D8F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733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51E6252-9683-2ED4-564C-4C96AC76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4E4C4B-5D13-FA25-E72E-E3BBE8A89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026CAB-131D-0173-343E-1A64940DD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849F7-8E9B-4916-B37A-8E782527744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C98FA4-DEC5-58F7-124E-17F40AF9C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162727-0DB3-9438-5451-C06243D2E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2FED4-174D-4E3A-B54D-A2C518D8F2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823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1452" TargetMode="External"/><Relationship Id="rId2" Type="http://schemas.openxmlformats.org/officeDocument/2006/relationships/hyperlink" Target="https://tools.ietf.org/html/rfc144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.wikipedia.org/wiki/%D7%A1%D7%99%D7%91%D7%99%D7%AA" TargetMode="External"/><Relationship Id="rId5" Type="http://schemas.openxmlformats.org/officeDocument/2006/relationships/hyperlink" Target="https://he.wikipedia.org/wiki/%D7%90%D7%91%D7%98%D7%97%D7%AA_%D7%9E%D7%99%D7%93%D7%A2" TargetMode="External"/><Relationship Id="rId4" Type="http://schemas.openxmlformats.org/officeDocument/2006/relationships/hyperlink" Target="https://tools.ietf.org/html/rfc144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76CDCB4-0B8A-01CB-E56A-A6A114901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RFC -1157	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BE46DE4-8D5A-B7CA-BE6B-8E7972B2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rtl="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 of presenters :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Shelly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Revivo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Tomer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Revivo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228600" algn="l" rtl="0">
              <a:buFont typeface="Arial" panose="020B0604020202020204" pitchFamily="34" charset="0"/>
              <a:buChar char="•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257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8F9CF-CD9C-627F-BE53-FA9182C5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שימושים להם פרוטוקול </a:t>
            </a:r>
            <a:r>
              <a:rPr lang="en-US" dirty="0"/>
              <a:t>SNMP </a:t>
            </a:r>
            <a:r>
              <a:rPr lang="he-IL" dirty="0"/>
              <a:t> מסוגל 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E8603D-CE3C-F58C-1B9A-D73E13193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7415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2. </a:t>
            </a:r>
            <a:r>
              <a:rPr lang="en-US" dirty="0"/>
              <a:t>NMS</a:t>
            </a:r>
            <a:r>
              <a:rPr lang="he-IL" dirty="0"/>
              <a:t>יכול לשאול את ה</a:t>
            </a:r>
            <a:r>
              <a:rPr lang="en-US" dirty="0"/>
              <a:t>Manage Devices </a:t>
            </a:r>
            <a:r>
              <a:rPr lang="he-IL" dirty="0"/>
              <a:t> לגבי הסטאטוס העכשווי שלו . </a:t>
            </a:r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627A7DD5-5EC6-BE91-12C1-63110F934251}"/>
              </a:ext>
            </a:extLst>
          </p:cNvPr>
          <p:cNvGrpSpPr/>
          <p:nvPr/>
        </p:nvGrpSpPr>
        <p:grpSpPr>
          <a:xfrm>
            <a:off x="3050224" y="2867977"/>
            <a:ext cx="8522016" cy="3235401"/>
            <a:chOff x="4063841" y="1922666"/>
            <a:chExt cx="7716904" cy="4282056"/>
          </a:xfrm>
        </p:grpSpPr>
        <p:sp>
          <p:nvSpPr>
            <p:cNvPr id="5" name="מלבן: פינות מעוגלות 4">
              <a:extLst>
                <a:ext uri="{FF2B5EF4-FFF2-40B4-BE49-F238E27FC236}">
                  <a16:creationId xmlns:a16="http://schemas.microsoft.com/office/drawing/2014/main" id="{05CFF794-04D8-24D2-7CD4-0D2F01D1B2A6}"/>
                </a:ext>
              </a:extLst>
            </p:cNvPr>
            <p:cNvSpPr/>
            <p:nvPr/>
          </p:nvSpPr>
          <p:spPr>
            <a:xfrm>
              <a:off x="6151881" y="5330962"/>
              <a:ext cx="1219200" cy="873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NMS server</a:t>
              </a:r>
              <a:endParaRPr lang="he-IL" dirty="0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81C4F8D4-E8DE-D9F0-5BAB-002289D848E5}"/>
                </a:ext>
              </a:extLst>
            </p:cNvPr>
            <p:cNvSpPr/>
            <p:nvPr/>
          </p:nvSpPr>
          <p:spPr>
            <a:xfrm>
              <a:off x="4063841" y="2906786"/>
              <a:ext cx="1422400" cy="1012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Router-1</a:t>
              </a:r>
              <a:endParaRPr lang="he-IL" dirty="0"/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57CF78DE-AB21-9471-C977-C8990906D8EF}"/>
                </a:ext>
              </a:extLst>
            </p:cNvPr>
            <p:cNvSpPr/>
            <p:nvPr/>
          </p:nvSpPr>
          <p:spPr>
            <a:xfrm>
              <a:off x="6309360" y="2964732"/>
              <a:ext cx="1422400" cy="1012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Switch-1</a:t>
              </a:r>
              <a:endParaRPr lang="he-IL" dirty="0"/>
            </a:p>
          </p:txBody>
        </p: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C7BE72EC-98FF-3E9E-8643-040686EE3699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7020560" y="3977498"/>
              <a:ext cx="0" cy="1411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8A25C780-F192-AAE8-3BFB-8A3F1ABFA6DA}"/>
                </a:ext>
              </a:extLst>
            </p:cNvPr>
            <p:cNvCxnSpPr>
              <a:cxnSpLocks/>
              <a:stCxn id="5" idx="1"/>
              <a:endCxn id="6" idx="4"/>
            </p:cNvCxnSpPr>
            <p:nvPr/>
          </p:nvCxnSpPr>
          <p:spPr>
            <a:xfrm flipH="1" flipV="1">
              <a:off x="4775041" y="3919551"/>
              <a:ext cx="1376840" cy="1848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8C83E4C9-550F-325B-F226-2F0B41E49E75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5486241" y="3413169"/>
              <a:ext cx="823119" cy="579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Pc - Free computer icons">
              <a:extLst>
                <a:ext uri="{FF2B5EF4-FFF2-40B4-BE49-F238E27FC236}">
                  <a16:creationId xmlns:a16="http://schemas.microsoft.com/office/drawing/2014/main" id="{F12261AD-90EE-A930-1284-7750FC447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3527" y="1922666"/>
              <a:ext cx="858745" cy="858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c - Free computer icons">
              <a:extLst>
                <a:ext uri="{FF2B5EF4-FFF2-40B4-BE49-F238E27FC236}">
                  <a16:creationId xmlns:a16="http://schemas.microsoft.com/office/drawing/2014/main" id="{5B48D20A-D4BD-291A-6B7D-1EE7FA80B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5284" y="2839422"/>
              <a:ext cx="858745" cy="858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c - Free computer icons">
              <a:extLst>
                <a:ext uri="{FF2B5EF4-FFF2-40B4-BE49-F238E27FC236}">
                  <a16:creationId xmlns:a16="http://schemas.microsoft.com/office/drawing/2014/main" id="{CECEAECC-1D96-B892-A36B-DE4F47519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000" y="3698167"/>
              <a:ext cx="858745" cy="858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מחבר חץ ישר 13">
              <a:extLst>
                <a:ext uri="{FF2B5EF4-FFF2-40B4-BE49-F238E27FC236}">
                  <a16:creationId xmlns:a16="http://schemas.microsoft.com/office/drawing/2014/main" id="{2C9C4B08-5461-2761-0116-E50E17DFBA19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8321040" y="2352039"/>
              <a:ext cx="2452487" cy="776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87BF8BFE-75CD-D02D-5B1C-BC719F9EBC43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 flipV="1">
              <a:off x="7731760" y="3268795"/>
              <a:ext cx="3113524" cy="202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947C8909-E794-0F3A-5952-7F6039199EA3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7523454" y="3829182"/>
              <a:ext cx="3398545" cy="298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4944C7FA-A60E-C434-6470-8CCEA4BFDC8B}"/>
                </a:ext>
              </a:extLst>
            </p:cNvPr>
            <p:cNvSpPr txBox="1"/>
            <p:nvPr/>
          </p:nvSpPr>
          <p:spPr>
            <a:xfrm>
              <a:off x="10210800" y="2062479"/>
              <a:ext cx="56272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PC1</a:t>
              </a:r>
              <a:endParaRPr lang="he-IL" dirty="0"/>
            </a:p>
          </p:txBody>
        </p:sp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1655FBF9-5BC5-040B-14C8-011CE43CDA03}"/>
                </a:ext>
              </a:extLst>
            </p:cNvPr>
            <p:cNvSpPr txBox="1"/>
            <p:nvPr/>
          </p:nvSpPr>
          <p:spPr>
            <a:xfrm>
              <a:off x="10320915" y="3720245"/>
              <a:ext cx="56272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PC3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8C1A5C98-0DD9-1784-A4A8-442BF9FE50CB}"/>
                </a:ext>
              </a:extLst>
            </p:cNvPr>
            <p:cNvSpPr txBox="1"/>
            <p:nvPr/>
          </p:nvSpPr>
          <p:spPr>
            <a:xfrm>
              <a:off x="10262237" y="2964732"/>
              <a:ext cx="56272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PC2</a:t>
              </a:r>
              <a:endParaRPr lang="he-IL" dirty="0"/>
            </a:p>
          </p:txBody>
        </p:sp>
      </p:grp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7AF19015-7F10-7A30-4961-4A960A27012B}"/>
              </a:ext>
            </a:extLst>
          </p:cNvPr>
          <p:cNvSpPr txBox="1"/>
          <p:nvPr/>
        </p:nvSpPr>
        <p:spPr>
          <a:xfrm>
            <a:off x="316941" y="2672982"/>
            <a:ext cx="208252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נניח ששרת </a:t>
            </a:r>
            <a:r>
              <a:rPr lang="en-US" dirty="0">
                <a:solidFill>
                  <a:srgbClr val="FF0000"/>
                </a:solidFill>
              </a:rPr>
              <a:t>NMS </a:t>
            </a:r>
            <a:r>
              <a:rPr lang="he-IL" dirty="0">
                <a:solidFill>
                  <a:srgbClr val="FF0000"/>
                </a:solidFill>
              </a:rPr>
              <a:t> שואל את </a:t>
            </a:r>
            <a:r>
              <a:rPr lang="en-US" dirty="0">
                <a:solidFill>
                  <a:srgbClr val="FF0000"/>
                </a:solidFill>
              </a:rPr>
              <a:t>Router-1 </a:t>
            </a:r>
            <a:r>
              <a:rPr lang="he-IL" dirty="0">
                <a:solidFill>
                  <a:srgbClr val="FF0000"/>
                </a:solidFill>
              </a:rPr>
              <a:t> מה השימוש העכשווי שלו ב</a:t>
            </a:r>
            <a:r>
              <a:rPr lang="en-US" dirty="0" err="1">
                <a:solidFill>
                  <a:srgbClr val="FF0000"/>
                </a:solidFill>
              </a:rPr>
              <a:t>cpu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he-IL" dirty="0">
                <a:solidFill>
                  <a:srgbClr val="FF0000"/>
                </a:solidFill>
              </a:rPr>
              <a:t> . </a:t>
            </a: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044C3BE2-E714-FF54-1492-5071882D2F4B}"/>
              </a:ext>
            </a:extLst>
          </p:cNvPr>
          <p:cNvSpPr txBox="1"/>
          <p:nvPr/>
        </p:nvSpPr>
        <p:spPr>
          <a:xfrm>
            <a:off x="6394476" y="5031440"/>
            <a:ext cx="18285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current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usage ? </a:t>
            </a:r>
            <a:endParaRPr lang="he-IL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חץ: למעלה 27">
            <a:extLst>
              <a:ext uri="{FF2B5EF4-FFF2-40B4-BE49-F238E27FC236}">
                <a16:creationId xmlns:a16="http://schemas.microsoft.com/office/drawing/2014/main" id="{C775DEF4-327C-26B5-B3B7-A3C102F2F8DE}"/>
              </a:ext>
            </a:extLst>
          </p:cNvPr>
          <p:cNvSpPr/>
          <p:nvPr/>
        </p:nvSpPr>
        <p:spPr>
          <a:xfrm>
            <a:off x="6315419" y="4549261"/>
            <a:ext cx="313546" cy="765217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חץ: למעלה 40">
            <a:extLst>
              <a:ext uri="{FF2B5EF4-FFF2-40B4-BE49-F238E27FC236}">
                <a16:creationId xmlns:a16="http://schemas.microsoft.com/office/drawing/2014/main" id="{D3DB24AA-2716-9EEE-A0D1-C95A0A38A0E8}"/>
              </a:ext>
            </a:extLst>
          </p:cNvPr>
          <p:cNvSpPr/>
          <p:nvPr/>
        </p:nvSpPr>
        <p:spPr>
          <a:xfrm rot="16200000">
            <a:off x="4957485" y="3401648"/>
            <a:ext cx="313546" cy="765217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8FD6754C-1BE2-25AA-F6D7-7642A48B2EFA}"/>
              </a:ext>
            </a:extLst>
          </p:cNvPr>
          <p:cNvSpPr txBox="1"/>
          <p:nvPr/>
        </p:nvSpPr>
        <p:spPr>
          <a:xfrm>
            <a:off x="4328200" y="2928023"/>
            <a:ext cx="18285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current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usage ? </a:t>
            </a:r>
            <a:endParaRPr lang="he-IL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חץ: למעלה 42">
            <a:extLst>
              <a:ext uri="{FF2B5EF4-FFF2-40B4-BE49-F238E27FC236}">
                <a16:creationId xmlns:a16="http://schemas.microsoft.com/office/drawing/2014/main" id="{9D8E3BCD-E96F-F300-243F-25A93A97A642}"/>
              </a:ext>
            </a:extLst>
          </p:cNvPr>
          <p:cNvSpPr/>
          <p:nvPr/>
        </p:nvSpPr>
        <p:spPr>
          <a:xfrm rot="5400000">
            <a:off x="4941525" y="3949170"/>
            <a:ext cx="315228" cy="62753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D55FD493-712C-F800-BC38-AD927C4B13BC}"/>
              </a:ext>
            </a:extLst>
          </p:cNvPr>
          <p:cNvSpPr txBox="1"/>
          <p:nvPr/>
        </p:nvSpPr>
        <p:spPr>
          <a:xfrm>
            <a:off x="734896" y="4042295"/>
            <a:ext cx="169498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Router-1 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 יחזיר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 עם התשובה לשאלה ששאל השרת </a:t>
            </a:r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0AE21040-CFDE-A91C-4ECE-A212E5783E6A}"/>
              </a:ext>
            </a:extLst>
          </p:cNvPr>
          <p:cNvSpPr txBox="1"/>
          <p:nvPr/>
        </p:nvSpPr>
        <p:spPr>
          <a:xfrm>
            <a:off x="4470053" y="4308487"/>
            <a:ext cx="9089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50%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חץ: למעלה 46">
            <a:extLst>
              <a:ext uri="{FF2B5EF4-FFF2-40B4-BE49-F238E27FC236}">
                <a16:creationId xmlns:a16="http://schemas.microsoft.com/office/drawing/2014/main" id="{DE95C38E-3052-09CD-EC0D-029257C042A6}"/>
              </a:ext>
            </a:extLst>
          </p:cNvPr>
          <p:cNvSpPr/>
          <p:nvPr/>
        </p:nvSpPr>
        <p:spPr>
          <a:xfrm rot="10800000">
            <a:off x="6042465" y="4553280"/>
            <a:ext cx="315228" cy="62753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291611AC-97D9-02C5-EC05-89EFF1A56957}"/>
              </a:ext>
            </a:extLst>
          </p:cNvPr>
          <p:cNvSpPr txBox="1"/>
          <p:nvPr/>
        </p:nvSpPr>
        <p:spPr>
          <a:xfrm rot="5400000">
            <a:off x="5658289" y="4771560"/>
            <a:ext cx="6275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50%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6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8" grpId="0" animBg="1"/>
      <p:bldP spid="28" grpId="1" animBg="1"/>
      <p:bldP spid="41" grpId="0" animBg="1"/>
      <p:bldP spid="41" grpId="1" animBg="1"/>
      <p:bldP spid="42" grpId="0"/>
      <p:bldP spid="42" grpId="1"/>
      <p:bldP spid="43" grpId="0" animBg="1"/>
      <p:bldP spid="43" grpId="1" animBg="1"/>
      <p:bldP spid="44" grpId="0"/>
      <p:bldP spid="44" grpId="1"/>
      <p:bldP spid="46" grpId="0"/>
      <p:bldP spid="46" grpId="1"/>
      <p:bldP spid="47" grpId="0" animBg="1"/>
      <p:bldP spid="47" grpId="1" animBg="1"/>
      <p:bldP spid="48" grpId="0"/>
      <p:bldP spid="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8F9CF-CD9C-627F-BE53-FA9182C5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שימושים להם פרוטוקול </a:t>
            </a:r>
            <a:r>
              <a:rPr lang="en-US" dirty="0"/>
              <a:t>SNMP </a:t>
            </a:r>
            <a:r>
              <a:rPr lang="he-IL" dirty="0"/>
              <a:t> מסוגל 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E8603D-CE3C-F58C-1B9A-D73E13193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74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NMS </a:t>
            </a:r>
            <a:r>
              <a:rPr lang="he-IL" dirty="0"/>
              <a:t> יכול לשנות תצורה של ה</a:t>
            </a:r>
            <a:r>
              <a:rPr lang="en-US" dirty="0"/>
              <a:t>manage devices </a:t>
            </a:r>
            <a:r>
              <a:rPr lang="he-IL" dirty="0"/>
              <a:t> . </a:t>
            </a:r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627A7DD5-5EC6-BE91-12C1-63110F934251}"/>
              </a:ext>
            </a:extLst>
          </p:cNvPr>
          <p:cNvGrpSpPr/>
          <p:nvPr/>
        </p:nvGrpSpPr>
        <p:grpSpPr>
          <a:xfrm>
            <a:off x="3050224" y="2867977"/>
            <a:ext cx="8522016" cy="3235401"/>
            <a:chOff x="4063841" y="1922666"/>
            <a:chExt cx="7716904" cy="4282056"/>
          </a:xfrm>
        </p:grpSpPr>
        <p:sp>
          <p:nvSpPr>
            <p:cNvPr id="5" name="מלבן: פינות מעוגלות 4">
              <a:extLst>
                <a:ext uri="{FF2B5EF4-FFF2-40B4-BE49-F238E27FC236}">
                  <a16:creationId xmlns:a16="http://schemas.microsoft.com/office/drawing/2014/main" id="{05CFF794-04D8-24D2-7CD4-0D2F01D1B2A6}"/>
                </a:ext>
              </a:extLst>
            </p:cNvPr>
            <p:cNvSpPr/>
            <p:nvPr/>
          </p:nvSpPr>
          <p:spPr>
            <a:xfrm>
              <a:off x="6151881" y="5330962"/>
              <a:ext cx="1219200" cy="873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NMS server</a:t>
              </a:r>
              <a:endParaRPr lang="he-IL" dirty="0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81C4F8D4-E8DE-D9F0-5BAB-002289D848E5}"/>
                </a:ext>
              </a:extLst>
            </p:cNvPr>
            <p:cNvSpPr/>
            <p:nvPr/>
          </p:nvSpPr>
          <p:spPr>
            <a:xfrm>
              <a:off x="4063841" y="2906786"/>
              <a:ext cx="1422400" cy="1012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Router-1</a:t>
              </a:r>
              <a:endParaRPr lang="he-IL" dirty="0"/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57CF78DE-AB21-9471-C977-C8990906D8EF}"/>
                </a:ext>
              </a:extLst>
            </p:cNvPr>
            <p:cNvSpPr/>
            <p:nvPr/>
          </p:nvSpPr>
          <p:spPr>
            <a:xfrm>
              <a:off x="6309360" y="2964732"/>
              <a:ext cx="1422400" cy="1012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Switch-1</a:t>
              </a:r>
              <a:endParaRPr lang="he-IL" dirty="0"/>
            </a:p>
          </p:txBody>
        </p: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C7BE72EC-98FF-3E9E-8643-040686EE3699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7020560" y="3977498"/>
              <a:ext cx="0" cy="1411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8A25C780-F192-AAE8-3BFB-8A3F1ABFA6DA}"/>
                </a:ext>
              </a:extLst>
            </p:cNvPr>
            <p:cNvCxnSpPr>
              <a:cxnSpLocks/>
              <a:stCxn id="5" idx="1"/>
              <a:endCxn id="6" idx="4"/>
            </p:cNvCxnSpPr>
            <p:nvPr/>
          </p:nvCxnSpPr>
          <p:spPr>
            <a:xfrm flipH="1" flipV="1">
              <a:off x="4775041" y="3919551"/>
              <a:ext cx="1376840" cy="1848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8C83E4C9-550F-325B-F226-2F0B41E49E75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5486241" y="3413169"/>
              <a:ext cx="823119" cy="579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Pc - Free computer icons">
              <a:extLst>
                <a:ext uri="{FF2B5EF4-FFF2-40B4-BE49-F238E27FC236}">
                  <a16:creationId xmlns:a16="http://schemas.microsoft.com/office/drawing/2014/main" id="{F12261AD-90EE-A930-1284-7750FC447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3527" y="1922666"/>
              <a:ext cx="858745" cy="858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c - Free computer icons">
              <a:extLst>
                <a:ext uri="{FF2B5EF4-FFF2-40B4-BE49-F238E27FC236}">
                  <a16:creationId xmlns:a16="http://schemas.microsoft.com/office/drawing/2014/main" id="{5B48D20A-D4BD-291A-6B7D-1EE7FA80B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5284" y="2839422"/>
              <a:ext cx="858745" cy="858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c - Free computer icons">
              <a:extLst>
                <a:ext uri="{FF2B5EF4-FFF2-40B4-BE49-F238E27FC236}">
                  <a16:creationId xmlns:a16="http://schemas.microsoft.com/office/drawing/2014/main" id="{CECEAECC-1D96-B892-A36B-DE4F47519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000" y="3698167"/>
              <a:ext cx="858745" cy="858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מחבר חץ ישר 13">
              <a:extLst>
                <a:ext uri="{FF2B5EF4-FFF2-40B4-BE49-F238E27FC236}">
                  <a16:creationId xmlns:a16="http://schemas.microsoft.com/office/drawing/2014/main" id="{2C9C4B08-5461-2761-0116-E50E17DFBA19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8321040" y="2352039"/>
              <a:ext cx="2452487" cy="776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87BF8BFE-75CD-D02D-5B1C-BC719F9EBC43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 flipV="1">
              <a:off x="7731760" y="3268795"/>
              <a:ext cx="3113524" cy="202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947C8909-E794-0F3A-5952-7F6039199EA3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7523454" y="3829182"/>
              <a:ext cx="3398545" cy="298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4944C7FA-A60E-C434-6470-8CCEA4BFDC8B}"/>
                </a:ext>
              </a:extLst>
            </p:cNvPr>
            <p:cNvSpPr txBox="1"/>
            <p:nvPr/>
          </p:nvSpPr>
          <p:spPr>
            <a:xfrm>
              <a:off x="10210800" y="2062479"/>
              <a:ext cx="56272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PC1</a:t>
              </a:r>
              <a:endParaRPr lang="he-IL" dirty="0"/>
            </a:p>
          </p:txBody>
        </p:sp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1655FBF9-5BC5-040B-14C8-011CE43CDA03}"/>
                </a:ext>
              </a:extLst>
            </p:cNvPr>
            <p:cNvSpPr txBox="1"/>
            <p:nvPr/>
          </p:nvSpPr>
          <p:spPr>
            <a:xfrm>
              <a:off x="10320915" y="3720245"/>
              <a:ext cx="56272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PC3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8C1A5C98-0DD9-1784-A4A8-442BF9FE50CB}"/>
                </a:ext>
              </a:extLst>
            </p:cNvPr>
            <p:cNvSpPr txBox="1"/>
            <p:nvPr/>
          </p:nvSpPr>
          <p:spPr>
            <a:xfrm>
              <a:off x="10262237" y="2964732"/>
              <a:ext cx="56272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PC2</a:t>
              </a:r>
              <a:endParaRPr lang="he-IL" dirty="0"/>
            </a:p>
          </p:txBody>
        </p:sp>
      </p:grp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8101B41-A2EE-1AF5-D040-ED8455C12BFF}"/>
              </a:ext>
            </a:extLst>
          </p:cNvPr>
          <p:cNvSpPr txBox="1"/>
          <p:nvPr/>
        </p:nvSpPr>
        <p:spPr>
          <a:xfrm>
            <a:off x="190939" y="3029479"/>
            <a:ext cx="21742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נניח שה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של </a:t>
            </a:r>
            <a:r>
              <a:rPr lang="he-IL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הראוטר</a:t>
            </a: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router-1 </a:t>
            </a: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הוא :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he-I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203.0.107.5/50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he-I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0D7951BF-C95A-ECD0-055B-C4E7CE392023}"/>
              </a:ext>
            </a:extLst>
          </p:cNvPr>
          <p:cNvSpPr txBox="1"/>
          <p:nvPr/>
        </p:nvSpPr>
        <p:spPr>
          <a:xfrm>
            <a:off x="352647" y="4071831"/>
            <a:ext cx="1850823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 </a:t>
            </a:r>
            <a:r>
              <a:rPr lang="he-IL" sz="1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יכול לשנות את ה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he-IL" sz="1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של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router-1 </a:t>
            </a:r>
            <a:r>
              <a:rPr lang="he-IL" sz="1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ע"י בקשת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</a:t>
            </a:r>
            <a:r>
              <a:rPr lang="he-IL" sz="1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sz="16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חץ: למעלה 23">
            <a:extLst>
              <a:ext uri="{FF2B5EF4-FFF2-40B4-BE49-F238E27FC236}">
                <a16:creationId xmlns:a16="http://schemas.microsoft.com/office/drawing/2014/main" id="{551A143E-0646-CA05-43E0-A6D114035CF2}"/>
              </a:ext>
            </a:extLst>
          </p:cNvPr>
          <p:cNvSpPr/>
          <p:nvPr/>
        </p:nvSpPr>
        <p:spPr>
          <a:xfrm>
            <a:off x="6444216" y="4505234"/>
            <a:ext cx="198766" cy="80844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60DA5254-599B-3A46-FDBC-E6499642A142}"/>
              </a:ext>
            </a:extLst>
          </p:cNvPr>
          <p:cNvSpPr txBox="1"/>
          <p:nvPr/>
        </p:nvSpPr>
        <p:spPr>
          <a:xfrm>
            <a:off x="6593900" y="4673116"/>
            <a:ext cx="21126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Change the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of router-1 to 203.0.107.4/30</a:t>
            </a:r>
            <a:endParaRPr lang="he-IL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חץ: למעלה 33">
            <a:extLst>
              <a:ext uri="{FF2B5EF4-FFF2-40B4-BE49-F238E27FC236}">
                <a16:creationId xmlns:a16="http://schemas.microsoft.com/office/drawing/2014/main" id="{AE929E53-E2ED-F287-AF9D-7A9257FB12FB}"/>
              </a:ext>
            </a:extLst>
          </p:cNvPr>
          <p:cNvSpPr/>
          <p:nvPr/>
        </p:nvSpPr>
        <p:spPr>
          <a:xfrm rot="16200000">
            <a:off x="4947841" y="3351457"/>
            <a:ext cx="198766" cy="80844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2FBC632D-6CA0-B7F9-7D2A-B520A2E6994E}"/>
              </a:ext>
            </a:extLst>
          </p:cNvPr>
          <p:cNvSpPr txBox="1"/>
          <p:nvPr/>
        </p:nvSpPr>
        <p:spPr>
          <a:xfrm>
            <a:off x="4162993" y="3126917"/>
            <a:ext cx="21126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Change the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of router-1 to 203.0.107.4/30</a:t>
            </a:r>
            <a:endParaRPr lang="he-IL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חץ: למעלה 25">
            <a:extLst>
              <a:ext uri="{FF2B5EF4-FFF2-40B4-BE49-F238E27FC236}">
                <a16:creationId xmlns:a16="http://schemas.microsoft.com/office/drawing/2014/main" id="{C4435B9C-CB8D-B99F-9585-95147223186A}"/>
              </a:ext>
            </a:extLst>
          </p:cNvPr>
          <p:cNvSpPr/>
          <p:nvPr/>
        </p:nvSpPr>
        <p:spPr>
          <a:xfrm rot="5400000">
            <a:off x="4971970" y="3918551"/>
            <a:ext cx="236258" cy="63216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A7AFEE43-2274-E9D5-F26B-A093DE334A66}"/>
              </a:ext>
            </a:extLst>
          </p:cNvPr>
          <p:cNvSpPr txBox="1"/>
          <p:nvPr/>
        </p:nvSpPr>
        <p:spPr>
          <a:xfrm>
            <a:off x="3848346" y="4365705"/>
            <a:ext cx="19857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Response with the currently address 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38" name="חץ: למעלה 37">
            <a:extLst>
              <a:ext uri="{FF2B5EF4-FFF2-40B4-BE49-F238E27FC236}">
                <a16:creationId xmlns:a16="http://schemas.microsoft.com/office/drawing/2014/main" id="{51D553A0-8E50-55A1-5433-6951DE14B5A6}"/>
              </a:ext>
            </a:extLst>
          </p:cNvPr>
          <p:cNvSpPr/>
          <p:nvPr/>
        </p:nvSpPr>
        <p:spPr>
          <a:xfrm rot="10637609">
            <a:off x="5999970" y="4510458"/>
            <a:ext cx="236258" cy="63216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030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 animBg="1"/>
      <p:bldP spid="24" grpId="1" animBg="1"/>
      <p:bldP spid="25" grpId="0"/>
      <p:bldP spid="25" grpId="1"/>
      <p:bldP spid="34" grpId="0" animBg="1"/>
      <p:bldP spid="34" grpId="1" animBg="1"/>
      <p:bldP spid="35" grpId="0"/>
      <p:bldP spid="35" grpId="1"/>
      <p:bldP spid="26" grpId="0" animBg="1"/>
      <p:bldP spid="26" grpId="1" animBg="1"/>
      <p:bldP spid="27" grpId="0"/>
      <p:bldP spid="27" grpId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B2213C-5EF5-7C73-7FED-6BCEADA2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ארכיטקטורה לעומק 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1D08EABE-36C8-7B81-3B7B-1637A358E61D}"/>
              </a:ext>
            </a:extLst>
          </p:cNvPr>
          <p:cNvSpPr/>
          <p:nvPr/>
        </p:nvSpPr>
        <p:spPr>
          <a:xfrm>
            <a:off x="4272280" y="1690688"/>
            <a:ext cx="3647440" cy="263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B803CFC-A242-5DC7-6A75-34D0C8A4BD39}"/>
              </a:ext>
            </a:extLst>
          </p:cNvPr>
          <p:cNvSpPr txBox="1"/>
          <p:nvPr/>
        </p:nvSpPr>
        <p:spPr>
          <a:xfrm>
            <a:off x="4607560" y="1762805"/>
            <a:ext cx="3048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NMS (SERVER)</a:t>
            </a:r>
            <a:endParaRPr lang="he-IL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98563E9-E55E-E23E-BB7D-E9C1C194E8C4}"/>
              </a:ext>
            </a:extLst>
          </p:cNvPr>
          <p:cNvSpPr/>
          <p:nvPr/>
        </p:nvSpPr>
        <p:spPr>
          <a:xfrm>
            <a:off x="4551680" y="3017520"/>
            <a:ext cx="3159760" cy="934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SNMP manager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31D5121-88E1-FE7F-A0A0-7110EAA2B660}"/>
              </a:ext>
            </a:extLst>
          </p:cNvPr>
          <p:cNvSpPr txBox="1"/>
          <p:nvPr/>
        </p:nvSpPr>
        <p:spPr>
          <a:xfrm>
            <a:off x="975360" y="1911866"/>
            <a:ext cx="255016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מנהל קשרים עם ה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manager </a:t>
            </a:r>
            <a:r>
              <a:rPr lang="he-IL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b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e-IL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הוא מקבל התראות מהם, שולח אליהם בקשות לשינוי תצורה ועוד . </a:t>
            </a:r>
          </a:p>
        </p:txBody>
      </p:sp>
      <p:cxnSp>
        <p:nvCxnSpPr>
          <p:cNvPr id="9" name="מחבר: מעוקל 8">
            <a:extLst>
              <a:ext uri="{FF2B5EF4-FFF2-40B4-BE49-F238E27FC236}">
                <a16:creationId xmlns:a16="http://schemas.microsoft.com/office/drawing/2014/main" id="{04FE9067-C598-7A91-DECE-26E3499EFF34}"/>
              </a:ext>
            </a:extLst>
          </p:cNvPr>
          <p:cNvCxnSpPr>
            <a:stCxn id="4" idx="1"/>
            <a:endCxn id="7" idx="3"/>
          </p:cNvCxnSpPr>
          <p:nvPr/>
        </p:nvCxnSpPr>
        <p:spPr>
          <a:xfrm rot="10800000">
            <a:off x="3525520" y="2573586"/>
            <a:ext cx="746760" cy="4328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93FBA99-517D-3DB0-878A-81E800CC09A1}"/>
              </a:ext>
            </a:extLst>
          </p:cNvPr>
          <p:cNvSpPr/>
          <p:nvPr/>
        </p:nvSpPr>
        <p:spPr>
          <a:xfrm>
            <a:off x="4663440" y="2228612"/>
            <a:ext cx="2946400" cy="6014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SNMP Application , </a:t>
            </a:r>
            <a:br>
              <a:rPr lang="en-US" dirty="0"/>
            </a:br>
            <a:r>
              <a:rPr lang="en-US" dirty="0"/>
              <a:t>interface for the admin </a:t>
            </a:r>
            <a:endParaRPr lang="he-IL" dirty="0"/>
          </a:p>
        </p:txBody>
      </p:sp>
      <p:pic>
        <p:nvPicPr>
          <p:cNvPr id="2050" name="Picture 2" descr="Solarwinds Network Performance Monitor | ITManageWorks.com">
            <a:extLst>
              <a:ext uri="{FF2B5EF4-FFF2-40B4-BE49-F238E27FC236}">
                <a16:creationId xmlns:a16="http://schemas.microsoft.com/office/drawing/2014/main" id="{1C543ACC-0B31-CC39-7F15-C60995A85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20" y="4213225"/>
            <a:ext cx="3647440" cy="22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מחבר: מעוקל 11">
            <a:extLst>
              <a:ext uri="{FF2B5EF4-FFF2-40B4-BE49-F238E27FC236}">
                <a16:creationId xmlns:a16="http://schemas.microsoft.com/office/drawing/2014/main" id="{76534DB1-D890-1DE3-B7F8-C18DD502A3B9}"/>
              </a:ext>
            </a:extLst>
          </p:cNvPr>
          <p:cNvCxnSpPr/>
          <p:nvPr/>
        </p:nvCxnSpPr>
        <p:spPr>
          <a:xfrm rot="5400000">
            <a:off x="3444950" y="3012197"/>
            <a:ext cx="1492101" cy="1127760"/>
          </a:xfrm>
          <a:prstGeom prst="curvedConnector3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BB3B041B-C761-8FB1-842E-85C8DE4D05E9}"/>
              </a:ext>
            </a:extLst>
          </p:cNvPr>
          <p:cNvSpPr/>
          <p:nvPr/>
        </p:nvSpPr>
        <p:spPr>
          <a:xfrm>
            <a:off x="8135159" y="3806825"/>
            <a:ext cx="3159760" cy="301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5054C22C-7416-017C-BDDA-FCC7A0F5D33D}"/>
              </a:ext>
            </a:extLst>
          </p:cNvPr>
          <p:cNvSpPr txBox="1"/>
          <p:nvPr/>
        </p:nvSpPr>
        <p:spPr>
          <a:xfrm>
            <a:off x="8564880" y="3484880"/>
            <a:ext cx="2042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Manage device</a:t>
            </a:r>
            <a:endParaRPr lang="he-IL" dirty="0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D8BF6B67-3575-138D-EDEF-1CE15939884F}"/>
              </a:ext>
            </a:extLst>
          </p:cNvPr>
          <p:cNvSpPr/>
          <p:nvPr/>
        </p:nvSpPr>
        <p:spPr>
          <a:xfrm>
            <a:off x="8434879" y="4043680"/>
            <a:ext cx="2560320" cy="9956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SNMP Agent </a:t>
            </a:r>
            <a:endParaRPr lang="he-IL" dirty="0"/>
          </a:p>
        </p:txBody>
      </p:sp>
      <p:cxnSp>
        <p:nvCxnSpPr>
          <p:cNvPr id="18" name="מחבר: מעוקל 17">
            <a:extLst>
              <a:ext uri="{FF2B5EF4-FFF2-40B4-BE49-F238E27FC236}">
                <a16:creationId xmlns:a16="http://schemas.microsoft.com/office/drawing/2014/main" id="{569744C0-3586-A24D-DAB4-680FB9D29547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rot="10800000">
            <a:off x="7711441" y="3484880"/>
            <a:ext cx="723439" cy="1056640"/>
          </a:xfrm>
          <a:prstGeom prst="curved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64B6DE35-7B2C-231D-DFD5-D99CBBC3F2AC}"/>
              </a:ext>
            </a:extLst>
          </p:cNvPr>
          <p:cNvSpPr txBox="1"/>
          <p:nvPr/>
        </p:nvSpPr>
        <p:spPr>
          <a:xfrm>
            <a:off x="8580120" y="1940486"/>
            <a:ext cx="216512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 </a:t>
            </a: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מנהל קשרים עם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manager </a:t>
            </a: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שולח התראות ל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ומקבל הודעות מה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8B14A17D-1E0F-D758-D86E-22436D9D73F7}"/>
              </a:ext>
            </a:extLst>
          </p:cNvPr>
          <p:cNvSpPr/>
          <p:nvPr/>
        </p:nvSpPr>
        <p:spPr>
          <a:xfrm>
            <a:off x="8361680" y="5374640"/>
            <a:ext cx="2560320" cy="9956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MIB – Management Information Base</a:t>
            </a:r>
            <a:endParaRPr lang="he-IL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462EB136-3AD9-43E7-3965-8A02A8C5969D}"/>
              </a:ext>
            </a:extLst>
          </p:cNvPr>
          <p:cNvSpPr txBox="1"/>
          <p:nvPr/>
        </p:nvSpPr>
        <p:spPr>
          <a:xfrm>
            <a:off x="5405120" y="5039360"/>
            <a:ext cx="230632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MIB</a:t>
            </a:r>
            <a:r>
              <a:rPr lang="he-IL" dirty="0"/>
              <a:t> זהו מודל הנתונים שמכיל את הערכים שמנוהלים ע"י פרוטוקול </a:t>
            </a:r>
            <a:r>
              <a:rPr lang="en-US" dirty="0"/>
              <a:t>SNMP</a:t>
            </a:r>
            <a:r>
              <a:rPr lang="he-IL" dirty="0"/>
              <a:t> . כל אחד מהערכים מיוצג ע"י </a:t>
            </a:r>
            <a:r>
              <a:rPr lang="en-US" dirty="0"/>
              <a:t>OID</a:t>
            </a:r>
            <a:r>
              <a:rPr lang="he-IL" dirty="0"/>
              <a:t> עליו נרחיב בהמשך . </a:t>
            </a:r>
          </a:p>
        </p:txBody>
      </p:sp>
    </p:spTree>
    <p:extLst>
      <p:ext uri="{BB962C8B-B14F-4D97-AF65-F5344CB8AC3E}">
        <p14:creationId xmlns:p14="http://schemas.microsoft.com/office/powerpoint/2010/main" val="52984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7" grpId="1"/>
      <p:bldP spid="10" grpId="0" animBg="1"/>
      <p:bldP spid="13" grpId="0" animBg="1"/>
      <p:bldP spid="14" grpId="0"/>
      <p:bldP spid="15" grpId="0" animBg="1"/>
      <p:bldP spid="20" grpId="0"/>
      <p:bldP spid="20" grpId="1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B94D3C-8AB0-2E92-9CA2-A63B2B50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e-IL" dirty="0"/>
              <a:t>מודל הנתונים </a:t>
            </a:r>
            <a:r>
              <a:rPr lang="en-US" dirty="0"/>
              <a:t>MIB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23E4E1-F036-F760-62D7-E57E74C2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fontScale="92500" lnSpcReduction="10000"/>
          </a:bodyPr>
          <a:lstStyle/>
          <a:p>
            <a:r>
              <a:rPr lang="he-IL" sz="1900" b="0" i="0" dirty="0">
                <a:effectLst/>
                <a:latin typeface="Arial" panose="020B0604020202020204" pitchFamily="34" charset="0"/>
              </a:rPr>
              <a:t>התקני רשת המנוהלים בעזרת 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SNMP, </a:t>
            </a:r>
            <a:r>
              <a:rPr lang="he-IL" sz="1900" b="0" i="0" dirty="0">
                <a:effectLst/>
                <a:latin typeface="Arial" panose="020B0604020202020204" pitchFamily="34" charset="0"/>
              </a:rPr>
              <a:t>משמשים לפונקציות שונות ומיוצרים על ידי יצר</a:t>
            </a:r>
            <a:r>
              <a:rPr lang="he-IL" sz="1900" dirty="0">
                <a:latin typeface="Arial" panose="020B0604020202020204" pitchFamily="34" charset="0"/>
              </a:rPr>
              <a:t>נ</a:t>
            </a:r>
            <a:r>
              <a:rPr lang="he-IL" sz="1900" b="0" i="0" dirty="0">
                <a:effectLst/>
                <a:latin typeface="Arial" panose="020B0604020202020204" pitchFamily="34" charset="0"/>
              </a:rPr>
              <a:t>ים שונים.</a:t>
            </a:r>
            <a:br>
              <a:rPr lang="en-US" sz="1900" b="0" i="0" dirty="0">
                <a:effectLst/>
                <a:latin typeface="Arial" panose="020B0604020202020204" pitchFamily="34" charset="0"/>
              </a:rPr>
            </a:br>
            <a:r>
              <a:rPr lang="he-IL" sz="1900" b="0" i="0" dirty="0">
                <a:effectLst/>
                <a:latin typeface="Arial" panose="020B0604020202020204" pitchFamily="34" charset="0"/>
              </a:rPr>
              <a:t> על כן ייתכן שחלק מהמידע המשמש להגדרות תצורת ההתקן או המידע המשקף את מצב התקן יהיה </a:t>
            </a:r>
            <a:r>
              <a:rPr lang="he-IL" sz="19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שונה מהתקן להתקן. </a:t>
            </a:r>
            <a:r>
              <a:rPr lang="he-IL" sz="1900" b="0" i="0" dirty="0">
                <a:effectLst/>
                <a:latin typeface="Arial" panose="020B0604020202020204" pitchFamily="34" charset="0"/>
              </a:rPr>
              <a:t>כדי ליצור שפה משותפת לתחנת הניהול ולהתקן הרשת, יש צורך ליצור מודל המיצג את המידע בהתקן הרשת ולהכיר את אותו מודל לתחנת הניהול.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 </a:t>
            </a:r>
            <a:br>
              <a:rPr lang="en-US" sz="1900" b="0" i="0" dirty="0">
                <a:effectLst/>
                <a:latin typeface="Arial" panose="020B0604020202020204" pitchFamily="34" charset="0"/>
              </a:rPr>
            </a:br>
            <a:r>
              <a:rPr lang="he-IL" sz="1900" dirty="0">
                <a:latin typeface="Arial" panose="020B0604020202020204" pitchFamily="34" charset="0"/>
              </a:rPr>
              <a:t>המודל מיוצג כ"עץ" שמכיל עלי </a:t>
            </a:r>
            <a:r>
              <a:rPr lang="en-US" sz="1900" dirty="0">
                <a:latin typeface="Arial" panose="020B0604020202020204" pitchFamily="34" charset="0"/>
              </a:rPr>
              <a:t>OID</a:t>
            </a:r>
            <a:r>
              <a:rPr lang="he-IL" sz="1900" dirty="0">
                <a:latin typeface="Arial" panose="020B0604020202020204" pitchFamily="34" charset="0"/>
              </a:rPr>
              <a:t> . </a:t>
            </a:r>
            <a:br>
              <a:rPr lang="he-IL" sz="1900" b="0" i="0" dirty="0">
                <a:effectLst/>
                <a:latin typeface="Arial" panose="020B0604020202020204" pitchFamily="34" charset="0"/>
              </a:rPr>
            </a:br>
            <a:endParaRPr lang="he-IL" sz="1900" dirty="0"/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asic SNMP Architecture">
            <a:extLst>
              <a:ext uri="{FF2B5EF4-FFF2-40B4-BE49-F238E27FC236}">
                <a16:creationId xmlns:a16="http://schemas.microsoft.com/office/drawing/2014/main" id="{C4F7921B-DB87-08C8-B4E7-BAA8F4500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59199"/>
            <a:ext cx="6019331" cy="35363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52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22BA2C-B057-CAB8-7993-653BC9CB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OID - </a:t>
            </a:r>
            <a:r>
              <a:rPr lang="en-US" sz="320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 Identifier</a:t>
            </a:r>
            <a:endParaRPr lang="he-IL" sz="320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E89216-FC90-F380-4523-D7415E9DE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 fontScale="92500" lnSpcReduction="10000"/>
          </a:bodyPr>
          <a:lstStyle/>
          <a:p>
            <a:r>
              <a:rPr lang="he-IL" sz="2000" dirty="0"/>
              <a:t>לכל נתב או </a:t>
            </a:r>
            <a:r>
              <a:rPr lang="he-IL" sz="2000" dirty="0" err="1"/>
              <a:t>סוויץ</a:t>
            </a:r>
            <a:r>
              <a:rPr lang="he-IL" sz="2000" dirty="0"/>
              <a:t>'' יש </a:t>
            </a:r>
            <a:r>
              <a:rPr lang="en-US" sz="2000" dirty="0"/>
              <a:t>MIB </a:t>
            </a:r>
            <a:r>
              <a:rPr lang="he-IL" sz="2000" dirty="0"/>
              <a:t> המייצג את ערכי הנתב , לכל ערך יש "מספר" ייחודי משלו, </a:t>
            </a:r>
            <a:r>
              <a:rPr lang="en-US" sz="2000" dirty="0"/>
              <a:t>ID </a:t>
            </a:r>
            <a:r>
              <a:rPr lang="he-IL" sz="2000" dirty="0"/>
              <a:t> אפשר לומר , שמייצג משהו ספציפי עבור הנתב , זה יכול להיות שם הנתב , טמפרטורה של הנתב , אחוזי שימוש ב</a:t>
            </a:r>
            <a:r>
              <a:rPr lang="en-US" sz="2000" dirty="0" err="1"/>
              <a:t>cpu</a:t>
            </a:r>
            <a:r>
              <a:rPr lang="en-US" sz="2000" dirty="0"/>
              <a:t> </a:t>
            </a:r>
            <a:r>
              <a:rPr lang="he-IL" sz="2000" dirty="0"/>
              <a:t> של הנתב . </a:t>
            </a:r>
            <a:br>
              <a:rPr lang="en-US" sz="2000" dirty="0"/>
            </a:br>
            <a:r>
              <a:rPr lang="en-US" sz="2000" dirty="0"/>
              <a:t>OID  </a:t>
            </a:r>
            <a:r>
              <a:rPr lang="he-IL" sz="2000" dirty="0"/>
              <a:t> זה מספר המייצג את הערכים של הנתב הספציפי שאליו </a:t>
            </a:r>
            <a:r>
              <a:rPr lang="he-IL" sz="2000" dirty="0" err="1"/>
              <a:t>משוייך</a:t>
            </a:r>
            <a:r>
              <a:rPr lang="he-IL" sz="2000" dirty="0"/>
              <a:t> ה</a:t>
            </a:r>
            <a:r>
              <a:rPr lang="en-US" sz="2000" dirty="0"/>
              <a:t>MIB </a:t>
            </a:r>
            <a:r>
              <a:rPr lang="he-IL" sz="2000" dirty="0"/>
              <a:t> . </a:t>
            </a:r>
            <a:br>
              <a:rPr lang="en-US" sz="2000" dirty="0"/>
            </a:br>
            <a:r>
              <a:rPr lang="he-IL" sz="2000" dirty="0"/>
              <a:t>לדוגמא כאן , יכול שרת ה</a:t>
            </a:r>
            <a:r>
              <a:rPr lang="en-US" sz="2000" dirty="0" err="1"/>
              <a:t>nms</a:t>
            </a:r>
            <a:r>
              <a:rPr lang="en-US" sz="2000" dirty="0"/>
              <a:t> </a:t>
            </a:r>
            <a:r>
              <a:rPr lang="he-IL" sz="2000" dirty="0"/>
              <a:t> לשאול את אחד ה</a:t>
            </a:r>
            <a:r>
              <a:rPr lang="en-US" sz="2000" dirty="0"/>
              <a:t>manage devices </a:t>
            </a:r>
            <a:r>
              <a:rPr lang="he-IL" sz="2000" dirty="0"/>
              <a:t> , לדוגמא את </a:t>
            </a:r>
            <a:r>
              <a:rPr lang="he-IL" sz="2000" dirty="0" err="1"/>
              <a:t>הראוטר</a:t>
            </a:r>
            <a:r>
              <a:rPr lang="he-IL" sz="2000" dirty="0"/>
              <a:t> ,אלו ערכים יש לך עבור </a:t>
            </a:r>
            <a:r>
              <a:rPr lang="en-US" sz="2000" dirty="0"/>
              <a:t>OID </a:t>
            </a:r>
            <a:r>
              <a:rPr lang="he-IL" sz="2000" dirty="0"/>
              <a:t> זה , </a:t>
            </a:r>
            <a:r>
              <a:rPr lang="he-IL" sz="2000" dirty="0" err="1"/>
              <a:t>הראוטר</a:t>
            </a:r>
            <a:r>
              <a:rPr lang="he-IL" sz="2000" dirty="0"/>
              <a:t> יענה לו לדוגמא – </a:t>
            </a:r>
            <a:r>
              <a:rPr lang="en-US" sz="2000" dirty="0"/>
              <a:t>ROUTER-1 </a:t>
            </a:r>
            <a:r>
              <a:rPr lang="he-IL" sz="2000" dirty="0"/>
              <a:t> .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03E8DD1-8A11-B4AC-F323-40EECC60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82" y="3901384"/>
            <a:ext cx="6686341" cy="1297039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E675D05-EF4C-07B1-7587-294CDD85DF44}"/>
              </a:ext>
            </a:extLst>
          </p:cNvPr>
          <p:cNvSpPr txBox="1"/>
          <p:nvPr/>
        </p:nvSpPr>
        <p:spPr>
          <a:xfrm>
            <a:off x="4378960" y="5334000"/>
            <a:ext cx="69799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אם רוצים לגלות על עוד סוגים של </a:t>
            </a:r>
            <a:r>
              <a:rPr lang="en-US" dirty="0"/>
              <a:t>OID </a:t>
            </a:r>
            <a:r>
              <a:rPr lang="he-IL" dirty="0"/>
              <a:t> ניתן להסתכל באתר </a:t>
            </a:r>
            <a:r>
              <a:rPr lang="en-US" dirty="0"/>
              <a:t>OID-INFO.COM 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63914E2-FDA2-7AAD-80AD-19D1E6993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0" y="4899108"/>
            <a:ext cx="3015840" cy="16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7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1BC51951-99F9-D21F-27B0-0473D58C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סוגי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הודעות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בפרוטוקול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SMNP</a:t>
            </a:r>
          </a:p>
        </p:txBody>
      </p:sp>
    </p:spTree>
    <p:extLst>
      <p:ext uri="{BB962C8B-B14F-4D97-AF65-F5344CB8AC3E}">
        <p14:creationId xmlns:p14="http://schemas.microsoft.com/office/powerpoint/2010/main" val="408334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C698F3-B030-7BCE-8212-3FD79A3C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message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6856B0-BFE7-87F8-6F91-A03C38BB6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הודעות הנשלחות מה</a:t>
            </a:r>
            <a:r>
              <a:rPr lang="en-US" dirty="0"/>
              <a:t>NMS </a:t>
            </a:r>
            <a:r>
              <a:rPr lang="he-IL" dirty="0"/>
              <a:t> על מנת לקרוא מידע מה</a:t>
            </a:r>
            <a:r>
              <a:rPr lang="en-US" dirty="0"/>
              <a:t>manage devices </a:t>
            </a:r>
            <a:r>
              <a:rPr lang="he-IL" dirty="0"/>
              <a:t> . </a:t>
            </a:r>
          </a:p>
          <a:p>
            <a:pPr lvl="1"/>
            <a:r>
              <a:rPr lang="en-US" dirty="0"/>
              <a:t>GET </a:t>
            </a:r>
            <a:r>
              <a:rPr lang="he-IL" dirty="0"/>
              <a:t> - זוהי בקשה שנשלחת מה</a:t>
            </a:r>
            <a:r>
              <a:rPr lang="en-US" dirty="0"/>
              <a:t>manager </a:t>
            </a:r>
            <a:r>
              <a:rPr lang="he-IL" dirty="0"/>
              <a:t> ל</a:t>
            </a:r>
            <a:r>
              <a:rPr lang="en-US" dirty="0"/>
              <a:t>agent </a:t>
            </a:r>
            <a:r>
              <a:rPr lang="he-IL" dirty="0"/>
              <a:t> , להחזיר את ערך המשתנה </a:t>
            </a:r>
            <a:r>
              <a:rPr lang="en-US" dirty="0"/>
              <a:t>OID</a:t>
            </a:r>
            <a:r>
              <a:rPr lang="he-IL" dirty="0"/>
              <a:t> , לאחר הבקשה ה</a:t>
            </a:r>
            <a:r>
              <a:rPr lang="en-US" dirty="0"/>
              <a:t>agent </a:t>
            </a:r>
            <a:r>
              <a:rPr lang="he-IL" dirty="0"/>
              <a:t> יחזיר </a:t>
            </a:r>
            <a:r>
              <a:rPr lang="en-US" dirty="0"/>
              <a:t>RESPONSE </a:t>
            </a:r>
            <a:r>
              <a:rPr lang="he-IL" dirty="0"/>
              <a:t> עם ערך המשתנה </a:t>
            </a:r>
            <a:r>
              <a:rPr lang="en-US" dirty="0"/>
              <a:t>OID </a:t>
            </a:r>
            <a:r>
              <a:rPr lang="he-IL" dirty="0"/>
              <a:t>.</a:t>
            </a:r>
            <a:endParaRPr lang="en-US" dirty="0"/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B3D2DE3A-B934-70D5-1E08-C9AF3D361D45}"/>
              </a:ext>
            </a:extLst>
          </p:cNvPr>
          <p:cNvGrpSpPr/>
          <p:nvPr/>
        </p:nvGrpSpPr>
        <p:grpSpPr>
          <a:xfrm>
            <a:off x="946121" y="3559277"/>
            <a:ext cx="6575556" cy="2829236"/>
            <a:chOff x="946121" y="3095208"/>
            <a:chExt cx="8522016" cy="3293305"/>
          </a:xfrm>
        </p:grpSpPr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26187A69-394D-BCBF-D4E1-0B71658DA571}"/>
                </a:ext>
              </a:extLst>
            </p:cNvPr>
            <p:cNvGrpSpPr/>
            <p:nvPr/>
          </p:nvGrpSpPr>
          <p:grpSpPr>
            <a:xfrm>
              <a:off x="946121" y="3153112"/>
              <a:ext cx="8522016" cy="3235401"/>
              <a:chOff x="4063841" y="1922666"/>
              <a:chExt cx="7716904" cy="4282056"/>
            </a:xfrm>
          </p:grpSpPr>
          <p:sp>
            <p:nvSpPr>
              <p:cNvPr id="5" name="מלבן: פינות מעוגלות 4">
                <a:extLst>
                  <a:ext uri="{FF2B5EF4-FFF2-40B4-BE49-F238E27FC236}">
                    <a16:creationId xmlns:a16="http://schemas.microsoft.com/office/drawing/2014/main" id="{7E30B1EB-FA8E-56AC-F0D7-5DD2599E26D7}"/>
                  </a:ext>
                </a:extLst>
              </p:cNvPr>
              <p:cNvSpPr/>
              <p:nvPr/>
            </p:nvSpPr>
            <p:spPr>
              <a:xfrm>
                <a:off x="6151881" y="5330962"/>
                <a:ext cx="1219200" cy="8737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NMS server</a:t>
                </a:r>
                <a:endParaRPr lang="he-IL" dirty="0"/>
              </a:p>
            </p:txBody>
          </p:sp>
          <p:sp>
            <p:nvSpPr>
              <p:cNvPr id="6" name="אליפסה 5">
                <a:extLst>
                  <a:ext uri="{FF2B5EF4-FFF2-40B4-BE49-F238E27FC236}">
                    <a16:creationId xmlns:a16="http://schemas.microsoft.com/office/drawing/2014/main" id="{1F45426C-7FEF-3C08-297D-3948C1DBF3FB}"/>
                  </a:ext>
                </a:extLst>
              </p:cNvPr>
              <p:cNvSpPr/>
              <p:nvPr/>
            </p:nvSpPr>
            <p:spPr>
              <a:xfrm>
                <a:off x="4063841" y="2906786"/>
                <a:ext cx="1422400" cy="10127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Router-1</a:t>
                </a:r>
                <a:endParaRPr lang="he-IL" dirty="0"/>
              </a:p>
            </p:txBody>
          </p:sp>
          <p:sp>
            <p:nvSpPr>
              <p:cNvPr id="7" name="אליפסה 6">
                <a:extLst>
                  <a:ext uri="{FF2B5EF4-FFF2-40B4-BE49-F238E27FC236}">
                    <a16:creationId xmlns:a16="http://schemas.microsoft.com/office/drawing/2014/main" id="{89BB7BF0-501D-2219-B27A-C8CC9A82EE13}"/>
                  </a:ext>
                </a:extLst>
              </p:cNvPr>
              <p:cNvSpPr/>
              <p:nvPr/>
            </p:nvSpPr>
            <p:spPr>
              <a:xfrm>
                <a:off x="6309360" y="2964732"/>
                <a:ext cx="1422400" cy="10127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Switch-1</a:t>
                </a:r>
                <a:endParaRPr lang="he-IL" dirty="0"/>
              </a:p>
            </p:txBody>
          </p:sp>
          <p:cxnSp>
            <p:nvCxnSpPr>
              <p:cNvPr id="8" name="מחבר ישר 7">
                <a:extLst>
                  <a:ext uri="{FF2B5EF4-FFF2-40B4-BE49-F238E27FC236}">
                    <a16:creationId xmlns:a16="http://schemas.microsoft.com/office/drawing/2014/main" id="{34BEE77F-0E48-2588-9B93-F608FA021F26}"/>
                  </a:ext>
                </a:extLst>
              </p:cNvPr>
              <p:cNvCxnSpPr>
                <a:cxnSpLocks/>
                <a:endCxn id="7" idx="4"/>
              </p:cNvCxnSpPr>
              <p:nvPr/>
            </p:nvCxnSpPr>
            <p:spPr>
              <a:xfrm flipV="1">
                <a:off x="7020560" y="3977498"/>
                <a:ext cx="0" cy="1411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מחבר ישר 8">
                <a:extLst>
                  <a:ext uri="{FF2B5EF4-FFF2-40B4-BE49-F238E27FC236}">
                    <a16:creationId xmlns:a16="http://schemas.microsoft.com/office/drawing/2014/main" id="{135F2AE4-CD1D-8D97-FA73-3760262C186F}"/>
                  </a:ext>
                </a:extLst>
              </p:cNvPr>
              <p:cNvCxnSpPr>
                <a:cxnSpLocks/>
                <a:stCxn id="5" idx="1"/>
                <a:endCxn id="6" idx="4"/>
              </p:cNvCxnSpPr>
              <p:nvPr/>
            </p:nvCxnSpPr>
            <p:spPr>
              <a:xfrm flipH="1" flipV="1">
                <a:off x="4775041" y="3919551"/>
                <a:ext cx="1376840" cy="18482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מחבר חץ ישר 9">
                <a:extLst>
                  <a:ext uri="{FF2B5EF4-FFF2-40B4-BE49-F238E27FC236}">
                    <a16:creationId xmlns:a16="http://schemas.microsoft.com/office/drawing/2014/main" id="{CC27ADBE-FD1C-E975-8CF6-3F1E36471CA3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>
                <a:off x="5486241" y="3413169"/>
                <a:ext cx="823119" cy="579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Picture 2" descr="Pc - Free computer icons">
                <a:extLst>
                  <a:ext uri="{FF2B5EF4-FFF2-40B4-BE49-F238E27FC236}">
                    <a16:creationId xmlns:a16="http://schemas.microsoft.com/office/drawing/2014/main" id="{200EDB95-1BB7-09F6-1F86-2F5D25BCD7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73527" y="1922666"/>
                <a:ext cx="858745" cy="858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Pc - Free computer icons">
                <a:extLst>
                  <a:ext uri="{FF2B5EF4-FFF2-40B4-BE49-F238E27FC236}">
                    <a16:creationId xmlns:a16="http://schemas.microsoft.com/office/drawing/2014/main" id="{30FDB28B-3B17-05B8-C447-B6260F3193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45284" y="2839422"/>
                <a:ext cx="858745" cy="858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Pc - Free computer icons">
                <a:extLst>
                  <a:ext uri="{FF2B5EF4-FFF2-40B4-BE49-F238E27FC236}">
                    <a16:creationId xmlns:a16="http://schemas.microsoft.com/office/drawing/2014/main" id="{2F0A6311-0CA6-761D-E828-BD44521696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22000" y="3698167"/>
                <a:ext cx="858745" cy="858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" name="מחבר חץ ישר 13">
                <a:extLst>
                  <a:ext uri="{FF2B5EF4-FFF2-40B4-BE49-F238E27FC236}">
                    <a16:creationId xmlns:a16="http://schemas.microsoft.com/office/drawing/2014/main" id="{483AA191-3051-5C0C-2CD2-D1907BADD401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 flipV="1">
                <a:off x="8321040" y="2352039"/>
                <a:ext cx="2452487" cy="7765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מחבר חץ ישר 14">
                <a:extLst>
                  <a:ext uri="{FF2B5EF4-FFF2-40B4-BE49-F238E27FC236}">
                    <a16:creationId xmlns:a16="http://schemas.microsoft.com/office/drawing/2014/main" id="{8C2E54CC-1F22-847F-368A-208918AB1CA4}"/>
                  </a:ext>
                </a:extLst>
              </p:cNvPr>
              <p:cNvCxnSpPr>
                <a:cxnSpLocks/>
                <a:stCxn id="7" idx="6"/>
                <a:endCxn id="12" idx="1"/>
              </p:cNvCxnSpPr>
              <p:nvPr/>
            </p:nvCxnSpPr>
            <p:spPr>
              <a:xfrm flipV="1">
                <a:off x="7731760" y="3268795"/>
                <a:ext cx="3113524" cy="2023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מחבר חץ ישר 15">
                <a:extLst>
                  <a:ext uri="{FF2B5EF4-FFF2-40B4-BE49-F238E27FC236}">
                    <a16:creationId xmlns:a16="http://schemas.microsoft.com/office/drawing/2014/main" id="{23C9DF3E-6975-67CA-CF08-18B8E3C48BE5}"/>
                  </a:ext>
                </a:extLst>
              </p:cNvPr>
              <p:cNvCxnSpPr>
                <a:cxnSpLocks/>
                <a:stCxn id="7" idx="5"/>
                <a:endCxn id="13" idx="1"/>
              </p:cNvCxnSpPr>
              <p:nvPr/>
            </p:nvCxnSpPr>
            <p:spPr>
              <a:xfrm>
                <a:off x="7523454" y="3829182"/>
                <a:ext cx="3398545" cy="2983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B8DD2E76-DAD5-DA24-9A73-4EDD6CD06692}"/>
                  </a:ext>
                </a:extLst>
              </p:cNvPr>
              <p:cNvSpPr txBox="1"/>
              <p:nvPr/>
            </p:nvSpPr>
            <p:spPr>
              <a:xfrm>
                <a:off x="10210800" y="2062479"/>
                <a:ext cx="56272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PC1</a:t>
                </a:r>
                <a:endParaRPr lang="he-IL" dirty="0"/>
              </a:p>
            </p:txBody>
          </p:sp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B898B4D8-3551-61BD-836A-9EC7833E429C}"/>
                  </a:ext>
                </a:extLst>
              </p:cNvPr>
              <p:cNvSpPr txBox="1"/>
              <p:nvPr/>
            </p:nvSpPr>
            <p:spPr>
              <a:xfrm>
                <a:off x="10320915" y="3720245"/>
                <a:ext cx="56272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PC3</a:t>
                </a:r>
                <a:endParaRPr lang="he-IL" dirty="0"/>
              </a:p>
            </p:txBody>
          </p:sp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62B47617-81B7-65FF-4FEF-799CDEDB5EEB}"/>
                  </a:ext>
                </a:extLst>
              </p:cNvPr>
              <p:cNvSpPr txBox="1"/>
              <p:nvPr/>
            </p:nvSpPr>
            <p:spPr>
              <a:xfrm>
                <a:off x="10262237" y="2964732"/>
                <a:ext cx="56272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PC2</a:t>
                </a:r>
                <a:endParaRPr lang="he-IL" dirty="0"/>
              </a:p>
            </p:txBody>
          </p:sp>
        </p:grp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34E267BA-7D16-A86A-6BFD-DDAEB6F2B6A7}"/>
                </a:ext>
              </a:extLst>
            </p:cNvPr>
            <p:cNvSpPr txBox="1"/>
            <p:nvPr/>
          </p:nvSpPr>
          <p:spPr>
            <a:xfrm>
              <a:off x="4290372" y="5316575"/>
              <a:ext cx="1828522" cy="75234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GET</a:t>
              </a:r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</a:t>
              </a:r>
            </a:p>
            <a:p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What is current </a:t>
              </a:r>
              <a:r>
                <a:rPr lang="en-US" sz="1200" dirty="0" err="1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cpu</a:t>
              </a:r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usage ? </a:t>
              </a:r>
              <a:endParaRPr lang="he-IL" sz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חץ: למעלה 20">
              <a:extLst>
                <a:ext uri="{FF2B5EF4-FFF2-40B4-BE49-F238E27FC236}">
                  <a16:creationId xmlns:a16="http://schemas.microsoft.com/office/drawing/2014/main" id="{A2B44940-9877-DF33-2C90-202A889B253B}"/>
                </a:ext>
              </a:extLst>
            </p:cNvPr>
            <p:cNvSpPr/>
            <p:nvPr/>
          </p:nvSpPr>
          <p:spPr>
            <a:xfrm>
              <a:off x="4211316" y="4834396"/>
              <a:ext cx="313546" cy="765217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חץ: למעלה 21">
              <a:extLst>
                <a:ext uri="{FF2B5EF4-FFF2-40B4-BE49-F238E27FC236}">
                  <a16:creationId xmlns:a16="http://schemas.microsoft.com/office/drawing/2014/main" id="{A58EE542-A785-A0EC-9A15-D8EC0D4BD153}"/>
                </a:ext>
              </a:extLst>
            </p:cNvPr>
            <p:cNvSpPr/>
            <p:nvPr/>
          </p:nvSpPr>
          <p:spPr>
            <a:xfrm rot="16200000">
              <a:off x="2853382" y="3686783"/>
              <a:ext cx="313546" cy="765217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תיבת טקסט 22">
              <a:extLst>
                <a:ext uri="{FF2B5EF4-FFF2-40B4-BE49-F238E27FC236}">
                  <a16:creationId xmlns:a16="http://schemas.microsoft.com/office/drawing/2014/main" id="{4F21BB60-7A5E-6695-8960-455D1402604B}"/>
                </a:ext>
              </a:extLst>
            </p:cNvPr>
            <p:cNvSpPr txBox="1"/>
            <p:nvPr/>
          </p:nvSpPr>
          <p:spPr>
            <a:xfrm>
              <a:off x="2147059" y="3095208"/>
              <a:ext cx="1828522" cy="75234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GET:</a:t>
              </a:r>
            </a:p>
            <a:p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What is current </a:t>
              </a:r>
              <a:r>
                <a:rPr lang="en-US" sz="1200" dirty="0" err="1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cpu</a:t>
              </a:r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usage ? </a:t>
              </a:r>
              <a:endParaRPr lang="he-IL" sz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חץ: למעלה 23">
              <a:extLst>
                <a:ext uri="{FF2B5EF4-FFF2-40B4-BE49-F238E27FC236}">
                  <a16:creationId xmlns:a16="http://schemas.microsoft.com/office/drawing/2014/main" id="{1BA86034-A659-82A3-AB5E-7BCF4FD71F85}"/>
                </a:ext>
              </a:extLst>
            </p:cNvPr>
            <p:cNvSpPr/>
            <p:nvPr/>
          </p:nvSpPr>
          <p:spPr>
            <a:xfrm rot="5400000">
              <a:off x="2837422" y="4234305"/>
              <a:ext cx="315228" cy="627532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100690FF-ECCA-35AB-BDFA-7CFD3980D98B}"/>
                </a:ext>
              </a:extLst>
            </p:cNvPr>
            <p:cNvSpPr txBox="1"/>
            <p:nvPr/>
          </p:nvSpPr>
          <p:spPr>
            <a:xfrm>
              <a:off x="2365950" y="4593622"/>
              <a:ext cx="90899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50%</a:t>
              </a:r>
              <a:endParaRPr lang="he-I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חץ: למעלה 25">
              <a:extLst>
                <a:ext uri="{FF2B5EF4-FFF2-40B4-BE49-F238E27FC236}">
                  <a16:creationId xmlns:a16="http://schemas.microsoft.com/office/drawing/2014/main" id="{EED8D13D-2022-2184-AFC7-6F36C97D2F0E}"/>
                </a:ext>
              </a:extLst>
            </p:cNvPr>
            <p:cNvSpPr/>
            <p:nvPr/>
          </p:nvSpPr>
          <p:spPr>
            <a:xfrm rot="10800000">
              <a:off x="3938362" y="4838415"/>
              <a:ext cx="315228" cy="627532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15B0F69C-F143-7FE7-B81E-A048B486F1AD}"/>
                </a:ext>
              </a:extLst>
            </p:cNvPr>
            <p:cNvSpPr txBox="1"/>
            <p:nvPr/>
          </p:nvSpPr>
          <p:spPr>
            <a:xfrm rot="5400000">
              <a:off x="3554186" y="5056695"/>
              <a:ext cx="62753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50%</a:t>
              </a:r>
              <a:endParaRPr lang="he-I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0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7C698F3-B030-7BCE-8212-3FD79A3C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Read message </a:t>
            </a:r>
            <a:endParaRPr lang="he-I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6856B0-BFE7-87F8-6F91-A03C38BB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he-IL" sz="2000" dirty="0"/>
              <a:t>הודעות הנשלחות מה</a:t>
            </a:r>
            <a:r>
              <a:rPr lang="en-US" sz="2000" dirty="0"/>
              <a:t>NMS </a:t>
            </a:r>
            <a:r>
              <a:rPr lang="he-IL" sz="2000" dirty="0"/>
              <a:t> על מנת לקרוא מידע מה</a:t>
            </a:r>
            <a:r>
              <a:rPr lang="en-US" sz="2000" dirty="0"/>
              <a:t>manage devices </a:t>
            </a:r>
            <a:r>
              <a:rPr lang="he-IL" sz="2000" dirty="0"/>
              <a:t> . </a:t>
            </a:r>
          </a:p>
          <a:p>
            <a:pPr lvl="1"/>
            <a:r>
              <a:rPr lang="en-US" sz="2000" dirty="0"/>
              <a:t>- GETNEXT</a:t>
            </a:r>
            <a:r>
              <a:rPr lang="he-IL" sz="2000" dirty="0"/>
              <a:t> הודעה הנשלחת מ</a:t>
            </a:r>
            <a:r>
              <a:rPr lang="en-US" sz="2000" dirty="0"/>
              <a:t>manager </a:t>
            </a:r>
            <a:r>
              <a:rPr lang="he-IL" sz="2000" dirty="0"/>
              <a:t> ל </a:t>
            </a:r>
            <a:r>
              <a:rPr lang="en-US" sz="2000" dirty="0"/>
              <a:t>agent </a:t>
            </a:r>
            <a:r>
              <a:rPr lang="he-IL" sz="2000" dirty="0"/>
              <a:t> על מנת לגלות את המשתנים הזמינים ב</a:t>
            </a:r>
            <a:r>
              <a:rPr lang="en-US" sz="2000" dirty="0"/>
              <a:t>MIB </a:t>
            </a:r>
            <a:r>
              <a:rPr lang="he-IL" sz="2000" dirty="0"/>
              <a:t> . </a:t>
            </a:r>
            <a:br>
              <a:rPr lang="en-US" sz="2000" dirty="0"/>
            </a:br>
            <a:r>
              <a:rPr lang="he-IL" sz="2000" dirty="0"/>
              <a:t>כלומר , "תן לי את ה</a:t>
            </a:r>
            <a:r>
              <a:rPr lang="en-US" sz="2000" dirty="0" err="1"/>
              <a:t>oid</a:t>
            </a:r>
            <a:r>
              <a:rPr lang="en-US" sz="2000" dirty="0"/>
              <a:t> </a:t>
            </a:r>
            <a:r>
              <a:rPr lang="he-IL" sz="2000" dirty="0"/>
              <a:t> הבא . </a:t>
            </a:r>
            <a:endParaRPr lang="en-US" sz="2000" dirty="0"/>
          </a:p>
          <a:p>
            <a:pPr lvl="1"/>
            <a:r>
              <a:rPr lang="en-US" sz="2000" dirty="0"/>
              <a:t>BETBULK</a:t>
            </a:r>
            <a:r>
              <a:rPr lang="he-IL" sz="2000" dirty="0"/>
              <a:t> – הודעה שהתחילה </a:t>
            </a:r>
            <a:r>
              <a:rPr lang="he-IL" sz="2000" dirty="0" err="1"/>
              <a:t>בגרסא</a:t>
            </a:r>
            <a:r>
              <a:rPr lang="he-IL" sz="2000" dirty="0"/>
              <a:t> </a:t>
            </a:r>
            <a:r>
              <a:rPr lang="en-US" sz="2000" dirty="0"/>
              <a:t>NSMPV2 </a:t>
            </a:r>
            <a:r>
              <a:rPr lang="he-IL" sz="2000" dirty="0"/>
              <a:t> . זוהי </a:t>
            </a:r>
            <a:r>
              <a:rPr lang="he-IL" sz="2000" dirty="0" err="1"/>
              <a:t>גרסא</a:t>
            </a:r>
            <a:r>
              <a:rPr lang="he-IL" sz="2000" dirty="0"/>
              <a:t> יעילה יותר של </a:t>
            </a:r>
            <a:r>
              <a:rPr lang="en-US" sz="2000" dirty="0"/>
              <a:t>GETNEXT  </a:t>
            </a:r>
            <a:r>
              <a:rPr lang="he-IL" sz="2000" dirty="0"/>
              <a:t>  . </a:t>
            </a:r>
          </a:p>
        </p:txBody>
      </p:sp>
    </p:spTree>
    <p:extLst>
      <p:ext uri="{BB962C8B-B14F-4D97-AF65-F5344CB8AC3E}">
        <p14:creationId xmlns:p14="http://schemas.microsoft.com/office/powerpoint/2010/main" val="312293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1B1FBE-06F7-30D9-119A-FF9F89FC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message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02C5629-1D88-E9BE-5C77-BFD17E89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he-IL" dirty="0"/>
              <a:t> - נשלח ע"י ה</a:t>
            </a:r>
            <a:r>
              <a:rPr lang="en-US" dirty="0"/>
              <a:t> </a:t>
            </a:r>
            <a:r>
              <a:rPr lang="en-US" dirty="0" err="1"/>
              <a:t>nms</a:t>
            </a:r>
            <a:r>
              <a:rPr lang="en-US" dirty="0"/>
              <a:t> </a:t>
            </a:r>
            <a:r>
              <a:rPr lang="he-IL" dirty="0"/>
              <a:t> (</a:t>
            </a:r>
            <a:r>
              <a:rPr lang="en-US" dirty="0"/>
              <a:t>manager </a:t>
            </a:r>
            <a:r>
              <a:rPr lang="he-IL" dirty="0"/>
              <a:t> ) ל</a:t>
            </a:r>
            <a:r>
              <a:rPr lang="en-US" dirty="0"/>
              <a:t>agent </a:t>
            </a:r>
            <a:r>
              <a:rPr lang="he-IL" dirty="0"/>
              <a:t> , על מנת לשנות הגדרות תצורה ב</a:t>
            </a:r>
            <a:r>
              <a:rPr lang="en-US" dirty="0"/>
              <a:t>manage devices </a:t>
            </a:r>
            <a:r>
              <a:rPr lang="he-IL" dirty="0"/>
              <a:t> ,  לשנות ערך של משתנה ספציפי , כמו לשנות ערך של </a:t>
            </a:r>
            <a:r>
              <a:rPr lang="en-US" dirty="0"/>
              <a:t>IP</a:t>
            </a:r>
            <a:r>
              <a:rPr lang="he-IL" dirty="0"/>
              <a:t> .</a:t>
            </a:r>
            <a:br>
              <a:rPr lang="en-US" dirty="0"/>
            </a:br>
            <a:r>
              <a:rPr lang="he-IL" dirty="0"/>
              <a:t>ה</a:t>
            </a:r>
            <a:r>
              <a:rPr lang="en-US" dirty="0"/>
              <a:t>agent </a:t>
            </a:r>
            <a:r>
              <a:rPr lang="he-IL" dirty="0"/>
              <a:t> יישלח הודעת </a:t>
            </a:r>
            <a:r>
              <a:rPr lang="en-US" dirty="0"/>
              <a:t>Response </a:t>
            </a:r>
            <a:r>
              <a:rPr lang="he-IL" dirty="0"/>
              <a:t> עם הערכים החדשים . </a:t>
            </a:r>
            <a:br>
              <a:rPr lang="en-US" dirty="0"/>
            </a:br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F6A18CD3-0D42-EA3D-CC5E-660C80A8F320}"/>
              </a:ext>
            </a:extLst>
          </p:cNvPr>
          <p:cNvGrpSpPr/>
          <p:nvPr/>
        </p:nvGrpSpPr>
        <p:grpSpPr>
          <a:xfrm>
            <a:off x="1368908" y="3532408"/>
            <a:ext cx="6575556" cy="2779491"/>
            <a:chOff x="946121" y="3153112"/>
            <a:chExt cx="8522016" cy="3235401"/>
          </a:xfrm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39E3AFC9-9DD1-2351-3C7D-EC1FBFF99B21}"/>
                </a:ext>
              </a:extLst>
            </p:cNvPr>
            <p:cNvGrpSpPr/>
            <p:nvPr/>
          </p:nvGrpSpPr>
          <p:grpSpPr>
            <a:xfrm>
              <a:off x="946121" y="3153112"/>
              <a:ext cx="8522016" cy="3235401"/>
              <a:chOff x="4063841" y="1922666"/>
              <a:chExt cx="7716904" cy="4282056"/>
            </a:xfrm>
          </p:grpSpPr>
          <p:sp>
            <p:nvSpPr>
              <p:cNvPr id="14" name="מלבן: פינות מעוגלות 13">
                <a:extLst>
                  <a:ext uri="{FF2B5EF4-FFF2-40B4-BE49-F238E27FC236}">
                    <a16:creationId xmlns:a16="http://schemas.microsoft.com/office/drawing/2014/main" id="{83235AC6-7206-56CB-60FE-A13542D098D6}"/>
                  </a:ext>
                </a:extLst>
              </p:cNvPr>
              <p:cNvSpPr/>
              <p:nvPr/>
            </p:nvSpPr>
            <p:spPr>
              <a:xfrm>
                <a:off x="6151881" y="5330962"/>
                <a:ext cx="1219200" cy="8737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NMS server</a:t>
                </a:r>
                <a:endParaRPr lang="he-IL" dirty="0"/>
              </a:p>
            </p:txBody>
          </p:sp>
          <p:sp>
            <p:nvSpPr>
              <p:cNvPr id="15" name="אליפסה 14">
                <a:extLst>
                  <a:ext uri="{FF2B5EF4-FFF2-40B4-BE49-F238E27FC236}">
                    <a16:creationId xmlns:a16="http://schemas.microsoft.com/office/drawing/2014/main" id="{3DCC13C3-5218-00B2-791A-11D82E72854F}"/>
                  </a:ext>
                </a:extLst>
              </p:cNvPr>
              <p:cNvSpPr/>
              <p:nvPr/>
            </p:nvSpPr>
            <p:spPr>
              <a:xfrm>
                <a:off x="4063841" y="2906786"/>
                <a:ext cx="1422400" cy="10127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Router-1</a:t>
                </a:r>
                <a:endParaRPr lang="he-IL" dirty="0"/>
              </a:p>
            </p:txBody>
          </p:sp>
          <p:sp>
            <p:nvSpPr>
              <p:cNvPr id="16" name="אליפסה 15">
                <a:extLst>
                  <a:ext uri="{FF2B5EF4-FFF2-40B4-BE49-F238E27FC236}">
                    <a16:creationId xmlns:a16="http://schemas.microsoft.com/office/drawing/2014/main" id="{539866B6-34BC-5A3E-3355-ACE11218B465}"/>
                  </a:ext>
                </a:extLst>
              </p:cNvPr>
              <p:cNvSpPr/>
              <p:nvPr/>
            </p:nvSpPr>
            <p:spPr>
              <a:xfrm>
                <a:off x="6309360" y="2964732"/>
                <a:ext cx="1422400" cy="10127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Switch-1</a:t>
                </a:r>
                <a:endParaRPr lang="he-IL" dirty="0"/>
              </a:p>
            </p:txBody>
          </p:sp>
          <p:cxnSp>
            <p:nvCxnSpPr>
              <p:cNvPr id="17" name="מחבר ישר 16">
                <a:extLst>
                  <a:ext uri="{FF2B5EF4-FFF2-40B4-BE49-F238E27FC236}">
                    <a16:creationId xmlns:a16="http://schemas.microsoft.com/office/drawing/2014/main" id="{EB9E410F-4EC9-343D-E636-1C01761C003C}"/>
                  </a:ext>
                </a:extLst>
              </p:cNvPr>
              <p:cNvCxnSpPr>
                <a:cxnSpLocks/>
                <a:endCxn id="16" idx="4"/>
              </p:cNvCxnSpPr>
              <p:nvPr/>
            </p:nvCxnSpPr>
            <p:spPr>
              <a:xfrm flipV="1">
                <a:off x="7020560" y="3977498"/>
                <a:ext cx="0" cy="1411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מחבר ישר 17">
                <a:extLst>
                  <a:ext uri="{FF2B5EF4-FFF2-40B4-BE49-F238E27FC236}">
                    <a16:creationId xmlns:a16="http://schemas.microsoft.com/office/drawing/2014/main" id="{22F98C2C-5219-DA78-CF0A-59377C4B7428}"/>
                  </a:ext>
                </a:extLst>
              </p:cNvPr>
              <p:cNvCxnSpPr>
                <a:cxnSpLocks/>
                <a:stCxn id="14" idx="1"/>
                <a:endCxn id="15" idx="4"/>
              </p:cNvCxnSpPr>
              <p:nvPr/>
            </p:nvCxnSpPr>
            <p:spPr>
              <a:xfrm flipH="1" flipV="1">
                <a:off x="4775041" y="3919551"/>
                <a:ext cx="1376840" cy="18482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מחבר חץ ישר 18">
                <a:extLst>
                  <a:ext uri="{FF2B5EF4-FFF2-40B4-BE49-F238E27FC236}">
                    <a16:creationId xmlns:a16="http://schemas.microsoft.com/office/drawing/2014/main" id="{B60BCA8B-1F8F-8917-2330-018229F9E41A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>
                <a:off x="5486241" y="3413169"/>
                <a:ext cx="823119" cy="579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2" descr="Pc - Free computer icons">
                <a:extLst>
                  <a:ext uri="{FF2B5EF4-FFF2-40B4-BE49-F238E27FC236}">
                    <a16:creationId xmlns:a16="http://schemas.microsoft.com/office/drawing/2014/main" id="{7664DEF7-9767-95B8-6C6B-C234A6C21E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73527" y="1922666"/>
                <a:ext cx="858745" cy="858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Pc - Free computer icons">
                <a:extLst>
                  <a:ext uri="{FF2B5EF4-FFF2-40B4-BE49-F238E27FC236}">
                    <a16:creationId xmlns:a16="http://schemas.microsoft.com/office/drawing/2014/main" id="{CF86E618-CAA7-74D0-8256-C02A4F1272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45284" y="2839422"/>
                <a:ext cx="858745" cy="858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Pc - Free computer icons">
                <a:extLst>
                  <a:ext uri="{FF2B5EF4-FFF2-40B4-BE49-F238E27FC236}">
                    <a16:creationId xmlns:a16="http://schemas.microsoft.com/office/drawing/2014/main" id="{C7EC880A-6691-937E-9FF7-FAE03BB946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22000" y="3698167"/>
                <a:ext cx="858745" cy="858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3" name="מחבר חץ ישר 22">
                <a:extLst>
                  <a:ext uri="{FF2B5EF4-FFF2-40B4-BE49-F238E27FC236}">
                    <a16:creationId xmlns:a16="http://schemas.microsoft.com/office/drawing/2014/main" id="{8AF34D0D-EBD3-994C-CBE1-9C44545CAE17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 flipV="1">
                <a:off x="8321040" y="2352039"/>
                <a:ext cx="2452487" cy="7765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מחבר חץ ישר 23">
                <a:extLst>
                  <a:ext uri="{FF2B5EF4-FFF2-40B4-BE49-F238E27FC236}">
                    <a16:creationId xmlns:a16="http://schemas.microsoft.com/office/drawing/2014/main" id="{DCD7A292-13EA-D610-1804-D432DB81E94B}"/>
                  </a:ext>
                </a:extLst>
              </p:cNvPr>
              <p:cNvCxnSpPr>
                <a:cxnSpLocks/>
                <a:stCxn id="16" idx="6"/>
                <a:endCxn id="21" idx="1"/>
              </p:cNvCxnSpPr>
              <p:nvPr/>
            </p:nvCxnSpPr>
            <p:spPr>
              <a:xfrm flipV="1">
                <a:off x="7731760" y="3268795"/>
                <a:ext cx="3113524" cy="2023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מחבר חץ ישר 24">
                <a:extLst>
                  <a:ext uri="{FF2B5EF4-FFF2-40B4-BE49-F238E27FC236}">
                    <a16:creationId xmlns:a16="http://schemas.microsoft.com/office/drawing/2014/main" id="{BC25812D-EC6B-B0AC-35C9-53C69E14CFD2}"/>
                  </a:ext>
                </a:extLst>
              </p:cNvPr>
              <p:cNvCxnSpPr>
                <a:cxnSpLocks/>
                <a:stCxn id="16" idx="5"/>
                <a:endCxn id="22" idx="1"/>
              </p:cNvCxnSpPr>
              <p:nvPr/>
            </p:nvCxnSpPr>
            <p:spPr>
              <a:xfrm>
                <a:off x="7523454" y="3829182"/>
                <a:ext cx="3398545" cy="2983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תיבת טקסט 25">
                <a:extLst>
                  <a:ext uri="{FF2B5EF4-FFF2-40B4-BE49-F238E27FC236}">
                    <a16:creationId xmlns:a16="http://schemas.microsoft.com/office/drawing/2014/main" id="{6DD83612-412B-1744-1D49-5D1221C6E990}"/>
                  </a:ext>
                </a:extLst>
              </p:cNvPr>
              <p:cNvSpPr txBox="1"/>
              <p:nvPr/>
            </p:nvSpPr>
            <p:spPr>
              <a:xfrm>
                <a:off x="10210800" y="2062479"/>
                <a:ext cx="56272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PC1</a:t>
                </a:r>
                <a:endParaRPr lang="he-IL" dirty="0"/>
              </a:p>
            </p:txBody>
          </p:sp>
          <p:sp>
            <p:nvSpPr>
              <p:cNvPr id="27" name="תיבת טקסט 26">
                <a:extLst>
                  <a:ext uri="{FF2B5EF4-FFF2-40B4-BE49-F238E27FC236}">
                    <a16:creationId xmlns:a16="http://schemas.microsoft.com/office/drawing/2014/main" id="{E4548BA5-4279-7621-75E8-03A8A1F30130}"/>
                  </a:ext>
                </a:extLst>
              </p:cNvPr>
              <p:cNvSpPr txBox="1"/>
              <p:nvPr/>
            </p:nvSpPr>
            <p:spPr>
              <a:xfrm>
                <a:off x="10320915" y="3720245"/>
                <a:ext cx="56272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PC3</a:t>
                </a:r>
                <a:endParaRPr lang="he-IL" dirty="0"/>
              </a:p>
            </p:txBody>
          </p:sp>
          <p:sp>
            <p:nvSpPr>
              <p:cNvPr id="28" name="תיבת טקסט 27">
                <a:extLst>
                  <a:ext uri="{FF2B5EF4-FFF2-40B4-BE49-F238E27FC236}">
                    <a16:creationId xmlns:a16="http://schemas.microsoft.com/office/drawing/2014/main" id="{51D7BBC0-2A1F-716A-6B64-50F0A23CA231}"/>
                  </a:ext>
                </a:extLst>
              </p:cNvPr>
              <p:cNvSpPr txBox="1"/>
              <p:nvPr/>
            </p:nvSpPr>
            <p:spPr>
              <a:xfrm>
                <a:off x="10262237" y="2964732"/>
                <a:ext cx="56272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PC2</a:t>
                </a:r>
                <a:endParaRPr lang="he-IL" dirty="0"/>
              </a:p>
            </p:txBody>
          </p:sp>
        </p:grp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1C4F1AA2-FE0B-0489-7013-7A06FC1425E3}"/>
                </a:ext>
              </a:extLst>
            </p:cNvPr>
            <p:cNvSpPr txBox="1"/>
            <p:nvPr/>
          </p:nvSpPr>
          <p:spPr>
            <a:xfrm>
              <a:off x="4290372" y="5316575"/>
              <a:ext cx="1828522" cy="75234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SET</a:t>
              </a:r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</a:t>
              </a:r>
            </a:p>
            <a:p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Change your host name to switch-2</a:t>
              </a:r>
              <a:endParaRPr lang="he-IL" sz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חץ: למעלה 6">
              <a:extLst>
                <a:ext uri="{FF2B5EF4-FFF2-40B4-BE49-F238E27FC236}">
                  <a16:creationId xmlns:a16="http://schemas.microsoft.com/office/drawing/2014/main" id="{033CC2E8-FEA4-7465-300E-A7350DD843AC}"/>
                </a:ext>
              </a:extLst>
            </p:cNvPr>
            <p:cNvSpPr/>
            <p:nvPr/>
          </p:nvSpPr>
          <p:spPr>
            <a:xfrm>
              <a:off x="4211316" y="4834396"/>
              <a:ext cx="313546" cy="765217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חץ: למעלה 11">
              <a:extLst>
                <a:ext uri="{FF2B5EF4-FFF2-40B4-BE49-F238E27FC236}">
                  <a16:creationId xmlns:a16="http://schemas.microsoft.com/office/drawing/2014/main" id="{2A3DCEB5-362C-23BE-2569-C21C72C1C1E0}"/>
                </a:ext>
              </a:extLst>
            </p:cNvPr>
            <p:cNvSpPr/>
            <p:nvPr/>
          </p:nvSpPr>
          <p:spPr>
            <a:xfrm rot="10800000">
              <a:off x="3938362" y="4838415"/>
              <a:ext cx="315228" cy="627532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5309C7FC-A779-20F7-CD83-20947A4F753A}"/>
                </a:ext>
              </a:extLst>
            </p:cNvPr>
            <p:cNvSpPr txBox="1"/>
            <p:nvPr/>
          </p:nvSpPr>
          <p:spPr>
            <a:xfrm rot="5400000">
              <a:off x="3185853" y="4838217"/>
              <a:ext cx="1060500" cy="5584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Host name – switch2</a:t>
              </a:r>
              <a:endParaRPr lang="he-IL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31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C2E77A-9929-29CD-ED42-F835E9BE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Message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C5B12E-9D96-3CD8-468A-443A36E94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337906"/>
            <a:ext cx="10591800" cy="2583815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נשלח ע"י ה</a:t>
            </a:r>
            <a:r>
              <a:rPr lang="en-US" dirty="0"/>
              <a:t>manage devices </a:t>
            </a:r>
            <a:r>
              <a:rPr lang="he-IL" dirty="0"/>
              <a:t> על מנת להודיע לשרת ה</a:t>
            </a:r>
            <a:r>
              <a:rPr lang="en-US" dirty="0" err="1"/>
              <a:t>nms</a:t>
            </a:r>
            <a:r>
              <a:rPr lang="en-US" dirty="0"/>
              <a:t> </a:t>
            </a:r>
            <a:r>
              <a:rPr lang="he-IL" dirty="0"/>
              <a:t> לגבי אירוע מסוים שקרה . נשלח מה</a:t>
            </a:r>
            <a:r>
              <a:rPr lang="en-US" dirty="0"/>
              <a:t>AGENT </a:t>
            </a:r>
            <a:r>
              <a:rPr lang="he-IL" dirty="0"/>
              <a:t>  ל </a:t>
            </a:r>
            <a:r>
              <a:rPr lang="en-US" dirty="0"/>
              <a:t>MANAGER </a:t>
            </a:r>
            <a:r>
              <a:rPr lang="he-IL" dirty="0"/>
              <a:t> . </a:t>
            </a:r>
            <a:br>
              <a:rPr lang="en-US" dirty="0"/>
            </a:br>
            <a:r>
              <a:rPr lang="he-IL" dirty="0"/>
              <a:t>לדוגמא כאשר מחשב מסוים נופל .</a:t>
            </a:r>
          </a:p>
          <a:p>
            <a:r>
              <a:rPr lang="he-IL" dirty="0"/>
              <a:t>יש שני סוגי הודעות – 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e-I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סוג ראשון של הודעת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</a:t>
            </a:r>
            <a:r>
              <a:rPr lang="he-IL" dirty="0"/>
              <a:t> :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en-US" dirty="0"/>
              <a:t>TRAP </a:t>
            </a:r>
            <a:r>
              <a:rPr lang="he-IL" dirty="0"/>
              <a:t> - נשלח מה</a:t>
            </a:r>
            <a:r>
              <a:rPr lang="en-US" dirty="0"/>
              <a:t>AGENT  </a:t>
            </a:r>
            <a:r>
              <a:rPr lang="he-IL" dirty="0"/>
              <a:t> ל </a:t>
            </a:r>
            <a:r>
              <a:rPr lang="en-US" dirty="0"/>
              <a:t>manager </a:t>
            </a:r>
            <a:r>
              <a:rPr lang="he-IL" dirty="0"/>
              <a:t> , אבל כאן ה</a:t>
            </a:r>
            <a:r>
              <a:rPr lang="en-US" dirty="0"/>
              <a:t>manager </a:t>
            </a:r>
            <a:r>
              <a:rPr lang="he-IL" dirty="0"/>
              <a:t> לא שולח הודעת </a:t>
            </a:r>
            <a:r>
              <a:rPr lang="en-US" dirty="0"/>
              <a:t>response </a:t>
            </a:r>
            <a:r>
              <a:rPr lang="he-IL" dirty="0"/>
              <a:t> . </a:t>
            </a:r>
            <a:endParaRPr lang="en-US" dirty="0"/>
          </a:p>
        </p:txBody>
      </p: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43E605FE-6A0A-1D68-E0DA-0DD90FF1AAB5}"/>
              </a:ext>
            </a:extLst>
          </p:cNvPr>
          <p:cNvGrpSpPr/>
          <p:nvPr/>
        </p:nvGrpSpPr>
        <p:grpSpPr>
          <a:xfrm>
            <a:off x="2481691" y="4146847"/>
            <a:ext cx="6211614" cy="1982721"/>
            <a:chOff x="2481691" y="4146847"/>
            <a:chExt cx="6211614" cy="1982721"/>
          </a:xfrm>
        </p:grpSpPr>
        <p:sp>
          <p:nvSpPr>
            <p:cNvPr id="5" name="מלבן: פינות מעוגלות 4">
              <a:extLst>
                <a:ext uri="{FF2B5EF4-FFF2-40B4-BE49-F238E27FC236}">
                  <a16:creationId xmlns:a16="http://schemas.microsoft.com/office/drawing/2014/main" id="{297FF747-A845-3B36-5843-62F2D565BD16}"/>
                </a:ext>
              </a:extLst>
            </p:cNvPr>
            <p:cNvSpPr/>
            <p:nvPr/>
          </p:nvSpPr>
          <p:spPr>
            <a:xfrm>
              <a:off x="4929209" y="5741944"/>
              <a:ext cx="965171" cy="387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NMS server</a:t>
              </a:r>
              <a:endParaRPr lang="he-IL" dirty="0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D13C04A5-8678-CD03-FB13-0DB42F6E6422}"/>
                </a:ext>
              </a:extLst>
            </p:cNvPr>
            <p:cNvSpPr/>
            <p:nvPr/>
          </p:nvSpPr>
          <p:spPr>
            <a:xfrm>
              <a:off x="3260019" y="4532672"/>
              <a:ext cx="1045833" cy="5674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Router-1</a:t>
              </a:r>
              <a:endParaRPr lang="he-IL" dirty="0"/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759F7868-E306-A614-BEDD-E19E0A73BA8F}"/>
                </a:ext>
              </a:extLst>
            </p:cNvPr>
            <p:cNvSpPr/>
            <p:nvPr/>
          </p:nvSpPr>
          <p:spPr>
            <a:xfrm>
              <a:off x="4924939" y="4463054"/>
              <a:ext cx="1126033" cy="6370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Switch-1</a:t>
              </a:r>
              <a:endParaRPr lang="he-IL" dirty="0"/>
            </a:p>
          </p:txBody>
        </p: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62F32072-B690-450B-2FCA-1C0CE5EA5BBB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H="1" flipV="1">
              <a:off x="5487956" y="5100083"/>
              <a:ext cx="39251" cy="641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1F83AC15-1EA5-65C2-3BA8-5E98462BC081}"/>
                </a:ext>
              </a:extLst>
            </p:cNvPr>
            <p:cNvCxnSpPr>
              <a:cxnSpLocks/>
              <a:stCxn id="5" idx="1"/>
              <a:endCxn id="6" idx="4"/>
            </p:cNvCxnSpPr>
            <p:nvPr/>
          </p:nvCxnSpPr>
          <p:spPr>
            <a:xfrm flipH="1" flipV="1">
              <a:off x="3782936" y="5100083"/>
              <a:ext cx="1146273" cy="83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2C23FB85-A250-0800-590B-A3359505A4B1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4305852" y="4781569"/>
              <a:ext cx="619087" cy="348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Pc - Free computer icons">
              <a:extLst>
                <a:ext uri="{FF2B5EF4-FFF2-40B4-BE49-F238E27FC236}">
                  <a16:creationId xmlns:a16="http://schemas.microsoft.com/office/drawing/2014/main" id="{B70F156D-9F38-67BF-A249-70D13E414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5948" y="4228186"/>
              <a:ext cx="679819" cy="380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c - Free computer icons">
              <a:extLst>
                <a:ext uri="{FF2B5EF4-FFF2-40B4-BE49-F238E27FC236}">
                  <a16:creationId xmlns:a16="http://schemas.microsoft.com/office/drawing/2014/main" id="{46E7676D-BFCA-473E-BB93-30D0AB92B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2754" y="4634885"/>
              <a:ext cx="679819" cy="380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c - Free computer icons">
              <a:extLst>
                <a:ext uri="{FF2B5EF4-FFF2-40B4-BE49-F238E27FC236}">
                  <a16:creationId xmlns:a16="http://schemas.microsoft.com/office/drawing/2014/main" id="{CB09742B-7A15-903A-B082-3C9435D7E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486" y="5015848"/>
              <a:ext cx="679819" cy="380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מחבר חץ ישר 13">
              <a:extLst>
                <a:ext uri="{FF2B5EF4-FFF2-40B4-BE49-F238E27FC236}">
                  <a16:creationId xmlns:a16="http://schemas.microsoft.com/office/drawing/2014/main" id="{4CE2C824-C831-1B5C-CB55-0D7734CF957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5954454" y="4418668"/>
              <a:ext cx="1941494" cy="344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FD9EAA2F-9AF6-9BA1-49CA-999F5A97C7CE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>
              <a:off x="6050972" y="4781569"/>
              <a:ext cx="1901782" cy="43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5344969F-CFFA-5CDC-E51E-557621636EC7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5886068" y="5006792"/>
              <a:ext cx="2127418" cy="199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197E6735-A55E-C2EF-E2EA-DCE43E226D59}"/>
                </a:ext>
              </a:extLst>
            </p:cNvPr>
            <p:cNvSpPr txBox="1"/>
            <p:nvPr/>
          </p:nvSpPr>
          <p:spPr>
            <a:xfrm>
              <a:off x="7272935" y="4146847"/>
              <a:ext cx="67981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PC1</a:t>
              </a:r>
              <a:endParaRPr lang="he-IL" dirty="0"/>
            </a:p>
          </p:txBody>
        </p:sp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72B6A6C3-2599-7D11-F7B7-BBEF5DE022AF}"/>
                </a:ext>
              </a:extLst>
            </p:cNvPr>
            <p:cNvSpPr txBox="1"/>
            <p:nvPr/>
          </p:nvSpPr>
          <p:spPr>
            <a:xfrm>
              <a:off x="7394388" y="4987891"/>
              <a:ext cx="63676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PC3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E63FBB68-7F79-64DD-D3E9-E8500765ADF7}"/>
                </a:ext>
              </a:extLst>
            </p:cNvPr>
            <p:cNvSpPr txBox="1"/>
            <p:nvPr/>
          </p:nvSpPr>
          <p:spPr>
            <a:xfrm>
              <a:off x="7361686" y="4612389"/>
              <a:ext cx="63909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PC2</a:t>
              </a:r>
              <a:endParaRPr lang="he-IL" dirty="0"/>
            </a:p>
          </p:txBody>
        </p:sp>
        <p:sp>
          <p:nvSpPr>
            <p:cNvPr id="20" name="סימן כפל 19">
              <a:extLst>
                <a:ext uri="{FF2B5EF4-FFF2-40B4-BE49-F238E27FC236}">
                  <a16:creationId xmlns:a16="http://schemas.microsoft.com/office/drawing/2014/main" id="{4E6CD35B-F65C-B4F3-911E-EB1FD8962DDE}"/>
                </a:ext>
              </a:extLst>
            </p:cNvPr>
            <p:cNvSpPr/>
            <p:nvPr/>
          </p:nvSpPr>
          <p:spPr>
            <a:xfrm>
              <a:off x="6912709" y="4391807"/>
              <a:ext cx="517109" cy="274407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חץ: למטה 22">
              <a:extLst>
                <a:ext uri="{FF2B5EF4-FFF2-40B4-BE49-F238E27FC236}">
                  <a16:creationId xmlns:a16="http://schemas.microsoft.com/office/drawing/2014/main" id="{A406F605-D80E-4D51-A2BB-58D9FE8F3C89}"/>
                </a:ext>
              </a:extLst>
            </p:cNvPr>
            <p:cNvSpPr/>
            <p:nvPr/>
          </p:nvSpPr>
          <p:spPr>
            <a:xfrm rot="21421251">
              <a:off x="5492110" y="5175255"/>
              <a:ext cx="220416" cy="49151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47D8424C-80F8-5A56-67C9-8CE257F95BD1}"/>
                </a:ext>
              </a:extLst>
            </p:cNvPr>
            <p:cNvSpPr txBox="1"/>
            <p:nvPr/>
          </p:nvSpPr>
          <p:spPr>
            <a:xfrm>
              <a:off x="2481691" y="5588056"/>
              <a:ext cx="101700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sz="1400" dirty="0">
                <a:solidFill>
                  <a:srgbClr val="FF0000"/>
                </a:solidFill>
              </a:endParaRPr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3756106F-908C-C8E5-2F8F-5990E41FDFA3}"/>
                </a:ext>
              </a:extLst>
            </p:cNvPr>
            <p:cNvSpPr txBox="1"/>
            <p:nvPr/>
          </p:nvSpPr>
          <p:spPr>
            <a:xfrm>
              <a:off x="5626115" y="5357223"/>
              <a:ext cx="15352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TRAP</a:t>
              </a:r>
              <a:r>
                <a:rPr lang="en-US" sz="1200" dirty="0"/>
                <a:t> pc1 has going DOWN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843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D480C6-F818-C601-EC3C-38AD4DA2A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6900" y="1188637"/>
            <a:ext cx="3152097" cy="4480726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rtl="0" fontAlgn="base">
              <a:spcAft>
                <a:spcPct val="0"/>
              </a:spcAft>
              <a:buClrTx/>
              <a:buSzTx/>
              <a:tabLst/>
            </a:pPr>
            <a:r>
              <a:rPr lang="en-US" sz="6600" kern="12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RFC -1157</a:t>
            </a:r>
            <a:endParaRPr kumimoji="0" lang="en-US" altLang="he-IL" sz="6600" i="0" u="none" strike="noStrike" kern="1200" normalizeH="0" baseline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תיבת טקסט 8">
            <a:extLst>
              <a:ext uri="{FF2B5EF4-FFF2-40B4-BE49-F238E27FC236}">
                <a16:creationId xmlns:a16="http://schemas.microsoft.com/office/drawing/2014/main" id="{BFA2E601-3EB3-4250-F8DE-D877D4D2E4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861984"/>
              </p:ext>
            </p:extLst>
          </p:nvPr>
        </p:nvGraphicFramePr>
        <p:xfrm>
          <a:off x="5526779" y="1003300"/>
          <a:ext cx="5143499" cy="5131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849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C2E77A-9929-29CD-ED42-F835E9BE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613746"/>
            <a:ext cx="10591800" cy="574632"/>
          </a:xfrm>
        </p:spPr>
        <p:txBody>
          <a:bodyPr>
            <a:normAutofit fontScale="90000"/>
          </a:bodyPr>
          <a:lstStyle/>
          <a:p>
            <a:r>
              <a:rPr lang="en-US" dirty="0"/>
              <a:t>Notification Message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C5B12E-9D96-3CD8-468A-443A36E94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1800" cy="2583815"/>
          </a:xfrm>
        </p:spPr>
        <p:txBody>
          <a:bodyPr/>
          <a:lstStyle/>
          <a:p>
            <a:r>
              <a:rPr lang="he-IL" dirty="0"/>
              <a:t>נשלח ע"י ה</a:t>
            </a:r>
            <a:r>
              <a:rPr lang="en-US" dirty="0"/>
              <a:t>manage devices </a:t>
            </a:r>
            <a:r>
              <a:rPr lang="he-IL" dirty="0"/>
              <a:t> על מנת להודיע לשרת ה</a:t>
            </a:r>
            <a:r>
              <a:rPr lang="en-US" dirty="0" err="1"/>
              <a:t>nms</a:t>
            </a:r>
            <a:r>
              <a:rPr lang="en-US" dirty="0"/>
              <a:t> </a:t>
            </a:r>
            <a:r>
              <a:rPr lang="he-IL" dirty="0"/>
              <a:t> לגבי אירוע מסוים שקרה . נשלח מה</a:t>
            </a:r>
            <a:r>
              <a:rPr lang="en-US" dirty="0"/>
              <a:t>AGENT </a:t>
            </a:r>
            <a:r>
              <a:rPr lang="he-IL" dirty="0"/>
              <a:t>  ל </a:t>
            </a:r>
            <a:r>
              <a:rPr lang="en-US" dirty="0"/>
              <a:t>MANAGER </a:t>
            </a:r>
            <a:r>
              <a:rPr lang="he-IL" dirty="0"/>
              <a:t> . </a:t>
            </a:r>
            <a:br>
              <a:rPr lang="en-US" dirty="0"/>
            </a:br>
            <a:r>
              <a:rPr lang="he-IL" dirty="0"/>
              <a:t>לדוגמא כאשר מחשב מסוים נופל .</a:t>
            </a:r>
          </a:p>
          <a:p>
            <a:r>
              <a:rPr lang="he-I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סוג שני של הודעת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 </a:t>
            </a:r>
            <a:r>
              <a:rPr lang="he-I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he-IL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/>
              <a:t>INFORM</a:t>
            </a:r>
            <a:r>
              <a:rPr lang="he-IL" dirty="0"/>
              <a:t> - נשלח מה</a:t>
            </a:r>
            <a:r>
              <a:rPr lang="en-US" dirty="0"/>
              <a:t>AGENT  </a:t>
            </a:r>
            <a:r>
              <a:rPr lang="he-IL" dirty="0"/>
              <a:t> ל </a:t>
            </a:r>
            <a:r>
              <a:rPr lang="en-US" dirty="0"/>
              <a:t>manager </a:t>
            </a:r>
            <a:r>
              <a:rPr lang="he-IL" dirty="0"/>
              <a:t> , אבל כאן ה</a:t>
            </a:r>
            <a:r>
              <a:rPr lang="en-US" dirty="0"/>
              <a:t>manager </a:t>
            </a:r>
            <a:r>
              <a:rPr lang="he-IL" dirty="0"/>
              <a:t> כן שולח הודעת </a:t>
            </a:r>
            <a:r>
              <a:rPr lang="en-US" dirty="0"/>
              <a:t>RESPONSE  </a:t>
            </a:r>
            <a:r>
              <a:rPr lang="he-IL" dirty="0"/>
              <a:t> . </a:t>
            </a:r>
            <a:endParaRPr lang="en-US" dirty="0"/>
          </a:p>
        </p:txBody>
      </p: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43E605FE-6A0A-1D68-E0DA-0DD90FF1AAB5}"/>
              </a:ext>
            </a:extLst>
          </p:cNvPr>
          <p:cNvGrpSpPr/>
          <p:nvPr/>
        </p:nvGrpSpPr>
        <p:grpSpPr>
          <a:xfrm>
            <a:off x="2481691" y="4146847"/>
            <a:ext cx="6211614" cy="2097407"/>
            <a:chOff x="2481691" y="4146847"/>
            <a:chExt cx="6211614" cy="2097407"/>
          </a:xfrm>
        </p:grpSpPr>
        <p:sp>
          <p:nvSpPr>
            <p:cNvPr id="5" name="מלבן: פינות מעוגלות 4">
              <a:extLst>
                <a:ext uri="{FF2B5EF4-FFF2-40B4-BE49-F238E27FC236}">
                  <a16:creationId xmlns:a16="http://schemas.microsoft.com/office/drawing/2014/main" id="{297FF747-A845-3B36-5843-62F2D565BD16}"/>
                </a:ext>
              </a:extLst>
            </p:cNvPr>
            <p:cNvSpPr/>
            <p:nvPr/>
          </p:nvSpPr>
          <p:spPr>
            <a:xfrm>
              <a:off x="4929209" y="5741944"/>
              <a:ext cx="956859" cy="502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NMS server</a:t>
              </a:r>
              <a:endParaRPr lang="he-IL" dirty="0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D13C04A5-8678-CD03-FB13-0DB42F6E6422}"/>
                </a:ext>
              </a:extLst>
            </p:cNvPr>
            <p:cNvSpPr/>
            <p:nvPr/>
          </p:nvSpPr>
          <p:spPr>
            <a:xfrm>
              <a:off x="3260019" y="4532672"/>
              <a:ext cx="1045833" cy="5674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Router-1</a:t>
              </a:r>
              <a:endParaRPr lang="he-IL" dirty="0"/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759F7868-E306-A614-BEDD-E19E0A73BA8F}"/>
                </a:ext>
              </a:extLst>
            </p:cNvPr>
            <p:cNvSpPr/>
            <p:nvPr/>
          </p:nvSpPr>
          <p:spPr>
            <a:xfrm>
              <a:off x="4924939" y="4463054"/>
              <a:ext cx="1126033" cy="6370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Switch-1</a:t>
              </a:r>
              <a:endParaRPr lang="he-IL" dirty="0"/>
            </a:p>
          </p:txBody>
        </p: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62F32072-B690-450B-2FCA-1C0CE5EA5BBB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H="1" flipV="1">
              <a:off x="5487956" y="5100083"/>
              <a:ext cx="39251" cy="641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1F83AC15-1EA5-65C2-3BA8-5E98462BC081}"/>
                </a:ext>
              </a:extLst>
            </p:cNvPr>
            <p:cNvCxnSpPr>
              <a:cxnSpLocks/>
              <a:stCxn id="5" idx="1"/>
              <a:endCxn id="6" idx="4"/>
            </p:cNvCxnSpPr>
            <p:nvPr/>
          </p:nvCxnSpPr>
          <p:spPr>
            <a:xfrm flipH="1" flipV="1">
              <a:off x="3782936" y="5100083"/>
              <a:ext cx="1146273" cy="893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2C23FB85-A250-0800-590B-A3359505A4B1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4305852" y="4781569"/>
              <a:ext cx="619087" cy="348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Pc - Free computer icons">
              <a:extLst>
                <a:ext uri="{FF2B5EF4-FFF2-40B4-BE49-F238E27FC236}">
                  <a16:creationId xmlns:a16="http://schemas.microsoft.com/office/drawing/2014/main" id="{B70F156D-9F38-67BF-A249-70D13E414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5948" y="4228186"/>
              <a:ext cx="679819" cy="380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c - Free computer icons">
              <a:extLst>
                <a:ext uri="{FF2B5EF4-FFF2-40B4-BE49-F238E27FC236}">
                  <a16:creationId xmlns:a16="http://schemas.microsoft.com/office/drawing/2014/main" id="{46E7676D-BFCA-473E-BB93-30D0AB92B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2754" y="4634885"/>
              <a:ext cx="679819" cy="380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c - Free computer icons">
              <a:extLst>
                <a:ext uri="{FF2B5EF4-FFF2-40B4-BE49-F238E27FC236}">
                  <a16:creationId xmlns:a16="http://schemas.microsoft.com/office/drawing/2014/main" id="{CB09742B-7A15-903A-B082-3C9435D7E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486" y="5015848"/>
              <a:ext cx="679819" cy="380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מחבר חץ ישר 13">
              <a:extLst>
                <a:ext uri="{FF2B5EF4-FFF2-40B4-BE49-F238E27FC236}">
                  <a16:creationId xmlns:a16="http://schemas.microsoft.com/office/drawing/2014/main" id="{4CE2C824-C831-1B5C-CB55-0D7734CF957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5954454" y="4418668"/>
              <a:ext cx="1941494" cy="344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FD9EAA2F-9AF6-9BA1-49CA-999F5A97C7CE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>
              <a:off x="6050972" y="4781569"/>
              <a:ext cx="1901782" cy="43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5344969F-CFFA-5CDC-E51E-557621636EC7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5886068" y="5006792"/>
              <a:ext cx="2127418" cy="199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197E6735-A55E-C2EF-E2EA-DCE43E226D59}"/>
                </a:ext>
              </a:extLst>
            </p:cNvPr>
            <p:cNvSpPr txBox="1"/>
            <p:nvPr/>
          </p:nvSpPr>
          <p:spPr>
            <a:xfrm>
              <a:off x="7272935" y="4146847"/>
              <a:ext cx="67981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PC1</a:t>
              </a:r>
              <a:endParaRPr lang="he-IL" dirty="0"/>
            </a:p>
          </p:txBody>
        </p:sp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72B6A6C3-2599-7D11-F7B7-BBEF5DE022AF}"/>
                </a:ext>
              </a:extLst>
            </p:cNvPr>
            <p:cNvSpPr txBox="1"/>
            <p:nvPr/>
          </p:nvSpPr>
          <p:spPr>
            <a:xfrm>
              <a:off x="7394388" y="4987891"/>
              <a:ext cx="63676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PC3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E63FBB68-7F79-64DD-D3E9-E8500765ADF7}"/>
                </a:ext>
              </a:extLst>
            </p:cNvPr>
            <p:cNvSpPr txBox="1"/>
            <p:nvPr/>
          </p:nvSpPr>
          <p:spPr>
            <a:xfrm>
              <a:off x="7361686" y="4612389"/>
              <a:ext cx="63909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PC2</a:t>
              </a:r>
              <a:endParaRPr lang="he-IL" dirty="0"/>
            </a:p>
          </p:txBody>
        </p:sp>
        <p:sp>
          <p:nvSpPr>
            <p:cNvPr id="20" name="סימן כפל 19">
              <a:extLst>
                <a:ext uri="{FF2B5EF4-FFF2-40B4-BE49-F238E27FC236}">
                  <a16:creationId xmlns:a16="http://schemas.microsoft.com/office/drawing/2014/main" id="{4E6CD35B-F65C-B4F3-911E-EB1FD8962DDE}"/>
                </a:ext>
              </a:extLst>
            </p:cNvPr>
            <p:cNvSpPr/>
            <p:nvPr/>
          </p:nvSpPr>
          <p:spPr>
            <a:xfrm>
              <a:off x="6912709" y="4391807"/>
              <a:ext cx="517109" cy="274407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חץ: למטה 22">
              <a:extLst>
                <a:ext uri="{FF2B5EF4-FFF2-40B4-BE49-F238E27FC236}">
                  <a16:creationId xmlns:a16="http://schemas.microsoft.com/office/drawing/2014/main" id="{A406F605-D80E-4D51-A2BB-58D9FE8F3C89}"/>
                </a:ext>
              </a:extLst>
            </p:cNvPr>
            <p:cNvSpPr/>
            <p:nvPr/>
          </p:nvSpPr>
          <p:spPr>
            <a:xfrm rot="21421251">
              <a:off x="5492110" y="5175255"/>
              <a:ext cx="220416" cy="49151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47D8424C-80F8-5A56-67C9-8CE257F95BD1}"/>
                </a:ext>
              </a:extLst>
            </p:cNvPr>
            <p:cNvSpPr txBox="1"/>
            <p:nvPr/>
          </p:nvSpPr>
          <p:spPr>
            <a:xfrm>
              <a:off x="2481691" y="5588056"/>
              <a:ext cx="101700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sz="1400" dirty="0">
                <a:solidFill>
                  <a:srgbClr val="FF0000"/>
                </a:solidFill>
              </a:endParaRPr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3756106F-908C-C8E5-2F8F-5990E41FDFA3}"/>
                </a:ext>
              </a:extLst>
            </p:cNvPr>
            <p:cNvSpPr txBox="1"/>
            <p:nvPr/>
          </p:nvSpPr>
          <p:spPr>
            <a:xfrm>
              <a:off x="5626115" y="5357223"/>
              <a:ext cx="15352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TRAP</a:t>
              </a:r>
              <a:r>
                <a:rPr lang="en-US" sz="1200" dirty="0"/>
                <a:t> pc1 has going DOWN</a:t>
              </a:r>
              <a:endParaRPr lang="he-IL" sz="1200" dirty="0"/>
            </a:p>
          </p:txBody>
        </p:sp>
      </p:grpSp>
      <p:sp>
        <p:nvSpPr>
          <p:cNvPr id="21" name="חץ: למעלה 20">
            <a:extLst>
              <a:ext uri="{FF2B5EF4-FFF2-40B4-BE49-F238E27FC236}">
                <a16:creationId xmlns:a16="http://schemas.microsoft.com/office/drawing/2014/main" id="{496CBE17-2A0C-3A0C-5943-CB17A29209FD}"/>
              </a:ext>
            </a:extLst>
          </p:cNvPr>
          <p:cNvSpPr/>
          <p:nvPr/>
        </p:nvSpPr>
        <p:spPr>
          <a:xfrm>
            <a:off x="5223914" y="5169858"/>
            <a:ext cx="183724" cy="4181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1974926F-7BAE-995F-40B8-AAB1B937371F}"/>
              </a:ext>
            </a:extLst>
          </p:cNvPr>
          <p:cNvSpPr txBox="1"/>
          <p:nvPr/>
        </p:nvSpPr>
        <p:spPr>
          <a:xfrm>
            <a:off x="3090764" y="5268741"/>
            <a:ext cx="222580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Response</a:t>
            </a:r>
            <a:r>
              <a:rPr lang="en-US" sz="1200" dirty="0"/>
              <a:t> </a:t>
            </a:r>
            <a:r>
              <a:rPr lang="he-IL" sz="1200" dirty="0"/>
              <a:t>– קיבלתי את ההודעה . </a:t>
            </a:r>
          </a:p>
        </p:txBody>
      </p:sp>
    </p:spTree>
    <p:extLst>
      <p:ext uri="{BB962C8B-B14F-4D97-AF65-F5344CB8AC3E}">
        <p14:creationId xmlns:p14="http://schemas.microsoft.com/office/powerpoint/2010/main" val="30873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3D6C4A1-EDBF-52D9-C522-58FE5264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r>
              <a:rPr lang="en-US" sz="660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RFC -1157</a:t>
            </a:r>
            <a:endParaRPr lang="he-IL" sz="660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DDF400-AC6F-12F3-DCDC-F533DD6E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600200"/>
            <a:ext cx="5412739" cy="3608930"/>
          </a:xfrm>
        </p:spPr>
        <p:txBody>
          <a:bodyPr anchor="ctr">
            <a:normAutofit/>
          </a:bodyPr>
          <a:lstStyle/>
          <a:p>
            <a:r>
              <a:rPr lang="he-IL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בשנת 1993 פורסמה גרסה שנייה לפרוטוקול הנקראת 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SNMPv2 </a:t>
            </a:r>
            <a:r>
              <a:rPr lang="he-IL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ב 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1441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 ,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1452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 </a:t>
            </a:r>
            <a:r>
              <a:rPr lang="he-IL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ו 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1448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. </a:t>
            </a:r>
            <a:b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lang="he-IL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בגרסה השנייה נוספו שתי בקשות לפרוטוקול 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Inform Request </a:t>
            </a:r>
            <a:r>
              <a:rPr lang="he-IL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Get Bulk,</a:t>
            </a:r>
            <a:b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lang="he-IL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מבנה הבקשה שונה ולמבנה הבקשה נוספו הנתונים הנחוצים עבור הבקשות החדשות. כמו כן, שופר קלות הטיפול ב</a:t>
            </a:r>
            <a:r>
              <a:rPr lang="he-IL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5" tooltip="אבטחת מידע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אבטחת מידע</a:t>
            </a:r>
            <a:r>
              <a:rPr lang="he-IL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 ונוספה תמיכה במונים בגודל 64 </a:t>
            </a:r>
            <a:r>
              <a:rPr lang="he-IL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6" tooltip="סיבית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סיביות</a:t>
            </a:r>
            <a:r>
              <a:rPr lang="he-IL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. </a:t>
            </a:r>
          </a:p>
          <a:p>
            <a:r>
              <a:rPr lang="he-IL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בשנת 1996 פורסם תיקון ל 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SNMPv2 </a:t>
            </a:r>
            <a:r>
              <a:rPr lang="he-IL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שהחליף את התקן מ 1993.</a:t>
            </a:r>
          </a:p>
          <a:p>
            <a:endParaRPr lang="he-IL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he-IL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בשנת 1998 פורסם התקן ל 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SNMPv3. </a:t>
            </a:r>
            <a:r>
              <a:rPr lang="he-IL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בגרסה זו הושם דגש רב על נושא אבטחת המידע והיא כוללת מנגנונים חזקים לאימות משתמשים, בקרת גישה, והצפנה.</a:t>
            </a:r>
          </a:p>
        </p:txBody>
      </p:sp>
    </p:spTree>
    <p:extLst>
      <p:ext uri="{BB962C8B-B14F-4D97-AF65-F5344CB8AC3E}">
        <p14:creationId xmlns:p14="http://schemas.microsoft.com/office/powerpoint/2010/main" val="49286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05ADB16-22F1-4B2C-6D39-BF99FE20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r>
              <a:rPr lang="he-IL" altLang="he-IL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Simple Network Management Protocol</a:t>
            </a:r>
            <a:br>
              <a:rPr lang="en-US" altLang="he-IL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lang="en-US" altLang="he-IL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(snmp)</a:t>
            </a:r>
            <a:r>
              <a:rPr lang="en-US" sz="3600"/>
              <a:t> </a:t>
            </a:r>
            <a:endParaRPr lang="he-IL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A30C56-AB72-EC64-7166-3A5AF09A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188637"/>
            <a:ext cx="6073139" cy="402049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br>
              <a:rPr lang="en-US" sz="2000" dirty="0"/>
            </a:br>
            <a:r>
              <a:rPr lang="en-US" sz="2000" dirty="0" err="1"/>
              <a:t>snmp</a:t>
            </a:r>
            <a:r>
              <a:rPr lang="en-US" sz="2000" dirty="0"/>
              <a:t> </a:t>
            </a:r>
            <a:r>
              <a:rPr lang="he-IL" sz="2000" dirty="0"/>
              <a:t> הוא </a:t>
            </a:r>
            <a:r>
              <a:rPr lang="he-IL" sz="2000" b="0" i="0" dirty="0">
                <a:effectLst/>
                <a:latin typeface="Arial" panose="020B0604020202020204" pitchFamily="34" charset="0"/>
              </a:rPr>
              <a:t> </a:t>
            </a:r>
            <a:r>
              <a:rPr lang="he-IL" sz="2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פרוטוקול תקשורת</a:t>
            </a:r>
            <a:r>
              <a:rPr lang="he-IL" sz="20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 </a:t>
            </a:r>
            <a:r>
              <a:rPr lang="he-IL" sz="2000" b="0" i="0" dirty="0">
                <a:effectLst/>
                <a:latin typeface="Arial" panose="020B0604020202020204" pitchFamily="34" charset="0"/>
              </a:rPr>
              <a:t>לניהול התקני רשת (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Network elements) </a:t>
            </a:r>
            <a:r>
              <a:rPr lang="he-IL" sz="2000" b="0" i="0" dirty="0">
                <a:effectLst/>
                <a:latin typeface="Arial" panose="020B0604020202020204" pitchFamily="34" charset="0"/>
              </a:rPr>
              <a:t> ב</a:t>
            </a:r>
            <a:r>
              <a:rPr lang="he-IL" sz="2000" b="0" i="0" u="none" strike="noStrike" dirty="0">
                <a:effectLst/>
                <a:latin typeface="Arial" panose="020B0604020202020204" pitchFamily="34" charset="0"/>
              </a:rPr>
              <a:t>רשתות</a:t>
            </a:r>
            <a:r>
              <a:rPr lang="he-IL" sz="20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IP</a:t>
            </a:r>
            <a:r>
              <a:rPr lang="he-IL" sz="2000" b="0" i="0" dirty="0">
                <a:effectLst/>
                <a:latin typeface="Arial" panose="020B0604020202020204" pitchFamily="34" charset="0"/>
              </a:rPr>
              <a:t> .</a:t>
            </a:r>
            <a:br>
              <a:rPr lang="en-US" sz="2000" b="0" i="0" dirty="0">
                <a:effectLst/>
                <a:latin typeface="Arial" panose="020B0604020202020204" pitchFamily="34" charset="0"/>
              </a:rPr>
            </a:b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2000" b="0" i="0" dirty="0">
                <a:effectLst/>
                <a:latin typeface="Arial" panose="020B0604020202020204" pitchFamily="34" charset="0"/>
              </a:rPr>
              <a:t>ניתן להשתמש ב-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snmp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he-IL" sz="2000" b="0" i="0" dirty="0">
                <a:effectLst/>
                <a:latin typeface="Arial" panose="020B0604020202020204" pitchFamily="34" charset="0"/>
              </a:rPr>
              <a:t> לניטור מצב המכשירים, ביצוע מצב תצורה ועוד</a:t>
            </a:r>
            <a:br>
              <a:rPr lang="en-US" sz="2000" b="0" i="0" dirty="0">
                <a:effectLst/>
                <a:latin typeface="Arial" panose="020B0604020202020204" pitchFamily="34" charset="0"/>
              </a:rPr>
            </a:br>
            <a:r>
              <a:rPr lang="he-IL" sz="2000" b="0" i="0" dirty="0">
                <a:effectLst/>
                <a:latin typeface="Arial" panose="020B0604020202020204" pitchFamily="34" charset="0"/>
              </a:rPr>
              <a:t> </a:t>
            </a:r>
            <a:br>
              <a:rPr lang="en-US" sz="2000" b="0" i="0" dirty="0">
                <a:effectLst/>
                <a:latin typeface="Arial" panose="020B0604020202020204" pitchFamily="34" charset="0"/>
              </a:rPr>
            </a:br>
            <a:r>
              <a:rPr lang="he-IL" sz="2000" b="0" i="0" dirty="0">
                <a:effectLst/>
                <a:latin typeface="Arial" panose="020B0604020202020204" pitchFamily="34" charset="0"/>
              </a:rPr>
              <a:t>הפרוטוקול מאפשר להגדיר את תצורת ההתקן (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(Configuration</a:t>
            </a:r>
            <a:r>
              <a:rPr lang="he-IL" sz="2000" b="0" i="0" dirty="0">
                <a:effectLst/>
                <a:latin typeface="Arial" panose="020B0604020202020204" pitchFamily="34" charset="0"/>
              </a:rPr>
              <a:t>ולאסוף מידע מהתקן הרשת(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router , switch </a:t>
            </a:r>
            <a:r>
              <a:rPr lang="he-IL" sz="2000" b="0" i="0" dirty="0">
                <a:effectLst/>
                <a:latin typeface="Arial" panose="020B0604020202020204" pitchFamily="34" charset="0"/>
              </a:rPr>
              <a:t> ועוד . )  לגבי מצבו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( Status) </a:t>
            </a:r>
            <a:r>
              <a:rPr lang="he-IL" sz="2000" b="0" i="0" dirty="0">
                <a:effectLst/>
                <a:latin typeface="Arial" panose="020B0604020202020204" pitchFamily="34" charset="0"/>
              </a:rPr>
              <a:t>ולגבי הגדרות התצורה שלו. </a:t>
            </a:r>
            <a:br>
              <a:rPr lang="en-US" sz="2000" b="0" i="0" dirty="0">
                <a:effectLst/>
                <a:latin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</a:rPr>
            </a:br>
            <a:r>
              <a:rPr lang="he-IL" sz="2000" dirty="0">
                <a:latin typeface="Arial" panose="020B0604020202020204" pitchFamily="34" charset="0"/>
              </a:rPr>
              <a:t>ההתקנים כוללים סוכנים (</a:t>
            </a:r>
            <a:r>
              <a:rPr lang="en-US" sz="2000" dirty="0">
                <a:latin typeface="Arial" panose="020B0604020202020204" pitchFamily="34" charset="0"/>
              </a:rPr>
              <a:t>agents</a:t>
            </a:r>
            <a:r>
              <a:rPr lang="he-IL" sz="2000" dirty="0">
                <a:latin typeface="Arial" panose="020B0604020202020204" pitchFamily="34" charset="0"/>
              </a:rPr>
              <a:t> )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he-IL" sz="2000" dirty="0">
                <a:latin typeface="Arial" panose="020B0604020202020204" pitchFamily="34" charset="0"/>
              </a:rPr>
              <a:t> הסוכנים מנהלים תקשורת עם מנהל הרשת (</a:t>
            </a:r>
            <a:r>
              <a:rPr lang="en-US" sz="2000" dirty="0">
                <a:latin typeface="Arial" panose="020B0604020202020204" pitchFamily="34" charset="0"/>
              </a:rPr>
              <a:t>manager </a:t>
            </a:r>
            <a:r>
              <a:rPr lang="he-IL" sz="2000" dirty="0">
                <a:latin typeface="Arial" panose="020B0604020202020204" pitchFamily="34" charset="0"/>
              </a:rPr>
              <a:t> ) באמצעות פרוטוקול </a:t>
            </a:r>
            <a:r>
              <a:rPr lang="en-US" sz="2000" dirty="0" err="1">
                <a:latin typeface="Arial" panose="020B0604020202020204" pitchFamily="34" charset="0"/>
              </a:rPr>
              <a:t>snmp</a:t>
            </a:r>
            <a:r>
              <a:rPr lang="he-IL" sz="2000" dirty="0">
                <a:latin typeface="Arial" panose="020B0604020202020204" pitchFamily="34" charset="0"/>
              </a:rPr>
              <a:t> , ומבצעים את הוראות מנהל הרשת . </a:t>
            </a:r>
            <a:br>
              <a:rPr lang="en-US" sz="2000" dirty="0">
                <a:latin typeface="Arial" panose="020B0604020202020204" pitchFamily="34" charset="0"/>
              </a:rPr>
            </a:b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1551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F7D98C7-5B91-1EEF-1D23-1E009A7F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he-IL" altLang="he-IL" sz="3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Simple Network Management Protocol</a:t>
            </a:r>
            <a:br>
              <a:rPr lang="en-US" altLang="he-IL" sz="3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lang="en-US" altLang="he-IL" sz="3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(snmp)</a:t>
            </a:r>
            <a:r>
              <a:rPr lang="en-US" sz="3400"/>
              <a:t> </a:t>
            </a:r>
            <a:endParaRPr lang="he-IL" sz="34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51DFD7-6942-A9E7-769D-6E6B1947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he-IL" sz="2400" dirty="0">
                <a:latin typeface="Arial" panose="020B0604020202020204" pitchFamily="34" charset="0"/>
              </a:rPr>
              <a:t>פרוטוקול </a:t>
            </a:r>
            <a:r>
              <a:rPr lang="en-US" sz="2400" dirty="0">
                <a:latin typeface="Arial" panose="020B0604020202020204" pitchFamily="34" charset="0"/>
              </a:rPr>
              <a:t>SNMP </a:t>
            </a:r>
            <a:r>
              <a:rPr lang="he-IL" sz="2400" dirty="0">
                <a:latin typeface="Arial" panose="020B0604020202020204" pitchFamily="34" charset="0"/>
              </a:rPr>
              <a:t>פועל בשכבת היישום במודל </a:t>
            </a:r>
            <a:r>
              <a:rPr lang="en-US" sz="2400" dirty="0">
                <a:latin typeface="Arial" panose="020B0604020202020204" pitchFamily="34" charset="0"/>
              </a:rPr>
              <a:t>. OSI </a:t>
            </a:r>
            <a:br>
              <a:rPr lang="en-US" sz="2400" dirty="0">
                <a:latin typeface="Arial" panose="020B0604020202020204" pitchFamily="34" charset="0"/>
              </a:rPr>
            </a:br>
            <a:r>
              <a:rPr lang="he-IL" sz="2400" dirty="0">
                <a:latin typeface="Arial" panose="020B0604020202020204" pitchFamily="34" charset="0"/>
              </a:rPr>
              <a:t>הוא משתמש בפרוטוקול </a:t>
            </a:r>
            <a:r>
              <a:rPr lang="en-US" sz="2400" dirty="0">
                <a:latin typeface="Arial" panose="020B0604020202020204" pitchFamily="34" charset="0"/>
              </a:rPr>
              <a:t>TCP/IP </a:t>
            </a:r>
            <a:r>
              <a:rPr lang="he-IL" sz="2400" dirty="0">
                <a:latin typeface="Arial" panose="020B0604020202020204" pitchFamily="34" charset="0"/>
              </a:rPr>
              <a:t>ועובד מעל </a:t>
            </a:r>
            <a:r>
              <a:rPr lang="en-US" sz="2400" dirty="0">
                <a:latin typeface="Arial" panose="020B0604020202020204" pitchFamily="34" charset="0"/>
              </a:rPr>
              <a:t>UDP </a:t>
            </a:r>
            <a:r>
              <a:rPr lang="he-IL" sz="2400" dirty="0">
                <a:latin typeface="Arial" panose="020B0604020202020204" pitchFamily="34" charset="0"/>
              </a:rPr>
              <a:t> בפורטים 161 ו-162. הפרוטוקול פועל במודל </a:t>
            </a:r>
            <a:r>
              <a:rPr lang="en-US" sz="2400" dirty="0">
                <a:latin typeface="Arial" panose="020B0604020202020204" pitchFamily="34" charset="0"/>
              </a:rPr>
              <a:t>Client – Server </a:t>
            </a:r>
            <a:r>
              <a:rPr lang="he-IL" sz="2400" dirty="0"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he-IL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9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764B2B6-40D1-71AA-6DB4-D06C650B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r>
              <a:rPr lang="he-IL" sz="5600" dirty="0"/>
              <a:t>סוגי התקנים שמשתתפים בפרוטוקול </a:t>
            </a:r>
            <a:r>
              <a:rPr lang="en-US" sz="5600" dirty="0"/>
              <a:t>SNMP</a:t>
            </a:r>
            <a:endParaRPr lang="he-IL" sz="5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0941CA-54E9-D454-226F-F2933368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he-IL" sz="1900" dirty="0"/>
              <a:t>יש שני סוגים עיקריים של התקנים (</a:t>
            </a:r>
            <a:r>
              <a:rPr lang="en-US" sz="1900" dirty="0"/>
              <a:t>devices</a:t>
            </a:r>
            <a:r>
              <a:rPr lang="he-IL" sz="1900" dirty="0"/>
              <a:t>) : </a:t>
            </a:r>
          </a:p>
          <a:p>
            <a:pPr lvl="1"/>
            <a:r>
              <a:rPr lang="en-US" sz="1900" dirty="0"/>
              <a:t>Manage devices </a:t>
            </a:r>
            <a:r>
              <a:rPr lang="he-IL" sz="1900" dirty="0"/>
              <a:t> - אלו ההתקנים שמנוהלים על ידי שימוש בפרוטוקול </a:t>
            </a:r>
            <a:r>
              <a:rPr lang="en-US" sz="1900" dirty="0" err="1"/>
              <a:t>snmp</a:t>
            </a:r>
            <a:r>
              <a:rPr lang="he-IL" sz="1900" dirty="0"/>
              <a:t> </a:t>
            </a:r>
          </a:p>
          <a:p>
            <a:pPr lvl="2"/>
            <a:r>
              <a:rPr lang="he-IL" sz="1900" dirty="0"/>
              <a:t>לדוגמא : </a:t>
            </a:r>
            <a:r>
              <a:rPr lang="he-IL" sz="1900" dirty="0" err="1"/>
              <a:t>ראוטרים</a:t>
            </a:r>
            <a:r>
              <a:rPr lang="he-IL" sz="1900" dirty="0"/>
              <a:t> </a:t>
            </a:r>
            <a:r>
              <a:rPr lang="he-IL" sz="1900" dirty="0" err="1"/>
              <a:t>סוויצים</a:t>
            </a:r>
            <a:r>
              <a:rPr lang="he-IL" sz="1900" dirty="0"/>
              <a:t> ועוד .</a:t>
            </a:r>
          </a:p>
          <a:p>
            <a:pPr lvl="2"/>
            <a:r>
              <a:rPr lang="he-IL" sz="1900" dirty="0"/>
              <a:t>נשתמש </a:t>
            </a:r>
            <a:r>
              <a:rPr lang="he-IL" sz="1900" dirty="0" err="1"/>
              <a:t>בפרוקטוקול</a:t>
            </a:r>
            <a:r>
              <a:rPr lang="he-IL" sz="1900" dirty="0"/>
              <a:t> </a:t>
            </a:r>
            <a:r>
              <a:rPr lang="en-US" sz="1900" dirty="0" err="1"/>
              <a:t>snmp</a:t>
            </a:r>
            <a:r>
              <a:rPr lang="he-IL" sz="1900" dirty="0"/>
              <a:t> לניטור סטאטוס </a:t>
            </a:r>
            <a:r>
              <a:rPr lang="he-IL" sz="1900" dirty="0" err="1"/>
              <a:t>הראוטרים</a:t>
            </a:r>
            <a:r>
              <a:rPr lang="he-IL" sz="1900" dirty="0"/>
              <a:t> </a:t>
            </a:r>
            <a:r>
              <a:rPr lang="he-IL" sz="1900" dirty="0" err="1"/>
              <a:t>והסוויצ'ים</a:t>
            </a:r>
            <a:r>
              <a:rPr lang="he-IL" sz="1900" dirty="0"/>
              <a:t> ברשת . </a:t>
            </a:r>
          </a:p>
          <a:p>
            <a:pPr lvl="1"/>
            <a:r>
              <a:rPr lang="en-US" sz="1900" dirty="0"/>
              <a:t>Network Management Station – NMS </a:t>
            </a:r>
            <a:r>
              <a:rPr lang="he-IL" sz="1900" dirty="0"/>
              <a:t> - אלו ההתקנים אשר מנהלים את ה</a:t>
            </a:r>
            <a:r>
              <a:rPr lang="en-US" sz="1900" dirty="0"/>
              <a:t>manage devices </a:t>
            </a:r>
            <a:r>
              <a:rPr lang="he-IL" sz="1900" dirty="0"/>
              <a:t> . אלו הם השרתים של </a:t>
            </a:r>
            <a:r>
              <a:rPr lang="en-US" sz="1900" dirty="0" err="1"/>
              <a:t>snmp</a:t>
            </a:r>
            <a:r>
              <a:rPr lang="he-IL" sz="1900" dirty="0"/>
              <a:t> .  </a:t>
            </a:r>
          </a:p>
          <a:p>
            <a:pPr lvl="1"/>
            <a:endParaRPr lang="he-IL" sz="1900" dirty="0"/>
          </a:p>
        </p:txBody>
      </p:sp>
    </p:spTree>
    <p:extLst>
      <p:ext uri="{BB962C8B-B14F-4D97-AF65-F5344CB8AC3E}">
        <p14:creationId xmlns:p14="http://schemas.microsoft.com/office/powerpoint/2010/main" val="175402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1BC51951-99F9-D21F-27B0-0473D58C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איך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פרוטוקל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SNMP 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עובד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19700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384F011F-418D-7142-9AB8-705A7B39E656}"/>
              </a:ext>
            </a:extLst>
          </p:cNvPr>
          <p:cNvSpPr/>
          <p:nvPr/>
        </p:nvSpPr>
        <p:spPr>
          <a:xfrm>
            <a:off x="6868160" y="5384800"/>
            <a:ext cx="1219200" cy="873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NMS server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26C6A3D-3346-43E3-0A1B-182AAC95460B}"/>
              </a:ext>
            </a:extLst>
          </p:cNvPr>
          <p:cNvSpPr txBox="1"/>
          <p:nvPr/>
        </p:nvSpPr>
        <p:spPr>
          <a:xfrm>
            <a:off x="4196080" y="4085550"/>
            <a:ext cx="19710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זהו השרת שמנהל את ה</a:t>
            </a:r>
            <a:r>
              <a:rPr lang="en-US" dirty="0"/>
              <a:t>Manage devices </a:t>
            </a:r>
            <a:endParaRPr lang="he-IL" dirty="0"/>
          </a:p>
        </p:txBody>
      </p:sp>
      <p:cxnSp>
        <p:nvCxnSpPr>
          <p:cNvPr id="8" name="מחבר: מרפקי 7">
            <a:extLst>
              <a:ext uri="{FF2B5EF4-FFF2-40B4-BE49-F238E27FC236}">
                <a16:creationId xmlns:a16="http://schemas.microsoft.com/office/drawing/2014/main" id="{8BB36822-2006-3A47-6FA0-28880A92A194}"/>
              </a:ext>
            </a:extLst>
          </p:cNvPr>
          <p:cNvCxnSpPr>
            <a:endCxn id="4" idx="0"/>
          </p:cNvCxnSpPr>
          <p:nvPr/>
        </p:nvCxnSpPr>
        <p:spPr>
          <a:xfrm>
            <a:off x="6167120" y="4480560"/>
            <a:ext cx="1310640" cy="904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>
            <a:extLst>
              <a:ext uri="{FF2B5EF4-FFF2-40B4-BE49-F238E27FC236}">
                <a16:creationId xmlns:a16="http://schemas.microsoft.com/office/drawing/2014/main" id="{6E6ECE46-EA70-4D5F-04F7-9C27BC0CA93E}"/>
              </a:ext>
            </a:extLst>
          </p:cNvPr>
          <p:cNvSpPr/>
          <p:nvPr/>
        </p:nvSpPr>
        <p:spPr>
          <a:xfrm>
            <a:off x="4917440" y="2875279"/>
            <a:ext cx="1422400" cy="1012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Router-1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4824E402-63F4-F688-DB8D-673AD19F045B}"/>
              </a:ext>
            </a:extLst>
          </p:cNvPr>
          <p:cNvSpPr/>
          <p:nvPr/>
        </p:nvSpPr>
        <p:spPr>
          <a:xfrm>
            <a:off x="7020560" y="2875279"/>
            <a:ext cx="1422400" cy="1012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Switch-1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AB729978-966A-7533-E1A4-1EA522F2970D}"/>
              </a:ext>
            </a:extLst>
          </p:cNvPr>
          <p:cNvCxnSpPr>
            <a:endCxn id="10" idx="4"/>
          </p:cNvCxnSpPr>
          <p:nvPr/>
        </p:nvCxnSpPr>
        <p:spPr>
          <a:xfrm flipV="1">
            <a:off x="7721600" y="3888044"/>
            <a:ext cx="10160" cy="151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24E5651A-7A06-1CF1-2BE7-97C0D6D52AD5}"/>
              </a:ext>
            </a:extLst>
          </p:cNvPr>
          <p:cNvCxnSpPr>
            <a:cxnSpLocks/>
            <a:stCxn id="4" idx="1"/>
            <a:endCxn id="9" idx="4"/>
          </p:cNvCxnSpPr>
          <p:nvPr/>
        </p:nvCxnSpPr>
        <p:spPr>
          <a:xfrm flipH="1" flipV="1">
            <a:off x="5628640" y="3888044"/>
            <a:ext cx="1239520" cy="193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BF714C8-9108-2F32-C340-08B1BB136FAA}"/>
              </a:ext>
            </a:extLst>
          </p:cNvPr>
          <p:cNvSpPr txBox="1"/>
          <p:nvPr/>
        </p:nvSpPr>
        <p:spPr>
          <a:xfrm>
            <a:off x="8564880" y="4203561"/>
            <a:ext cx="1524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נשתמש ב</a:t>
            </a:r>
            <a:r>
              <a:rPr lang="en-US" dirty="0" err="1"/>
              <a:t>nsm</a:t>
            </a:r>
            <a:r>
              <a:rPr lang="en-US" dirty="0"/>
              <a:t> </a:t>
            </a:r>
            <a:r>
              <a:rPr lang="he-IL" dirty="0"/>
              <a:t>לניהול </a:t>
            </a:r>
            <a:r>
              <a:rPr lang="en-US" dirty="0"/>
              <a:t>router1 </a:t>
            </a:r>
            <a:r>
              <a:rPr lang="he-IL" dirty="0"/>
              <a:t> ו </a:t>
            </a:r>
            <a:r>
              <a:rPr lang="en-US" dirty="0"/>
              <a:t>switch1 </a:t>
            </a:r>
            <a:r>
              <a:rPr lang="he-IL" dirty="0"/>
              <a:t> </a:t>
            </a:r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DE075D14-D669-FCC9-49FD-906228D7B130}"/>
              </a:ext>
            </a:extLst>
          </p:cNvPr>
          <p:cNvCxnSpPr>
            <a:endCxn id="4" idx="3"/>
          </p:cNvCxnSpPr>
          <p:nvPr/>
        </p:nvCxnSpPr>
        <p:spPr>
          <a:xfrm flipH="1">
            <a:off x="8087360" y="5384800"/>
            <a:ext cx="100584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ענן 19">
            <a:extLst>
              <a:ext uri="{FF2B5EF4-FFF2-40B4-BE49-F238E27FC236}">
                <a16:creationId xmlns:a16="http://schemas.microsoft.com/office/drawing/2014/main" id="{DB67FAFB-1AAC-0881-CEAA-639CAB454311}"/>
              </a:ext>
            </a:extLst>
          </p:cNvPr>
          <p:cNvSpPr/>
          <p:nvPr/>
        </p:nvSpPr>
        <p:spPr>
          <a:xfrm>
            <a:off x="5628640" y="1114136"/>
            <a:ext cx="1595120" cy="1012765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Manage Devices</a:t>
            </a:r>
            <a:endParaRPr lang="he-IL" dirty="0"/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FDDD6FBD-AF33-51E2-CE7C-8D01829D9712}"/>
              </a:ext>
            </a:extLst>
          </p:cNvPr>
          <p:cNvCxnSpPr>
            <a:endCxn id="9" idx="0"/>
          </p:cNvCxnSpPr>
          <p:nvPr/>
        </p:nvCxnSpPr>
        <p:spPr>
          <a:xfrm flipH="1">
            <a:off x="5628640" y="2062479"/>
            <a:ext cx="619760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DD6836FC-576D-3747-9EBB-35AFCE8A1A44}"/>
              </a:ext>
            </a:extLst>
          </p:cNvPr>
          <p:cNvCxnSpPr>
            <a:endCxn id="10" idx="0"/>
          </p:cNvCxnSpPr>
          <p:nvPr/>
        </p:nvCxnSpPr>
        <p:spPr>
          <a:xfrm>
            <a:off x="6705600" y="1938941"/>
            <a:ext cx="1026160" cy="93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E5C011E9-0389-2C67-C33E-B3006C0DA8E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339840" y="3381662"/>
            <a:ext cx="6807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c - Free computer icons">
            <a:extLst>
              <a:ext uri="{FF2B5EF4-FFF2-40B4-BE49-F238E27FC236}">
                <a16:creationId xmlns:a16="http://schemas.microsoft.com/office/drawing/2014/main" id="{6F067280-32D5-D7F7-CFF7-7AF8745E6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527" y="1922666"/>
            <a:ext cx="858745" cy="85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c - Free computer icons">
            <a:extLst>
              <a:ext uri="{FF2B5EF4-FFF2-40B4-BE49-F238E27FC236}">
                <a16:creationId xmlns:a16="http://schemas.microsoft.com/office/drawing/2014/main" id="{7F5C4C46-4FDB-1128-AE0A-A5B445EDD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284" y="2839422"/>
            <a:ext cx="858745" cy="85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Pc - Free computer icons">
            <a:extLst>
              <a:ext uri="{FF2B5EF4-FFF2-40B4-BE49-F238E27FC236}">
                <a16:creationId xmlns:a16="http://schemas.microsoft.com/office/drawing/2014/main" id="{3B661B56-7180-2D27-BA86-185D4D144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0" y="3698167"/>
            <a:ext cx="858745" cy="85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975F166B-A423-8047-BBA9-D5569FCCE78A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8321040" y="2352039"/>
            <a:ext cx="2452487" cy="77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515B50DF-80D2-6871-B949-1669E369CAB5}"/>
              </a:ext>
            </a:extLst>
          </p:cNvPr>
          <p:cNvCxnSpPr>
            <a:cxnSpLocks/>
            <a:stCxn id="10" idx="6"/>
            <a:endCxn id="30" idx="1"/>
          </p:cNvCxnSpPr>
          <p:nvPr/>
        </p:nvCxnSpPr>
        <p:spPr>
          <a:xfrm flipV="1">
            <a:off x="8442960" y="3268795"/>
            <a:ext cx="2402324" cy="11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73CC8CB2-9D8B-C965-B6CA-CDA9DE36FA5F}"/>
              </a:ext>
            </a:extLst>
          </p:cNvPr>
          <p:cNvCxnSpPr>
            <a:cxnSpLocks/>
            <a:stCxn id="10" idx="5"/>
            <a:endCxn id="31" idx="1"/>
          </p:cNvCxnSpPr>
          <p:nvPr/>
        </p:nvCxnSpPr>
        <p:spPr>
          <a:xfrm>
            <a:off x="8234654" y="3739728"/>
            <a:ext cx="2687346" cy="38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BAF41DDA-7B4A-18F0-9333-C869E134D9B7}"/>
              </a:ext>
            </a:extLst>
          </p:cNvPr>
          <p:cNvSpPr txBox="1"/>
          <p:nvPr/>
        </p:nvSpPr>
        <p:spPr>
          <a:xfrm>
            <a:off x="10210800" y="2062479"/>
            <a:ext cx="5627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PC1</a:t>
            </a:r>
            <a:endParaRPr lang="he-IL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1C2522C-5D5F-C1BD-D0C3-13426AD25C43}"/>
              </a:ext>
            </a:extLst>
          </p:cNvPr>
          <p:cNvSpPr txBox="1"/>
          <p:nvPr/>
        </p:nvSpPr>
        <p:spPr>
          <a:xfrm>
            <a:off x="10320915" y="3720245"/>
            <a:ext cx="5627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PC3</a:t>
            </a:r>
            <a:endParaRPr lang="he-IL" dirty="0"/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2F4273A3-08A5-1FC4-182D-52125F6396F4}"/>
              </a:ext>
            </a:extLst>
          </p:cNvPr>
          <p:cNvSpPr txBox="1"/>
          <p:nvPr/>
        </p:nvSpPr>
        <p:spPr>
          <a:xfrm>
            <a:off x="10262237" y="2964732"/>
            <a:ext cx="5627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PC2</a:t>
            </a:r>
            <a:endParaRPr lang="he-IL" dirty="0"/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C7D2E1AF-BD62-289F-6C1B-312BCF37D64A}"/>
              </a:ext>
            </a:extLst>
          </p:cNvPr>
          <p:cNvSpPr txBox="1"/>
          <p:nvPr/>
        </p:nvSpPr>
        <p:spPr>
          <a:xfrm>
            <a:off x="169603" y="1717040"/>
            <a:ext cx="415855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5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מבנה הארכיטקטורה</a:t>
            </a:r>
            <a:br>
              <a:rPr lang="en-US" sz="5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e-IL" sz="5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של </a:t>
            </a:r>
          </a:p>
          <a:p>
            <a:pPr algn="ctr"/>
            <a:r>
              <a:rPr lang="en-US" sz="5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</a:t>
            </a:r>
            <a:r>
              <a:rPr lang="he-IL" sz="5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9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6" grpId="1"/>
      <p:bldP spid="9" grpId="0" animBg="1"/>
      <p:bldP spid="10" grpId="0" animBg="1"/>
      <p:bldP spid="16" grpId="0"/>
      <p:bldP spid="16" grpId="1"/>
      <p:bldP spid="20" grpId="0" animBg="1"/>
      <p:bldP spid="41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8F9CF-CD9C-627F-BE53-FA9182C5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שימושים להם פרוטוקול </a:t>
            </a:r>
            <a:r>
              <a:rPr lang="en-US" dirty="0"/>
              <a:t>SNMP </a:t>
            </a:r>
            <a:r>
              <a:rPr lang="he-IL" dirty="0"/>
              <a:t> מסוגל 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E8603D-CE3C-F58C-1B9A-D73E13193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74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Manage device </a:t>
            </a:r>
            <a:r>
              <a:rPr lang="he-IL" dirty="0"/>
              <a:t> יכול להתריע לשרת ה</a:t>
            </a:r>
            <a:r>
              <a:rPr lang="en-US" dirty="0" err="1"/>
              <a:t>nms</a:t>
            </a:r>
            <a:r>
              <a:rPr lang="en-US" dirty="0"/>
              <a:t> </a:t>
            </a:r>
            <a:r>
              <a:rPr lang="he-IL" dirty="0"/>
              <a:t> על אירוע שקרה . </a:t>
            </a:r>
            <a:br>
              <a:rPr lang="en-US" dirty="0"/>
            </a:br>
            <a:r>
              <a:rPr lang="he-IL" dirty="0"/>
              <a:t>לדוגמא :</a:t>
            </a:r>
            <a:r>
              <a:rPr lang="en-US" dirty="0"/>
              <a:t> </a:t>
            </a:r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627A7DD5-5EC6-BE91-12C1-63110F934251}"/>
              </a:ext>
            </a:extLst>
          </p:cNvPr>
          <p:cNvGrpSpPr/>
          <p:nvPr/>
        </p:nvGrpSpPr>
        <p:grpSpPr>
          <a:xfrm>
            <a:off x="3931920" y="2892424"/>
            <a:ext cx="7579360" cy="3235401"/>
            <a:chOff x="4917440" y="1922666"/>
            <a:chExt cx="6863305" cy="4282056"/>
          </a:xfrm>
        </p:grpSpPr>
        <p:sp>
          <p:nvSpPr>
            <p:cNvPr id="5" name="מלבן: פינות מעוגלות 4">
              <a:extLst>
                <a:ext uri="{FF2B5EF4-FFF2-40B4-BE49-F238E27FC236}">
                  <a16:creationId xmlns:a16="http://schemas.microsoft.com/office/drawing/2014/main" id="{05CFF794-04D8-24D2-7CD4-0D2F01D1B2A6}"/>
                </a:ext>
              </a:extLst>
            </p:cNvPr>
            <p:cNvSpPr/>
            <p:nvPr/>
          </p:nvSpPr>
          <p:spPr>
            <a:xfrm>
              <a:off x="6151881" y="5330962"/>
              <a:ext cx="1219200" cy="873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NMS server</a:t>
              </a:r>
              <a:endParaRPr lang="he-IL" dirty="0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81C4F8D4-E8DE-D9F0-5BAB-002289D848E5}"/>
                </a:ext>
              </a:extLst>
            </p:cNvPr>
            <p:cNvSpPr/>
            <p:nvPr/>
          </p:nvSpPr>
          <p:spPr>
            <a:xfrm>
              <a:off x="4917440" y="2875279"/>
              <a:ext cx="1422400" cy="1012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Router-1</a:t>
              </a:r>
              <a:endParaRPr lang="he-IL" dirty="0"/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57CF78DE-AB21-9471-C977-C8990906D8EF}"/>
                </a:ext>
              </a:extLst>
            </p:cNvPr>
            <p:cNvSpPr/>
            <p:nvPr/>
          </p:nvSpPr>
          <p:spPr>
            <a:xfrm>
              <a:off x="7020560" y="2875279"/>
              <a:ext cx="1422400" cy="1012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Switch-1</a:t>
              </a:r>
              <a:endParaRPr lang="he-IL" dirty="0"/>
            </a:p>
          </p:txBody>
        </p: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C7BE72EC-98FF-3E9E-8643-040686EE3699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7290596" y="3888045"/>
              <a:ext cx="441163" cy="1588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8A25C780-F192-AAE8-3BFB-8A3F1ABFA6DA}"/>
                </a:ext>
              </a:extLst>
            </p:cNvPr>
            <p:cNvCxnSpPr>
              <a:cxnSpLocks/>
              <a:stCxn id="5" idx="1"/>
              <a:endCxn id="6" idx="4"/>
            </p:cNvCxnSpPr>
            <p:nvPr/>
          </p:nvCxnSpPr>
          <p:spPr>
            <a:xfrm flipH="1" flipV="1">
              <a:off x="5628640" y="3888045"/>
              <a:ext cx="523241" cy="18797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8C83E4C9-550F-325B-F226-2F0B41E49E75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6339840" y="3381662"/>
              <a:ext cx="6807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Pc - Free computer icons">
              <a:extLst>
                <a:ext uri="{FF2B5EF4-FFF2-40B4-BE49-F238E27FC236}">
                  <a16:creationId xmlns:a16="http://schemas.microsoft.com/office/drawing/2014/main" id="{F12261AD-90EE-A930-1284-7750FC447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3527" y="1922666"/>
              <a:ext cx="858745" cy="858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c - Free computer icons">
              <a:extLst>
                <a:ext uri="{FF2B5EF4-FFF2-40B4-BE49-F238E27FC236}">
                  <a16:creationId xmlns:a16="http://schemas.microsoft.com/office/drawing/2014/main" id="{5B48D20A-D4BD-291A-6B7D-1EE7FA80B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5284" y="2839422"/>
              <a:ext cx="858745" cy="858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c - Free computer icons">
              <a:extLst>
                <a:ext uri="{FF2B5EF4-FFF2-40B4-BE49-F238E27FC236}">
                  <a16:creationId xmlns:a16="http://schemas.microsoft.com/office/drawing/2014/main" id="{CECEAECC-1D96-B892-A36B-DE4F47519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000" y="3698167"/>
              <a:ext cx="858745" cy="858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מחבר חץ ישר 13">
              <a:extLst>
                <a:ext uri="{FF2B5EF4-FFF2-40B4-BE49-F238E27FC236}">
                  <a16:creationId xmlns:a16="http://schemas.microsoft.com/office/drawing/2014/main" id="{2C9C4B08-5461-2761-0116-E50E17DFBA19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8321040" y="2352039"/>
              <a:ext cx="2452487" cy="776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87BF8BFE-75CD-D02D-5B1C-BC719F9EBC43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 flipV="1">
              <a:off x="8442960" y="3268795"/>
              <a:ext cx="2402324" cy="112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947C8909-E794-0F3A-5952-7F6039199EA3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8234654" y="3739728"/>
              <a:ext cx="2687346" cy="387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4944C7FA-A60E-C434-6470-8CCEA4BFDC8B}"/>
                </a:ext>
              </a:extLst>
            </p:cNvPr>
            <p:cNvSpPr txBox="1"/>
            <p:nvPr/>
          </p:nvSpPr>
          <p:spPr>
            <a:xfrm>
              <a:off x="10210800" y="2062479"/>
              <a:ext cx="56272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PC1</a:t>
              </a:r>
              <a:endParaRPr lang="he-IL" dirty="0"/>
            </a:p>
          </p:txBody>
        </p:sp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1655FBF9-5BC5-040B-14C8-011CE43CDA03}"/>
                </a:ext>
              </a:extLst>
            </p:cNvPr>
            <p:cNvSpPr txBox="1"/>
            <p:nvPr/>
          </p:nvSpPr>
          <p:spPr>
            <a:xfrm>
              <a:off x="10320915" y="3720245"/>
              <a:ext cx="56272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PC3</a:t>
              </a:r>
              <a:endParaRPr lang="he-IL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8C1A5C98-0DD9-1784-A4A8-442BF9FE50CB}"/>
                </a:ext>
              </a:extLst>
            </p:cNvPr>
            <p:cNvSpPr txBox="1"/>
            <p:nvPr/>
          </p:nvSpPr>
          <p:spPr>
            <a:xfrm>
              <a:off x="10262237" y="2964732"/>
              <a:ext cx="56272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PC2</a:t>
              </a:r>
              <a:endParaRPr lang="he-IL" dirty="0"/>
            </a:p>
          </p:txBody>
        </p:sp>
      </p:grpSp>
      <p:sp>
        <p:nvSpPr>
          <p:cNvPr id="22" name="סימן כפל 21">
            <a:extLst>
              <a:ext uri="{FF2B5EF4-FFF2-40B4-BE49-F238E27FC236}">
                <a16:creationId xmlns:a16="http://schemas.microsoft.com/office/drawing/2014/main" id="{CE756D70-2E83-2546-DB14-6A781686DED2}"/>
              </a:ext>
            </a:extLst>
          </p:cNvPr>
          <p:cNvSpPr/>
          <p:nvPr/>
        </p:nvSpPr>
        <p:spPr>
          <a:xfrm>
            <a:off x="9050620" y="3171097"/>
            <a:ext cx="721360" cy="46736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CC9AED4C-D9B0-5658-1468-3EB00DCC69B1}"/>
              </a:ext>
            </a:extLst>
          </p:cNvPr>
          <p:cNvSpPr txBox="1"/>
          <p:nvPr/>
        </p:nvSpPr>
        <p:spPr>
          <a:xfrm>
            <a:off x="7721411" y="2521009"/>
            <a:ext cx="143305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מחשב מספר 1 נפל , כלומר הסטטוס שלו הפך להיות </a:t>
            </a:r>
            <a:r>
              <a:rPr lang="en-US" sz="1400" dirty="0">
                <a:solidFill>
                  <a:srgbClr val="FF0000"/>
                </a:solidFill>
              </a:rPr>
              <a:t>down</a:t>
            </a:r>
            <a:r>
              <a:rPr lang="en-US" sz="1400" dirty="0"/>
              <a:t> </a:t>
            </a:r>
            <a:r>
              <a:rPr lang="he-IL" sz="1400" dirty="0"/>
              <a:t> 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F0F3A9A7-5CA0-15A3-1731-D2E959774704}"/>
              </a:ext>
            </a:extLst>
          </p:cNvPr>
          <p:cNvSpPr txBox="1"/>
          <p:nvPr/>
        </p:nvSpPr>
        <p:spPr>
          <a:xfrm>
            <a:off x="4299972" y="2508964"/>
            <a:ext cx="310794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Switch-1 </a:t>
            </a:r>
            <a:r>
              <a:rPr lang="he-IL" sz="1600" dirty="0"/>
              <a:t> יכול לשלוח </a:t>
            </a:r>
            <a:r>
              <a:rPr lang="en-US" sz="1600" dirty="0" err="1"/>
              <a:t>snmp</a:t>
            </a:r>
            <a:r>
              <a:rPr lang="en-US" sz="1600" dirty="0"/>
              <a:t> message </a:t>
            </a:r>
            <a:r>
              <a:rPr lang="he-IL" sz="1600" dirty="0"/>
              <a:t> לשרת ה</a:t>
            </a:r>
            <a:r>
              <a:rPr lang="en-US" sz="1600" dirty="0" err="1"/>
              <a:t>nms</a:t>
            </a:r>
            <a:r>
              <a:rPr lang="en-US" sz="1600" dirty="0"/>
              <a:t> </a:t>
            </a:r>
            <a:r>
              <a:rPr lang="he-IL" sz="1600" dirty="0"/>
              <a:t> , ולהגיד לו שמחשב מס 1 נפל .  </a:t>
            </a:r>
          </a:p>
        </p:txBody>
      </p:sp>
      <p:sp>
        <p:nvSpPr>
          <p:cNvPr id="25" name="חץ: למטה 24">
            <a:extLst>
              <a:ext uri="{FF2B5EF4-FFF2-40B4-BE49-F238E27FC236}">
                <a16:creationId xmlns:a16="http://schemas.microsoft.com/office/drawing/2014/main" id="{1F4733A4-BD70-9B18-752C-E215DCF9220C}"/>
              </a:ext>
            </a:extLst>
          </p:cNvPr>
          <p:cNvSpPr/>
          <p:nvPr/>
        </p:nvSpPr>
        <p:spPr>
          <a:xfrm rot="1394952">
            <a:off x="6464626" y="4499083"/>
            <a:ext cx="307477" cy="83713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BA5EDC3F-737A-1C38-6A0A-8058BCC0CF4B}"/>
              </a:ext>
            </a:extLst>
          </p:cNvPr>
          <p:cNvSpPr txBox="1"/>
          <p:nvPr/>
        </p:nvSpPr>
        <p:spPr>
          <a:xfrm>
            <a:off x="6589651" y="4634424"/>
            <a:ext cx="7854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PC1 has going Down 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27" name="פרצוף מחייך 26">
            <a:extLst>
              <a:ext uri="{FF2B5EF4-FFF2-40B4-BE49-F238E27FC236}">
                <a16:creationId xmlns:a16="http://schemas.microsoft.com/office/drawing/2014/main" id="{04D375AD-D243-DD22-D26C-C34170C3D538}"/>
              </a:ext>
            </a:extLst>
          </p:cNvPr>
          <p:cNvSpPr/>
          <p:nvPr/>
        </p:nvSpPr>
        <p:spPr>
          <a:xfrm>
            <a:off x="1500089" y="4333710"/>
            <a:ext cx="1128540" cy="995251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Admin</a:t>
            </a:r>
            <a:endParaRPr lang="he-IL" dirty="0"/>
          </a:p>
        </p:txBody>
      </p:sp>
      <p:cxnSp>
        <p:nvCxnSpPr>
          <p:cNvPr id="29" name="מחבר: מעוקל 28">
            <a:extLst>
              <a:ext uri="{FF2B5EF4-FFF2-40B4-BE49-F238E27FC236}">
                <a16:creationId xmlns:a16="http://schemas.microsoft.com/office/drawing/2014/main" id="{DCB7CC5F-CE31-19A1-F97A-4C2885448214}"/>
              </a:ext>
            </a:extLst>
          </p:cNvPr>
          <p:cNvCxnSpPr>
            <a:stCxn id="5" idx="1"/>
            <a:endCxn id="27" idx="6"/>
          </p:cNvCxnSpPr>
          <p:nvPr/>
        </p:nvCxnSpPr>
        <p:spPr>
          <a:xfrm rot="10800000">
            <a:off x="2628629" y="4831337"/>
            <a:ext cx="2666522" cy="9663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CA39AF1B-676E-7510-6BE3-7D6C4CA1096A}"/>
              </a:ext>
            </a:extLst>
          </p:cNvPr>
          <p:cNvSpPr txBox="1"/>
          <p:nvPr/>
        </p:nvSpPr>
        <p:spPr>
          <a:xfrm>
            <a:off x="2869411" y="5208508"/>
            <a:ext cx="141871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solidFill>
                  <a:srgbClr val="FF0000"/>
                </a:solidFill>
              </a:rPr>
              <a:t>השרת יכול לעדכן את ה</a:t>
            </a:r>
            <a:r>
              <a:rPr lang="en-US" sz="1400" dirty="0">
                <a:solidFill>
                  <a:srgbClr val="FF0000"/>
                </a:solidFill>
              </a:rPr>
              <a:t>admin</a:t>
            </a:r>
            <a:r>
              <a:rPr lang="he-IL" sz="1400" dirty="0">
                <a:solidFill>
                  <a:srgbClr val="FF0000"/>
                </a:solidFill>
              </a:rPr>
              <a:t> לגבי נפילת המחשב </a:t>
            </a:r>
          </a:p>
        </p:txBody>
      </p:sp>
    </p:spTree>
    <p:extLst>
      <p:ext uri="{BB962C8B-B14F-4D97-AF65-F5344CB8AC3E}">
        <p14:creationId xmlns:p14="http://schemas.microsoft.com/office/powerpoint/2010/main" val="82019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3" grpId="1"/>
      <p:bldP spid="24" grpId="0"/>
      <p:bldP spid="24" grpId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30" grpId="0"/>
      <p:bldP spid="30" grpId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TM10001106[[fn=תג]]</Template>
  <TotalTime>1790</TotalTime>
  <Words>1238</Words>
  <Application>Microsoft Office PowerPoint</Application>
  <PresentationFormat>מסך רחב</PresentationFormat>
  <Paragraphs>145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ערכת נושא Office</vt:lpstr>
      <vt:lpstr>RFC -1157 </vt:lpstr>
      <vt:lpstr>RFC -1157</vt:lpstr>
      <vt:lpstr>RFC -1157</vt:lpstr>
      <vt:lpstr>Simple Network Management Protocol (snmp) </vt:lpstr>
      <vt:lpstr>Simple Network Management Protocol (snmp) </vt:lpstr>
      <vt:lpstr>סוגי התקנים שמשתתפים בפרוטוקול SNMP</vt:lpstr>
      <vt:lpstr>איך פרוטוקל SNMP עובד ? </vt:lpstr>
      <vt:lpstr>מצגת של PowerPoint‏</vt:lpstr>
      <vt:lpstr>שימושים להם פרוטוקול SNMP  מסוגל .</vt:lpstr>
      <vt:lpstr>שימושים להם פרוטוקול SNMP  מסוגל .</vt:lpstr>
      <vt:lpstr>שימושים להם פרוטוקול SNMP  מסוגל .</vt:lpstr>
      <vt:lpstr>ארכיטקטורה לעומק . </vt:lpstr>
      <vt:lpstr>מודל הנתונים MIB </vt:lpstr>
      <vt:lpstr>OID - Object Identifier</vt:lpstr>
      <vt:lpstr>סוגי הודעות בפרוטוקול SMNP</vt:lpstr>
      <vt:lpstr>Read message </vt:lpstr>
      <vt:lpstr>Read message </vt:lpstr>
      <vt:lpstr>Write message</vt:lpstr>
      <vt:lpstr>Notification Message </vt:lpstr>
      <vt:lpstr>Notification Message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-1157 </dc:title>
  <dc:creator>ימין שלי</dc:creator>
  <cp:lastModifiedBy>ימין שלי</cp:lastModifiedBy>
  <cp:revision>25</cp:revision>
  <dcterms:created xsi:type="dcterms:W3CDTF">2022-06-08T10:48:03Z</dcterms:created>
  <dcterms:modified xsi:type="dcterms:W3CDTF">2022-06-09T16:38:39Z</dcterms:modified>
</cp:coreProperties>
</file>