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95606A-6424-44F9-8040-991EB60BD4EC}">
  <a:tblStyle styleId="{4395606A-6424-44F9-8040-991EB60BD4E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b23d795a2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7b23d795a2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b23d795a2_2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7b23d795a2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b23d795a2_2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7b23d795a2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b23d795a2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7b23d795a2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23d795a2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7b23d795a2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b23d795a2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7b23d795a2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b23d795a2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7b23d795a2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b23d795a2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7b23d795a2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b23d795a2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7b23d795a2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0" y="744575"/>
            <a:ext cx="8520600" cy="27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t/>
            </a:r>
            <a:endParaRPr sz="265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084"/>
              <a:buNone/>
            </a:pPr>
            <a:r>
              <a:rPr lang="en" sz="3300">
                <a:solidFill>
                  <a:schemeClr val="accent1"/>
                </a:solidFill>
              </a:rPr>
              <a:t>PMO-REPORT</a:t>
            </a:r>
            <a:br>
              <a:rPr lang="en" sz="3300">
                <a:solidFill>
                  <a:schemeClr val="accent1"/>
                </a:solidFill>
              </a:rPr>
            </a:br>
            <a:r>
              <a:rPr lang="en" sz="3300">
                <a:solidFill>
                  <a:schemeClr val="accent1"/>
                </a:solidFill>
              </a:rPr>
              <a:t>IT Solution事業部(Global)</a:t>
            </a:r>
            <a:br>
              <a:rPr lang="en" sz="3300">
                <a:solidFill>
                  <a:schemeClr val="accent1"/>
                </a:solidFill>
              </a:rPr>
            </a:br>
            <a:r>
              <a:rPr lang="en" sz="3300">
                <a:solidFill>
                  <a:schemeClr val="accent1"/>
                </a:solidFill>
              </a:rPr>
              <a:t>案件 Project(s)</a:t>
            </a:r>
            <a:br>
              <a:rPr lang="en" sz="3300">
                <a:solidFill>
                  <a:schemeClr val="accent1"/>
                </a:solidFill>
              </a:rPr>
            </a:br>
            <a:r>
              <a:rPr lang="en" sz="3300">
                <a:solidFill>
                  <a:schemeClr val="accent1"/>
                </a:solidFill>
              </a:rPr>
              <a:t>EVMプロジェクト進捗レポート</a:t>
            </a:r>
            <a:br>
              <a:rPr lang="en" sz="3300">
                <a:solidFill>
                  <a:schemeClr val="accent1"/>
                </a:solidFill>
              </a:rPr>
            </a:br>
            <a:r>
              <a:rPr lang="en" sz="3300">
                <a:solidFill>
                  <a:schemeClr val="accent1"/>
                </a:solidFill>
              </a:rPr>
              <a:t>基準月：{{基準月}}</a:t>
            </a:r>
            <a:endParaRPr sz="3300">
              <a:solidFill>
                <a:schemeClr val="accent1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37404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10"/>
              <a:t>作成日：{{作成日}}</a:t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10"/>
              <a:t>Project Management Office</a:t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" sz="1710"/>
              <a:t>Global Innovation Consulting Inc.</a:t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17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910"/>
          </a:p>
        </p:txBody>
      </p:sp>
      <p:pic>
        <p:nvPicPr>
          <p:cNvPr id="101" name="Google Shape;101;p25" title="画像 (40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6562"/>
            <a:ext cx="525825" cy="4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/>
        </p:nvSpPr>
        <p:spPr>
          <a:xfrm>
            <a:off x="418050" y="4654025"/>
            <a:ext cx="3081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Copyrights,Global Innovation Consulting Inc.</a:t>
            </a:r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25"/>
          <p:cNvCxnSpPr/>
          <p:nvPr/>
        </p:nvCxnSpPr>
        <p:spPr>
          <a:xfrm flipH="1" rot="10800000">
            <a:off x="2978475" y="4823975"/>
            <a:ext cx="6185700" cy="22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1175"/>
            <a:ext cx="8839199" cy="539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6"/>
          <p:cNvGraphicFramePr/>
          <p:nvPr/>
        </p:nvGraphicFramePr>
        <p:xfrm>
          <a:off x="98725" y="13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748550"/>
                <a:gridCol w="1800800"/>
                <a:gridCol w="1924925"/>
                <a:gridCol w="4439125"/>
              </a:tblGrid>
              <a:tr h="34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指標名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英語名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日本語での簡単な意味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内容の説明</a:t>
                      </a:r>
                      <a:endParaRPr sz="13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PV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Planned Value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計画上の作業量（予定工数）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この時点までに完了している予定だった作業の量（人日や費用）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EV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Earned Value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実際に完了した作業の価値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完了済みの作業に対して得られた価値（進捗率 × PV）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AC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Actual Cost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実際にかかった費用・工数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実際に使った工数やコスト（人日、外注費など）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SV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Schedule Variance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スケジュール差（進み具合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SV = EV - PV：計画よりどれだけ進んでいるか（プラス＝前倒し、マイナス＝遅れ）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CV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Cost Variance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コスト差（コストのズレ）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CV = EV - AC：予定に対して実績コストが多いか少ないか（プラス＝節約、マイナス＝超過）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SPI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Schedule Performance Index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スケジュール効率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SPI = EV / PV：予定通りに進んでいるか（1以上＝順調、1未満＝遅れ）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CVI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Cost Performance Index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コスト効率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900" u="none" cap="none" strike="noStrike"/>
                        <a:t>CPI = EV / AC：使ったコストに対してどれだけ進んだか（1以上＝効率的、1未満＝無駄あり）</a:t>
                      </a:r>
                      <a:endParaRPr sz="9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26"/>
          <p:cNvSpPr txBox="1"/>
          <p:nvPr/>
        </p:nvSpPr>
        <p:spPr>
          <a:xfrm>
            <a:off x="0" y="4294275"/>
            <a:ext cx="914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EVMは、プロジェクトの進行状況を数字で管理できる強力なフレームワークです。</a:t>
            </a:r>
            <a:b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進捗やコストを感覚ではなく「根拠ある数値」で判断できるため、経営判断にも直結します。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20525" y="416900"/>
            <a:ext cx="899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EVMとは（Earned Value Management）**EVM（アーンド・バリュー・マネジメント）**とは、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「プロジェクトの進捗」と「コストの使用状況」を同時に定量的に評価する管理手法です。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一言で言うと：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「予定通りに進んでいるか？」「無駄なく進められているか？」を数字で見える化する方法。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6" title="画像 (40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25" y="4747848"/>
            <a:ext cx="440725" cy="3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4" cy="53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/>
        </p:nvSpPr>
        <p:spPr>
          <a:xfrm>
            <a:off x="0" y="691900"/>
            <a:ext cx="883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EVMによる複数プロジェクトの進捗統合評価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0" y="1092100"/>
            <a:ext cx="36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(EVM基準日：</a:t>
            </a:r>
            <a:r>
              <a:rPr b="0" i="0" lang="en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{{</a:t>
            </a:r>
            <a:r>
              <a:rPr lang="en" sz="2000">
                <a:solidFill>
                  <a:schemeClr val="accent1"/>
                </a:solidFill>
              </a:rPr>
              <a:t>EVM基準日</a:t>
            </a:r>
            <a:r>
              <a:rPr b="0" i="0" lang="en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}})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3655375"/>
            <a:ext cx="7651948" cy="1086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7"/>
          <p:cNvGraphicFramePr/>
          <p:nvPr/>
        </p:nvGraphicFramePr>
        <p:xfrm>
          <a:off x="152400" y="188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3988675"/>
                <a:gridCol w="929800"/>
                <a:gridCol w="3920725"/>
              </a:tblGrid>
              <a:tr h="58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対象プロジェクト	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: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{{PROJECT_COUNT}} 件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スケジュール違反（SPI &lt; 0.9）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{{SPI_ISSUES}} 件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9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コスト超過（CPI &lt; 1.0）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: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2000" u="none" cap="none" strike="noStrike">
                          <a:solidFill>
                            <a:schemeClr val="dk1"/>
                          </a:solidFill>
                        </a:rPr>
                        <a:t>{{CPI_ISSUES}} 件 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2" name="Google Shape;122;p27" title="画像 (40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576562"/>
            <a:ext cx="525825" cy="4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839204" cy="53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8"/>
          <p:cNvSpPr txBox="1"/>
          <p:nvPr/>
        </p:nvSpPr>
        <p:spPr>
          <a:xfrm>
            <a:off x="371900" y="539500"/>
            <a:ext cx="84057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{{該当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年月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}}度 EVMレポートに関するご連絡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本レポートは、Redmineに登録されている各プロジェクトの工数（時間→人日換算）を基に、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{{取得年月日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}}時点のデータで作成したEVM分析結果です。{{今年度}}の第{{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○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回目}}の月次レポートとなりますが、すでに多くのプロジェクトにおいて課題が顕在化しています。現時点で明らかになっている主な傾向は以下の通りです：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多くのプロジェクトでスケジュール遅延（SVマイナス）とコスト超過（CVマイナス）が発生している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一部プロジェクトでは、タスク管理（予定時間・実績時間）の未入力・不備により、EVM分析が正しく行えていない状況がある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プロジェクトマネージャーの皆様には、プロジェクト管理の基本である「タスク管理（予定時間・実績時間）」の徹底を、改めて開発現場でお願いしたいと考えています。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{{取得月}}中に各プロジェクトの状況をヒアリングし、改善に向けた取り組みを進めてまいりますので、積極的なご協力をお願いいたします。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8" title="画像 (40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75" y="4671487"/>
            <a:ext cx="525825" cy="47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0" y="0"/>
            <a:ext cx="43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取引先・プロジェクト別EVM分析結果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29"/>
          <p:cNvGraphicFramePr/>
          <p:nvPr/>
        </p:nvGraphicFramePr>
        <p:xfrm>
          <a:off x="302438" y="70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382850"/>
                <a:gridCol w="1875400"/>
                <a:gridCol w="946775"/>
                <a:gridCol w="1048550"/>
                <a:gridCol w="1288550"/>
                <a:gridCol w="437200"/>
                <a:gridCol w="1072500"/>
                <a:gridCol w="1019750"/>
              </a:tblGrid>
              <a:tr h="274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NO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取引先名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担当執行役員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担当統括PM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担当PM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Prj数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スケジュール違反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（SPI &lt; 0.9）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 u="none" cap="none" strike="noStrike"/>
                        <a:t>コスト超過</a:t>
                      </a:r>
                      <a:endParaRPr sz="8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cap="none" strike="noStrike"/>
                        <a:t>（CPI &lt; 1.0)</a:t>
                      </a:r>
                      <a:endParaRPr sz="8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70975" y="0"/>
            <a:ext cx="53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{{プロファイル名タイトル}}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30"/>
          <p:cNvGraphicFramePr/>
          <p:nvPr/>
        </p:nvGraphicFramePr>
        <p:xfrm>
          <a:off x="123963" y="4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401850"/>
                <a:gridCol w="2249250"/>
                <a:gridCol w="1010200"/>
                <a:gridCol w="786725"/>
                <a:gridCol w="907450"/>
                <a:gridCol w="879700"/>
                <a:gridCol w="802550"/>
                <a:gridCol w="1109100"/>
                <a:gridCol w="749225"/>
              </a:tblGrid>
              <a:tr h="273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プロジェクト名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開始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終了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契約形態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契約金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契約工数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スケジュール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コスト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142" name="Google Shape;142;p30" title="画像 (40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6562"/>
            <a:ext cx="525825" cy="4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1440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担当PM：{{担当PM}}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/>
        </p:nvSpPr>
        <p:spPr>
          <a:xfrm>
            <a:off x="270975" y="0"/>
            <a:ext cx="539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{{プロファイル名タイトル}}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31"/>
          <p:cNvGraphicFramePr/>
          <p:nvPr/>
        </p:nvGraphicFramePr>
        <p:xfrm>
          <a:off x="439338" y="5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448075"/>
                <a:gridCol w="2261075"/>
                <a:gridCol w="588775"/>
                <a:gridCol w="545975"/>
                <a:gridCol w="808175"/>
                <a:gridCol w="725500"/>
                <a:gridCol w="816500"/>
                <a:gridCol w="1369175"/>
                <a:gridCol w="919550"/>
              </a:tblGrid>
              <a:tr h="323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NO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プロジェクト名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開始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終了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契約形態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契約金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契約工数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スケジュール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/>
                        <a:t>コスト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3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{{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プロジェクト名}}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{{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スケジュール}}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{{</a:t>
                      </a:r>
                      <a:r>
                        <a:rPr lang="en" sz="1100">
                          <a:solidFill>
                            <a:schemeClr val="dk1"/>
                          </a:solidFill>
                        </a:rPr>
                        <a:t>コスト}}</a:t>
                      </a:r>
                      <a:endParaRPr sz="11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31"/>
          <p:cNvGraphicFramePr/>
          <p:nvPr/>
        </p:nvGraphicFramePr>
        <p:xfrm>
          <a:off x="189600" y="19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1778750"/>
                <a:gridCol w="3777700"/>
              </a:tblGrid>
              <a:tr h="31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プロジェクト名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000000"/>
                          </a:solidFill>
                        </a:rPr>
                        <a:t>{{プロジェクト名}}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契約工数(月次)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内部予定工数(月次)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1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AC(実際にかかった工数）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5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差異（契約工数と実績工数）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5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差異（内部予定工数と実績工数）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31" title="画像 (40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576562"/>
            <a:ext cx="525825" cy="47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1"/>
          <p:cNvSpPr txBox="1"/>
          <p:nvPr/>
        </p:nvSpPr>
        <p:spPr>
          <a:xfrm>
            <a:off x="61440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担当PM：{{担当PM}}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/>
        </p:nvSpPr>
        <p:spPr>
          <a:xfrm>
            <a:off x="108325" y="125075"/>
            <a:ext cx="54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{{プロファイル名タイトル}}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2"/>
          <p:cNvSpPr txBox="1"/>
          <p:nvPr/>
        </p:nvSpPr>
        <p:spPr>
          <a:xfrm>
            <a:off x="61440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担当PM：{{担当PM}}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2"/>
          <p:cNvSpPr txBox="1"/>
          <p:nvPr/>
        </p:nvSpPr>
        <p:spPr>
          <a:xfrm>
            <a:off x="270013" y="438225"/>
            <a:ext cx="8496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① 進捗状況に関する評価（スケジュール面）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SPI、SVの結果から、作業の進みがかなり遅れている状態です。スケジュールを見直し、遅れの原因を早く確認して対応する必要があります。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② コスト状況に関する評価（コスト面）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I：コストの使いすぎが目立ち、CV：コスト超過も大きいことから、費用面で大きな問題があります。今後の作業を続ける前に、なぜコストが多くかかっているのかを早めに確認し、無駄を減らすための対策が必要です。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32"/>
          <p:cNvGraphicFramePr/>
          <p:nvPr/>
        </p:nvGraphicFramePr>
        <p:xfrm>
          <a:off x="446925" y="162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2888575"/>
                <a:gridCol w="925275"/>
                <a:gridCol w="4329225"/>
              </a:tblGrid>
              <a:tr h="29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{{プロジェクト名}}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EVM結果値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(人日)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EVM結果の解釈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2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SV結果の解釈【スケジュール差異】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{{SV}}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{{SV評価}}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CV結果の解釈【コスト差異】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{{CV}}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{{CV評価}}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SPI結果の解釈【進捗効率の健全性評価】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{{SPI}}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{{SPI評価}}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293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CPI結果の解釈【コスト効率の健全性評価】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{{CPI}}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{{CPI評価}}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PV【計画上の作業量（予定工数）】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{{PV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_人日</a:t>
                      </a:r>
                      <a:r>
                        <a:rPr lang="en" sz="1000" u="none" cap="none" strike="noStrike"/>
                        <a:t>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0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EV【実際に完了した作業の価値】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{{EV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_人日</a:t>
                      </a:r>
                      <a:r>
                        <a:rPr lang="en" sz="1000" u="none" cap="none" strike="noStrike"/>
                        <a:t>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0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AC【実際にかかった費用・工数】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{{AC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_人日</a:t>
                      </a:r>
                      <a:r>
                        <a:rPr lang="en" sz="1000" u="none" cap="none" strike="noStrike"/>
                        <a:t>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" name="Google Shape;161;p32"/>
          <p:cNvGraphicFramePr/>
          <p:nvPr/>
        </p:nvGraphicFramePr>
        <p:xfrm>
          <a:off x="6830800" y="12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963275"/>
                <a:gridCol w="795925"/>
              </a:tblGrid>
              <a:tr h="32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スケジュール違反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（SPI &lt; 0.9）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コスト超過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（CPI &lt; 1.0）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162" name="Google Shape;162;p32" title="画像 (40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43299"/>
            <a:ext cx="44579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108325" y="125075"/>
            <a:ext cx="54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{{プロファイル名タイトル}}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3"/>
          <p:cNvSpPr txBox="1"/>
          <p:nvPr/>
        </p:nvSpPr>
        <p:spPr>
          <a:xfrm>
            <a:off x="61440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担当PM：{{担当PM}}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33"/>
          <p:cNvGraphicFramePr/>
          <p:nvPr/>
        </p:nvGraphicFramePr>
        <p:xfrm>
          <a:off x="630975" y="131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2847325"/>
                <a:gridCol w="921500"/>
                <a:gridCol w="4279700"/>
              </a:tblGrid>
              <a:tr h="303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{{プロジェクト名}}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EVM結果値</a:t>
                      </a:r>
                      <a:endParaRPr sz="10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(人日)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EVM結果の解釈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SV結果の解釈【スケジュール差異】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{{SV}}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{{SV評価}}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CV結果の解釈【コスト差異】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{{CV}}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{{CV評価}}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SPI結果の解釈【進捗効率の健全性評価】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{{SPI}}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{{SPI評価}}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17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CPI結果の解釈【コスト効率の健全性評価】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{{CPI}}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{{CPI評価}}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PV【計画上の作業量（予定工数）】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{{PV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_人日</a:t>
                      </a:r>
                      <a:r>
                        <a:rPr lang="en" sz="1000" u="none" cap="none" strike="noStrike"/>
                        <a:t>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EV【実際に完了した作業の価値】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{{EV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_人日</a:t>
                      </a:r>
                      <a:r>
                        <a:rPr lang="en" sz="1000" u="none" cap="none" strike="noStrike"/>
                        <a:t>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  <a:tr h="303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AC【実際にかかった費用・工数】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/>
                        <a:t>{{AC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</a:rPr>
                        <a:t>_人日</a:t>
                      </a:r>
                      <a:r>
                        <a:rPr lang="en" sz="1000" u="none" cap="none" strike="noStrike"/>
                        <a:t>}}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0" name="Google Shape;170;p33"/>
          <p:cNvGraphicFramePr/>
          <p:nvPr/>
        </p:nvGraphicFramePr>
        <p:xfrm>
          <a:off x="6463800" y="92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{4395606A-6424-44F9-8040-991EB60BD4EC}</a:tableStyleId>
              </a:tblPr>
              <a:tblGrid>
                <a:gridCol w="1107850"/>
                <a:gridCol w="1107850"/>
              </a:tblGrid>
              <a:tr h="282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スケジュール違反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（SPI &lt; 0.9）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コスト超過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" sz="700" u="none" cap="none" strike="noStrike">
                          <a:solidFill>
                            <a:srgbClr val="FF0000"/>
                          </a:solidFill>
                        </a:rPr>
                        <a:t>（CPI &lt; 1.0）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pic>
        <p:nvPicPr>
          <p:cNvPr id="171" name="Google Shape;171;p33" title="画像 (40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48399"/>
            <a:ext cx="445790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