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75"/>
    <a:srgbClr val="B8E5EE"/>
    <a:srgbClr val="FF9393"/>
    <a:srgbClr val="D0EA8E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D569A-4F07-4482-A2D5-C5F8427B3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C64481-E1AC-47DC-8A67-3C817F20A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EE106-6EC7-4F34-BE40-CF36323E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874DE1-D80B-48D3-AD17-19D5AE55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91AE2-9F35-48AD-AC5D-AAB67D94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1164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B0903-FD6C-40B4-B4A6-1FF6A551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5A8BB7-DD39-458D-9EC5-4B67C0D3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FC9B7-CF53-408A-B529-C2226B75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524597-AAF7-49C7-8B68-B56C33E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6910EA-4C8A-4EAA-BBA0-0FC3D471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573775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227B58-8B05-48ED-9FC4-353BEBDB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038B32-CD9A-418D-8636-2DCCF1267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C6FF5-00B1-475F-97A2-B68BD0E8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5E75A-CA5C-46B0-ABD8-B861A8A0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3DA502-A428-4FC8-AE80-97E791FB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8921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F94F0-2F02-4A38-A357-71CBD6E2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38A4C-B15E-4093-97B8-6FE0D750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E1328-387C-4973-9CFB-877495BA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5AD68E-5261-4B3B-863F-FC5396AF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C4AB28-1FD4-43A8-9898-A52E40DF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191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42DB5-129F-4B87-B2D3-95789D07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BF6749-CE13-4A4A-9B86-BE7A199B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D9902-3BF0-4CCE-959C-4C230853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EF5218-92A2-4160-922B-F23BD33B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A07FC-F712-4E33-9EF0-CDA36F41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3983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55D36-D7C8-4B8D-8B09-ADD06EFA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502EA-E2A3-4450-98D3-83BE8BA79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5876B0-7A37-42FE-9246-4D03AFD9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B822B3-62A8-4AA3-A27D-E1B9F35D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4E41A-65BA-4FB9-9D95-E5B2A86F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867ABD-2DE5-484C-9EFC-CE2710EB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6907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C9E66-F155-4D4F-9422-FB169D44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D47A83-0AE0-4CE9-B36A-B1BDFED3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927EAA-9B24-439E-9745-81352A14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FCA2DE-F86C-4425-9BBE-89D94D8EF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3E700E-3932-4C67-BF8C-984ACEBED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1BA4E3A-7AF8-44DE-B920-CCB4AA70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74E423-32AD-4EC7-8641-86EDA8CA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5987E0-5AB8-4554-BBBC-E167439B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896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3C315-1B33-45AC-9B0D-952EE3E4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CAA7C3-B92E-4B8A-8DB2-95E11E38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4FC2DB-45F2-4F1F-8560-EB4DCE17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A3C7B5-E66C-4155-9424-29BC55ED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7206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9777F6-921E-4211-9E76-ED2DA799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BBC1A1-664A-49CF-A23E-AB4DB6C0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2724D4-2EF7-44A6-B29E-52291BF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64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4DC42-E0EE-4E93-B5F6-F36736A6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DF11A-4290-481C-B2FA-E5721CBF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D33E0-EF1E-46D3-B050-008C79A8B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68A683-35CA-426C-8A69-4E861F5A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517858-A45E-4BF3-8866-3890817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458C7D-A66E-4DEB-9B91-A0007806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2168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F31EE-0818-4125-8A7B-AA36D59A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807751-47B9-49F7-B9DD-D4B294736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DC231C-DF33-4C50-A4B7-6B5D6DB96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698D1A-7782-4F8D-99FD-9056DEDE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DED779-EE61-40C2-BCDE-EDA568A7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5CBC8-470A-4AFD-9878-FD2D0DEC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9016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834DCA-6171-4C6D-9C4A-E666F8B5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2F0B61-37F0-415F-87F9-8BDD618E3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F36E3-0FEA-42E4-AE6B-0958345E4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D728A-10A1-4EDF-AB2A-1E134E04C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E5544-7BD2-4E2E-B2A9-EE6B02586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2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57082013-180B-4D3F-B5A7-FF462EB02204}"/>
              </a:ext>
            </a:extLst>
          </p:cNvPr>
          <p:cNvSpPr/>
          <p:nvPr/>
        </p:nvSpPr>
        <p:spPr>
          <a:xfrm>
            <a:off x="3847353" y="82296"/>
            <a:ext cx="8390366" cy="6960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5AE191D-40A5-4F15-98A3-FE43DE73D374}"/>
              </a:ext>
            </a:extLst>
          </p:cNvPr>
          <p:cNvSpPr/>
          <p:nvPr/>
        </p:nvSpPr>
        <p:spPr>
          <a:xfrm>
            <a:off x="1" y="1504"/>
            <a:ext cx="3801634" cy="6856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EE49FC-7C3E-4ABB-8977-1AD246466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130" y="1828664"/>
            <a:ext cx="3211450" cy="1633513"/>
          </a:xfrm>
        </p:spPr>
        <p:txBody>
          <a:bodyPr>
            <a:normAutofit/>
          </a:bodyPr>
          <a:lstStyle/>
          <a:p>
            <a:pPr algn="l"/>
            <a:r>
              <a:rPr lang="es-AR" sz="1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Lic. en Nutrición:</a:t>
            </a:r>
          </a:p>
          <a:p>
            <a:pPr algn="r"/>
            <a:r>
              <a:rPr lang="es-AR" sz="13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Huberty</a:t>
            </a:r>
            <a:r>
              <a:rPr lang="es-AR" sz="1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s-AR" sz="13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Yael</a:t>
            </a:r>
            <a:r>
              <a:rPr lang="es-AR" sz="1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Mailen</a:t>
            </a:r>
          </a:p>
          <a:p>
            <a:pPr algn="r"/>
            <a:r>
              <a:rPr lang="es-AR" sz="1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Fernández, Sabrina</a:t>
            </a:r>
          </a:p>
          <a:p>
            <a:pPr algn="r"/>
            <a:r>
              <a:rPr lang="es-AR" sz="13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Choque, Liliana</a:t>
            </a:r>
          </a:p>
          <a:p>
            <a:endParaRPr lang="es-A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s-A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2A72D84-5659-41EA-8962-366304CEBBF5}"/>
              </a:ext>
            </a:extLst>
          </p:cNvPr>
          <p:cNvSpPr txBox="1">
            <a:spLocks/>
          </p:cNvSpPr>
          <p:nvPr/>
        </p:nvSpPr>
        <p:spPr>
          <a:xfrm>
            <a:off x="4037764" y="353975"/>
            <a:ext cx="5326439" cy="16438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5400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rPr>
              <a:t>El camino hacia una DEGLUCIÓN segura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EC47303-1AE8-45EB-8591-95A6E36917F1}"/>
              </a:ext>
            </a:extLst>
          </p:cNvPr>
          <p:cNvSpPr txBox="1">
            <a:spLocks/>
          </p:cNvSpPr>
          <p:nvPr/>
        </p:nvSpPr>
        <p:spPr>
          <a:xfrm>
            <a:off x="236131" y="3544859"/>
            <a:ext cx="3170192" cy="16335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/>
              <a:t>Lic. en Kinesiología y Fisiatría: </a:t>
            </a:r>
          </a:p>
          <a:p>
            <a:pPr algn="r"/>
            <a:r>
              <a:rPr lang="es-AR" sz="1700" dirty="0"/>
              <a:t>Francia, Mirna Ailén</a:t>
            </a:r>
          </a:p>
          <a:p>
            <a:pPr algn="r"/>
            <a:r>
              <a:rPr lang="es-AR" sz="1700" dirty="0"/>
              <a:t>Larroque, Pablo Martin</a:t>
            </a:r>
          </a:p>
          <a:p>
            <a:pPr algn="r"/>
            <a:r>
              <a:rPr lang="es-AR" sz="1700" dirty="0" err="1"/>
              <a:t>Quartino</a:t>
            </a:r>
            <a:r>
              <a:rPr lang="es-AR" sz="1700" dirty="0"/>
              <a:t> </a:t>
            </a:r>
            <a:r>
              <a:rPr lang="es-AR" sz="1700" dirty="0" err="1"/>
              <a:t>Resumil</a:t>
            </a:r>
            <a:r>
              <a:rPr lang="es-AR" sz="1700" dirty="0"/>
              <a:t>, Juan Ignacio</a:t>
            </a:r>
          </a:p>
          <a:p>
            <a:pPr algn="r"/>
            <a:r>
              <a:rPr lang="es-AR" sz="1700" dirty="0"/>
              <a:t>Rayts, Yamila Belén 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1026" name="Picture 2" descr="Generador de códigos QR gratis en línea: Crear códigos QR para enviar un  mensaje de texto (SMS)">
            <a:extLst>
              <a:ext uri="{FF2B5EF4-FFF2-40B4-BE49-F238E27FC236}">
                <a16:creationId xmlns:a16="http://schemas.microsoft.com/office/drawing/2014/main" id="{181E9CF3-E67A-42AB-ADC0-101D873EA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408" y="4734214"/>
            <a:ext cx="2123786" cy="21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F39A600-0ECE-4455-84CB-3860F23B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" y="5733288"/>
            <a:ext cx="3704705" cy="78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B444347A-A263-453B-A854-7CA2067A0D49}"/>
              </a:ext>
            </a:extLst>
          </p:cNvPr>
          <p:cNvSpPr txBox="1">
            <a:spLocks/>
          </p:cNvSpPr>
          <p:nvPr/>
        </p:nvSpPr>
        <p:spPr>
          <a:xfrm>
            <a:off x="566085" y="82296"/>
            <a:ext cx="263073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i="1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DISFAGIA</a:t>
            </a:r>
            <a:endParaRPr lang="es-AR" sz="40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0BF466A6-1F43-4650-91C0-8D0E84B36C2E}"/>
              </a:ext>
            </a:extLst>
          </p:cNvPr>
          <p:cNvSpPr txBox="1">
            <a:spLocks/>
          </p:cNvSpPr>
          <p:nvPr/>
        </p:nvSpPr>
        <p:spPr>
          <a:xfrm>
            <a:off x="-484613" y="837858"/>
            <a:ext cx="263073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1800" b="1" i="0" u="none" strike="noStrike" dirty="0">
                <a:solidFill>
                  <a:srgbClr val="D0CECE"/>
                </a:solidFill>
                <a:effectLst/>
                <a:latin typeface="Calibri" panose="020F0502020204030204" pitchFamily="34" charset="0"/>
              </a:rPr>
              <a:t>Disertante:</a:t>
            </a:r>
            <a:endParaRPr lang="es-AR" sz="400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1201903-0E66-4BA4-8AFF-C7241CAD7157}"/>
              </a:ext>
            </a:extLst>
          </p:cNvPr>
          <p:cNvSpPr txBox="1">
            <a:spLocks/>
          </p:cNvSpPr>
          <p:nvPr/>
        </p:nvSpPr>
        <p:spPr>
          <a:xfrm>
            <a:off x="9678116" y="-31746"/>
            <a:ext cx="2559603" cy="68457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2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Octubre - 2021</a:t>
            </a:r>
          </a:p>
        </p:txBody>
      </p:sp>
      <p:sp>
        <p:nvSpPr>
          <p:cNvPr id="22" name="Bocadillo nube: nube 21">
            <a:extLst>
              <a:ext uri="{FF2B5EF4-FFF2-40B4-BE49-F238E27FC236}">
                <a16:creationId xmlns:a16="http://schemas.microsoft.com/office/drawing/2014/main" id="{EFACFE46-C443-4FED-B4A1-B781EAA635DB}"/>
              </a:ext>
            </a:extLst>
          </p:cNvPr>
          <p:cNvSpPr/>
          <p:nvPr/>
        </p:nvSpPr>
        <p:spPr>
          <a:xfrm rot="3132758">
            <a:off x="7571985" y="5222673"/>
            <a:ext cx="3215594" cy="1358419"/>
          </a:xfrm>
          <a:prstGeom prst="cloudCallout">
            <a:avLst>
              <a:gd name="adj1" fmla="val -7872"/>
              <a:gd name="adj2" fmla="val 1507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E6ECBDE-9C9D-414C-8CCB-0454D7BBF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71" b="89706" l="4049" r="89879">
                        <a14:foregroundMark x1="25911" y1="8824" x2="85425" y2="12500"/>
                        <a14:foregroundMark x1="8907" y1="4779" x2="71255" y2="1471"/>
                        <a14:foregroundMark x1="76923" y1="2941" x2="80567" y2="8088"/>
                        <a14:foregroundMark x1="4049" y1="6618" x2="4858" y2="29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7108" y="1981237"/>
            <a:ext cx="5201614" cy="572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910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ángulo: esquinas diagonales cortadas 59">
            <a:extLst>
              <a:ext uri="{FF2B5EF4-FFF2-40B4-BE49-F238E27FC236}">
                <a16:creationId xmlns:a16="http://schemas.microsoft.com/office/drawing/2014/main" id="{56E4DBBD-CACB-4AC2-AF12-D3E3E7DE4D73}"/>
              </a:ext>
            </a:extLst>
          </p:cNvPr>
          <p:cNvSpPr/>
          <p:nvPr/>
        </p:nvSpPr>
        <p:spPr>
          <a:xfrm>
            <a:off x="3806022" y="3916439"/>
            <a:ext cx="7843735" cy="2568479"/>
          </a:xfrm>
          <a:prstGeom prst="snip2DiagRect">
            <a:avLst/>
          </a:prstGeom>
          <a:solidFill>
            <a:srgbClr val="D0EA8E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333D932-304D-4CDF-9E5E-AB3B8D42338F}"/>
              </a:ext>
            </a:extLst>
          </p:cNvPr>
          <p:cNvSpPr/>
          <p:nvPr/>
        </p:nvSpPr>
        <p:spPr>
          <a:xfrm>
            <a:off x="1" y="1504"/>
            <a:ext cx="3801634" cy="6856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Rectángulo: esquinas diagonales cortadas 57">
            <a:extLst>
              <a:ext uri="{FF2B5EF4-FFF2-40B4-BE49-F238E27FC236}">
                <a16:creationId xmlns:a16="http://schemas.microsoft.com/office/drawing/2014/main" id="{BC6E1198-80AE-4A74-9130-F9F7ADD305FA}"/>
              </a:ext>
            </a:extLst>
          </p:cNvPr>
          <p:cNvSpPr/>
          <p:nvPr/>
        </p:nvSpPr>
        <p:spPr>
          <a:xfrm>
            <a:off x="3806952" y="173737"/>
            <a:ext cx="7843735" cy="3124012"/>
          </a:xfrm>
          <a:prstGeom prst="snip2DiagRect">
            <a:avLst/>
          </a:prstGeom>
          <a:solidFill>
            <a:srgbClr val="B8E5EE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FDC75-832E-4452-99C7-2B659955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7990722">
            <a:off x="-916377" y="445460"/>
            <a:ext cx="5644966" cy="4601183"/>
          </a:xfrm>
        </p:spPr>
        <p:txBody>
          <a:bodyPr>
            <a:normAutofit/>
          </a:bodyPr>
          <a:lstStyle/>
          <a:p>
            <a:r>
              <a:rPr lang="es-AR" sz="4000" i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¿Qué es la deglución?</a:t>
            </a:r>
            <a:endParaRPr lang="es-AR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5D525-5959-45D1-BF9C-C56E7CC2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557" y="568123"/>
            <a:ext cx="2798232" cy="1193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2800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ctividad neuromuscular</a:t>
            </a:r>
            <a:endParaRPr lang="es-AR" sz="28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5A78ABC-2EFD-4998-B7BF-7187421D0A58}"/>
              </a:ext>
            </a:extLst>
          </p:cNvPr>
          <p:cNvSpPr txBox="1">
            <a:spLocks/>
          </p:cNvSpPr>
          <p:nvPr/>
        </p:nvSpPr>
        <p:spPr>
          <a:xfrm>
            <a:off x="7086320" y="76062"/>
            <a:ext cx="2798232" cy="119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Coordinada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165C312-B20F-4848-8268-6E8BC3139C04}"/>
              </a:ext>
            </a:extLst>
          </p:cNvPr>
          <p:cNvSpPr txBox="1">
            <a:spLocks/>
          </p:cNvSpPr>
          <p:nvPr/>
        </p:nvSpPr>
        <p:spPr>
          <a:xfrm>
            <a:off x="7422929" y="1545388"/>
            <a:ext cx="2798232" cy="81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 incluyen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848D17B2-759E-4F53-A004-D19170903773}"/>
              </a:ext>
            </a:extLst>
          </p:cNvPr>
          <p:cNvSpPr txBox="1">
            <a:spLocks/>
          </p:cNvSpPr>
          <p:nvPr/>
        </p:nvSpPr>
        <p:spPr>
          <a:xfrm>
            <a:off x="5382994" y="3194171"/>
            <a:ext cx="2425256" cy="755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Cavidad bucal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0A979F6-D5E7-40B0-8AAA-10A95C6E09DD}"/>
              </a:ext>
            </a:extLst>
          </p:cNvPr>
          <p:cNvSpPr txBox="1">
            <a:spLocks/>
          </p:cNvSpPr>
          <p:nvPr/>
        </p:nvSpPr>
        <p:spPr>
          <a:xfrm>
            <a:off x="7429279" y="2439163"/>
            <a:ext cx="2798232" cy="119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Faringe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AA10712-79DF-4EF5-BD8E-7F47D26A93A4}"/>
              </a:ext>
            </a:extLst>
          </p:cNvPr>
          <p:cNvSpPr txBox="1">
            <a:spLocks/>
          </p:cNvSpPr>
          <p:nvPr/>
        </p:nvSpPr>
        <p:spPr>
          <a:xfrm>
            <a:off x="9225254" y="2411006"/>
            <a:ext cx="2798232" cy="119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Esófago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EDA42F2-E90E-41EC-9D82-9E51F2B706E2}"/>
              </a:ext>
            </a:extLst>
          </p:cNvPr>
          <p:cNvSpPr txBox="1">
            <a:spLocks/>
          </p:cNvSpPr>
          <p:nvPr/>
        </p:nvSpPr>
        <p:spPr>
          <a:xfrm>
            <a:off x="3243765" y="4499930"/>
            <a:ext cx="2798232" cy="812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Objetivo</a:t>
            </a:r>
            <a:endParaRPr lang="es-AR" sz="2800" dirty="0">
              <a:solidFill>
                <a:schemeClr val="tx1"/>
              </a:solidFill>
            </a:endParaRP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45BB6479-B789-4924-8FE7-FECA8E0543E4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6210301" y="-644505"/>
            <a:ext cx="12700" cy="2425256"/>
          </a:xfrm>
          <a:prstGeom prst="curvedConnector4">
            <a:avLst>
              <a:gd name="adj1" fmla="val 2100000"/>
              <a:gd name="adj2" fmla="val 7884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7434B573-F0C9-4664-A8F7-F9DB93F6A8D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03124" y="1347079"/>
            <a:ext cx="701232" cy="33660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curvado 33">
            <a:extLst>
              <a:ext uri="{FF2B5EF4-FFF2-40B4-BE49-F238E27FC236}">
                <a16:creationId xmlns:a16="http://schemas.microsoft.com/office/drawing/2014/main" id="{609BCA44-B854-4A56-B3C2-323435FC8014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6595623" y="1951723"/>
            <a:ext cx="827307" cy="1242447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urvado 36">
            <a:extLst>
              <a:ext uri="{FF2B5EF4-FFF2-40B4-BE49-F238E27FC236}">
                <a16:creationId xmlns:a16="http://schemas.microsoft.com/office/drawing/2014/main" id="{AFD9C7BA-146E-4776-B24F-B012C88C2181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>
            <a:off x="8618031" y="2649526"/>
            <a:ext cx="420727" cy="12700"/>
          </a:xfrm>
          <a:prstGeom prst="curvedConnector3">
            <a:avLst>
              <a:gd name="adj1" fmla="val -5433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curvado 40">
            <a:extLst>
              <a:ext uri="{FF2B5EF4-FFF2-40B4-BE49-F238E27FC236}">
                <a16:creationId xmlns:a16="http://schemas.microsoft.com/office/drawing/2014/main" id="{4EEC629E-CFDC-4571-AA10-ED7E1A4D3B4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0221161" y="1951724"/>
            <a:ext cx="452301" cy="81267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arcador de contenido 2">
            <a:extLst>
              <a:ext uri="{FF2B5EF4-FFF2-40B4-BE49-F238E27FC236}">
                <a16:creationId xmlns:a16="http://schemas.microsoft.com/office/drawing/2014/main" id="{90BFE45D-4016-4DE6-8159-49C460D7B878}"/>
              </a:ext>
            </a:extLst>
          </p:cNvPr>
          <p:cNvSpPr txBox="1">
            <a:spLocks/>
          </p:cNvSpPr>
          <p:nvPr/>
        </p:nvSpPr>
        <p:spPr>
          <a:xfrm>
            <a:off x="6328774" y="5312612"/>
            <a:ext cx="2798232" cy="119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Permitir que los alimentos sean trasportados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45" name="Marcador de contenido 2">
            <a:extLst>
              <a:ext uri="{FF2B5EF4-FFF2-40B4-BE49-F238E27FC236}">
                <a16:creationId xmlns:a16="http://schemas.microsoft.com/office/drawing/2014/main" id="{01ACFF26-816C-4486-BD3F-8A7E0E33AB7F}"/>
              </a:ext>
            </a:extLst>
          </p:cNvPr>
          <p:cNvSpPr txBox="1">
            <a:spLocks/>
          </p:cNvSpPr>
          <p:nvPr/>
        </p:nvSpPr>
        <p:spPr>
          <a:xfrm rot="2580152">
            <a:off x="6657563" y="4345155"/>
            <a:ext cx="1556858" cy="596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Desde la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BA1164D2-BCEE-4549-ABC4-02C3290E1AAF}"/>
              </a:ext>
            </a:extLst>
          </p:cNvPr>
          <p:cNvSpPr txBox="1">
            <a:spLocks/>
          </p:cNvSpPr>
          <p:nvPr/>
        </p:nvSpPr>
        <p:spPr>
          <a:xfrm>
            <a:off x="9338969" y="4635488"/>
            <a:ext cx="2238566" cy="1135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 estomago</a:t>
            </a:r>
            <a:endParaRPr lang="es-AR" sz="3200" dirty="0">
              <a:solidFill>
                <a:schemeClr val="tx1"/>
              </a:solidFill>
            </a:endParaRPr>
          </a:p>
        </p:txBody>
      </p:sp>
      <p:cxnSp>
        <p:nvCxnSpPr>
          <p:cNvPr id="47" name="Conector: curvado 46">
            <a:extLst>
              <a:ext uri="{FF2B5EF4-FFF2-40B4-BE49-F238E27FC236}">
                <a16:creationId xmlns:a16="http://schemas.microsoft.com/office/drawing/2014/main" id="{7C9725DA-72D8-433E-8B95-9740D25ED20A}"/>
              </a:ext>
            </a:extLst>
          </p:cNvPr>
          <p:cNvCxnSpPr>
            <a:cxnSpLocks/>
            <a:stCxn id="9" idx="2"/>
            <a:endCxn id="44" idx="1"/>
          </p:cNvCxnSpPr>
          <p:nvPr/>
        </p:nvCxnSpPr>
        <p:spPr>
          <a:xfrm rot="16200000" flipH="1">
            <a:off x="5187504" y="4767988"/>
            <a:ext cx="596646" cy="1685893"/>
          </a:xfrm>
          <a:prstGeom prst="curved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curvado 49">
            <a:extLst>
              <a:ext uri="{FF2B5EF4-FFF2-40B4-BE49-F238E27FC236}">
                <a16:creationId xmlns:a16="http://schemas.microsoft.com/office/drawing/2014/main" id="{3485669E-68FE-4374-9470-020ECCB4C7C0}"/>
              </a:ext>
            </a:extLst>
          </p:cNvPr>
          <p:cNvCxnSpPr>
            <a:cxnSpLocks/>
            <a:stCxn id="44" idx="0"/>
          </p:cNvCxnSpPr>
          <p:nvPr/>
        </p:nvCxnSpPr>
        <p:spPr>
          <a:xfrm rot="16200000" flipV="1">
            <a:off x="6585075" y="4169797"/>
            <a:ext cx="1354246" cy="931384"/>
          </a:xfrm>
          <a:prstGeom prst="curvedConnector3">
            <a:avLst>
              <a:gd name="adj1" fmla="val 21866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658CBA86-93A0-45B3-8E1F-D3EE48768F1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435992" y="3713559"/>
            <a:ext cx="1902977" cy="1489792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AEB814-7531-436D-8735-9E7DD28EC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50"/>
          <a:stretch/>
        </p:blipFill>
        <p:spPr bwMode="auto">
          <a:xfrm>
            <a:off x="2208072" y="4951991"/>
            <a:ext cx="1132918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219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8" grpId="0" animBg="1"/>
      <p:bldP spid="3" grpId="0" build="p"/>
      <p:bldP spid="4" grpId="0"/>
      <p:bldP spid="5" grpId="0"/>
      <p:bldP spid="6" grpId="0"/>
      <p:bldP spid="7" grpId="0"/>
      <p:bldP spid="8" grpId="0"/>
      <p:bldP spid="9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: esquinas diagonales cortadas 24">
            <a:extLst>
              <a:ext uri="{FF2B5EF4-FFF2-40B4-BE49-F238E27FC236}">
                <a16:creationId xmlns:a16="http://schemas.microsoft.com/office/drawing/2014/main" id="{FB732BCB-4AAC-4F91-ACA3-D8BF86F4D050}"/>
              </a:ext>
            </a:extLst>
          </p:cNvPr>
          <p:cNvSpPr/>
          <p:nvPr/>
        </p:nvSpPr>
        <p:spPr>
          <a:xfrm>
            <a:off x="3806022" y="4329860"/>
            <a:ext cx="7843735" cy="1267936"/>
          </a:xfrm>
          <a:prstGeom prst="snip2DiagRect">
            <a:avLst/>
          </a:prstGeom>
          <a:solidFill>
            <a:srgbClr val="D0EA8E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EEB768C-9FFC-4E30-88C3-B2BA30D7DCE1}"/>
              </a:ext>
            </a:extLst>
          </p:cNvPr>
          <p:cNvSpPr/>
          <p:nvPr/>
        </p:nvSpPr>
        <p:spPr>
          <a:xfrm>
            <a:off x="1" y="1504"/>
            <a:ext cx="3801634" cy="6856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: esquinas diagonales cortadas 26">
            <a:extLst>
              <a:ext uri="{FF2B5EF4-FFF2-40B4-BE49-F238E27FC236}">
                <a16:creationId xmlns:a16="http://schemas.microsoft.com/office/drawing/2014/main" id="{8473D7D2-73AC-40BF-AD0B-25CAF9B7CAD7}"/>
              </a:ext>
            </a:extLst>
          </p:cNvPr>
          <p:cNvSpPr/>
          <p:nvPr/>
        </p:nvSpPr>
        <p:spPr>
          <a:xfrm>
            <a:off x="4158428" y="38777"/>
            <a:ext cx="6877049" cy="1423181"/>
          </a:xfrm>
          <a:prstGeom prst="snip2DiagRect">
            <a:avLst/>
          </a:prstGeom>
          <a:solidFill>
            <a:srgbClr val="B8E5EE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76E86E3E-940C-406E-9FB0-69E7C3077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874" y="44268"/>
            <a:ext cx="6013848" cy="1193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Mecanismo del complejo </a:t>
            </a:r>
            <a:r>
              <a:rPr lang="es-AR" sz="4000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orofaringolaringeo</a:t>
            </a:r>
            <a:endParaRPr lang="es-AR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Marcador de contenido 2">
            <a:extLst>
              <a:ext uri="{FF2B5EF4-FFF2-40B4-BE49-F238E27FC236}">
                <a16:creationId xmlns:a16="http://schemas.microsoft.com/office/drawing/2014/main" id="{46BA632C-1B04-4BBA-B174-E080A2B10A33}"/>
              </a:ext>
            </a:extLst>
          </p:cNvPr>
          <p:cNvSpPr txBox="1">
            <a:spLocks/>
          </p:cNvSpPr>
          <p:nvPr/>
        </p:nvSpPr>
        <p:spPr>
          <a:xfrm>
            <a:off x="6197837" y="1491585"/>
            <a:ext cx="2798232" cy="119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3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Fuerza</a:t>
            </a:r>
            <a:endParaRPr lang="es-AR" sz="3600" i="1" dirty="0">
              <a:solidFill>
                <a:schemeClr val="tx1"/>
              </a:solidFill>
            </a:endParaRPr>
          </a:p>
        </p:txBody>
      </p:sp>
      <p:sp>
        <p:nvSpPr>
          <p:cNvPr id="30" name="Marcador de contenido 2">
            <a:extLst>
              <a:ext uri="{FF2B5EF4-FFF2-40B4-BE49-F238E27FC236}">
                <a16:creationId xmlns:a16="http://schemas.microsoft.com/office/drawing/2014/main" id="{E96EB1BF-7207-4211-88E4-C3DF35B42160}"/>
              </a:ext>
            </a:extLst>
          </p:cNvPr>
          <p:cNvSpPr txBox="1">
            <a:spLocks/>
          </p:cNvSpPr>
          <p:nvPr/>
        </p:nvSpPr>
        <p:spPr>
          <a:xfrm>
            <a:off x="6269682" y="2500069"/>
            <a:ext cx="2798232" cy="81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3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Movimiento</a:t>
            </a:r>
            <a:endParaRPr lang="es-AR" sz="3600" i="1" dirty="0">
              <a:solidFill>
                <a:schemeClr val="tx1"/>
              </a:solidFill>
            </a:endParaRPr>
          </a:p>
        </p:txBody>
      </p:sp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93EC4FE9-08A6-4DA5-960B-BFAA007B888A}"/>
              </a:ext>
            </a:extLst>
          </p:cNvPr>
          <p:cNvSpPr txBox="1">
            <a:spLocks/>
          </p:cNvSpPr>
          <p:nvPr/>
        </p:nvSpPr>
        <p:spPr>
          <a:xfrm>
            <a:off x="6269682" y="3203932"/>
            <a:ext cx="2798232" cy="1193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3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Presión</a:t>
            </a:r>
            <a:endParaRPr lang="es-AR" sz="3600" i="1" dirty="0">
              <a:solidFill>
                <a:schemeClr val="tx1"/>
              </a:solidFill>
            </a:endParaRPr>
          </a:p>
        </p:txBody>
      </p:sp>
      <p:sp>
        <p:nvSpPr>
          <p:cNvPr id="39" name="Marcador de contenido 2">
            <a:extLst>
              <a:ext uri="{FF2B5EF4-FFF2-40B4-BE49-F238E27FC236}">
                <a16:creationId xmlns:a16="http://schemas.microsoft.com/office/drawing/2014/main" id="{26385321-3BA9-4285-8429-70AF030B6F5A}"/>
              </a:ext>
            </a:extLst>
          </p:cNvPr>
          <p:cNvSpPr txBox="1">
            <a:spLocks/>
          </p:cNvSpPr>
          <p:nvPr/>
        </p:nvSpPr>
        <p:spPr>
          <a:xfrm>
            <a:off x="3943351" y="4016603"/>
            <a:ext cx="7706406" cy="1990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es-AR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 el proceso de la deglución hay una fase voluntaria y otra </a:t>
            </a:r>
            <a:r>
              <a:rPr lang="es-AR" sz="3600" i="1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refleja</a:t>
            </a:r>
            <a:endParaRPr lang="es-AR" sz="3600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70E930E0-D9C9-46AD-869F-731D4817B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50"/>
          <a:stretch/>
        </p:blipFill>
        <p:spPr bwMode="auto">
          <a:xfrm>
            <a:off x="2208072" y="4951991"/>
            <a:ext cx="1132918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ítulo 1">
            <a:extLst>
              <a:ext uri="{FF2B5EF4-FFF2-40B4-BE49-F238E27FC236}">
                <a16:creationId xmlns:a16="http://schemas.microsoft.com/office/drawing/2014/main" id="{9749B5B2-B56C-4D99-8606-FAC27BA7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551174">
            <a:off x="-261247" y="620022"/>
            <a:ext cx="5221582" cy="3476075"/>
          </a:xfrm>
        </p:spPr>
        <p:txBody>
          <a:bodyPr>
            <a:normAutofit/>
          </a:bodyPr>
          <a:lstStyle/>
          <a:p>
            <a:r>
              <a:rPr lang="es-AR" sz="8000" i="1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Fisiología</a:t>
            </a:r>
            <a:endParaRPr lang="es-AR" sz="8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Llaves 47">
            <a:extLst>
              <a:ext uri="{FF2B5EF4-FFF2-40B4-BE49-F238E27FC236}">
                <a16:creationId xmlns:a16="http://schemas.microsoft.com/office/drawing/2014/main" id="{D6DD565D-6E09-43C9-BFFB-C95050A3089B}"/>
              </a:ext>
            </a:extLst>
          </p:cNvPr>
          <p:cNvSpPr/>
          <p:nvPr/>
        </p:nvSpPr>
        <p:spPr>
          <a:xfrm rot="5400000">
            <a:off x="6217833" y="1488051"/>
            <a:ext cx="2846385" cy="2971960"/>
          </a:xfrm>
          <a:prstGeom prst="bracePair">
            <a:avLst/>
          </a:prstGeom>
          <a:ln w="28575">
            <a:solidFill>
              <a:srgbClr val="FF9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CDCA769B-069E-42E5-B805-C2341AD816C9}"/>
              </a:ext>
            </a:extLst>
          </p:cNvPr>
          <p:cNvSpPr txBox="1">
            <a:spLocks/>
          </p:cNvSpPr>
          <p:nvPr/>
        </p:nvSpPr>
        <p:spPr>
          <a:xfrm>
            <a:off x="5321113" y="5728950"/>
            <a:ext cx="3950920" cy="1140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Wingdings" panose="05000000000000000000" pitchFamily="2" charset="2"/>
              <a:buChar char="ü"/>
            </a:pPr>
            <a:r>
              <a:rPr lang="es-AR" sz="3600" i="1" dirty="0">
                <a:solidFill>
                  <a:schemeClr val="tx1"/>
                </a:solidFill>
                <a:latin typeface="Calibri" panose="020F0502020204030204" pitchFamily="34" charset="0"/>
              </a:rPr>
              <a:t>Base de la lengua</a:t>
            </a:r>
          </a:p>
          <a:p>
            <a:pPr algn="r">
              <a:buFont typeface="Wingdings" panose="05000000000000000000" pitchFamily="2" charset="2"/>
              <a:buChar char="ü"/>
            </a:pPr>
            <a:r>
              <a:rPr lang="es-AR" sz="3600" i="1" dirty="0">
                <a:solidFill>
                  <a:schemeClr val="tx1"/>
                </a:solidFill>
                <a:latin typeface="Calibri" panose="020F0502020204030204" pitchFamily="34" charset="0"/>
              </a:rPr>
              <a:t>Pilares anteriores del velo de paladar</a:t>
            </a:r>
          </a:p>
          <a:p>
            <a:pPr algn="r">
              <a:buFont typeface="Wingdings" panose="05000000000000000000" pitchFamily="2" charset="2"/>
              <a:buChar char="ü"/>
            </a:pPr>
            <a:r>
              <a:rPr lang="es-AR" sz="3600" i="1" dirty="0">
                <a:solidFill>
                  <a:schemeClr val="tx1"/>
                </a:solidFill>
                <a:latin typeface="Calibri" panose="020F0502020204030204" pitchFamily="34" charset="0"/>
              </a:rPr>
              <a:t>Pared faríngea posterior</a:t>
            </a:r>
            <a:endParaRPr lang="es-AR" sz="3600" i="1" dirty="0">
              <a:solidFill>
                <a:schemeClr val="tx1"/>
              </a:solidFill>
            </a:endParaRPr>
          </a:p>
        </p:txBody>
      </p:sp>
      <p:sp>
        <p:nvSpPr>
          <p:cNvPr id="50" name="Cerrar llave 49">
            <a:extLst>
              <a:ext uri="{FF2B5EF4-FFF2-40B4-BE49-F238E27FC236}">
                <a16:creationId xmlns:a16="http://schemas.microsoft.com/office/drawing/2014/main" id="{A6C6418D-06CC-4D97-AC94-6C70B8748CE4}"/>
              </a:ext>
            </a:extLst>
          </p:cNvPr>
          <p:cNvSpPr/>
          <p:nvPr/>
        </p:nvSpPr>
        <p:spPr>
          <a:xfrm>
            <a:off x="9272033" y="5679812"/>
            <a:ext cx="466344" cy="1140764"/>
          </a:xfrm>
          <a:prstGeom prst="rightBrace">
            <a:avLst>
              <a:gd name="adj1" fmla="val 8333"/>
              <a:gd name="adj2" fmla="val 50015"/>
            </a:avLst>
          </a:prstGeom>
          <a:noFill/>
          <a:ln w="28575">
            <a:solidFill>
              <a:srgbClr val="FF9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5B66C2A-5AF2-4926-A3EF-63E933809528}"/>
              </a:ext>
            </a:extLst>
          </p:cNvPr>
          <p:cNvSpPr txBox="1"/>
          <p:nvPr/>
        </p:nvSpPr>
        <p:spPr>
          <a:xfrm rot="20274283">
            <a:off x="9726985" y="6096306"/>
            <a:ext cx="1298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Wingdings 2" pitchFamily="18" charset="2"/>
              <a:buNone/>
            </a:pPr>
            <a:r>
              <a:rPr lang="es-AR" sz="1400" i="1" dirty="0">
                <a:solidFill>
                  <a:schemeClr val="tx1"/>
                </a:solidFill>
                <a:latin typeface="Calibri" panose="020F0502020204030204" pitchFamily="34" charset="0"/>
              </a:rPr>
              <a:t>Receptores</a:t>
            </a:r>
          </a:p>
        </p:txBody>
      </p: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BB87A451-FF40-44CD-9F97-20FCBB9E7C86}"/>
              </a:ext>
            </a:extLst>
          </p:cNvPr>
          <p:cNvCxnSpPr>
            <a:cxnSpLocks/>
          </p:cNvCxnSpPr>
          <p:nvPr/>
        </p:nvCxnSpPr>
        <p:spPr>
          <a:xfrm rot="5400000">
            <a:off x="9613428" y="5480653"/>
            <a:ext cx="796190" cy="729203"/>
          </a:xfrm>
          <a:prstGeom prst="curvedConnector3">
            <a:avLst>
              <a:gd name="adj1" fmla="val 102830"/>
            </a:avLst>
          </a:prstGeom>
          <a:ln w="28575">
            <a:solidFill>
              <a:srgbClr val="FF93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31C53F27-7026-42D3-B7FB-5E85A3BC0976}"/>
              </a:ext>
            </a:extLst>
          </p:cNvPr>
          <p:cNvSpPr txBox="1"/>
          <p:nvPr/>
        </p:nvSpPr>
        <p:spPr>
          <a:xfrm>
            <a:off x="3821193" y="5608812"/>
            <a:ext cx="15727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400" i="1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Reflejo Disparador Deglutorio</a:t>
            </a:r>
            <a:endParaRPr lang="es-AR" sz="24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Cerrar llave 60">
            <a:extLst>
              <a:ext uri="{FF2B5EF4-FFF2-40B4-BE49-F238E27FC236}">
                <a16:creationId xmlns:a16="http://schemas.microsoft.com/office/drawing/2014/main" id="{0758BB19-8E1D-4C94-B524-F5FF2E243036}"/>
              </a:ext>
            </a:extLst>
          </p:cNvPr>
          <p:cNvSpPr/>
          <p:nvPr/>
        </p:nvSpPr>
        <p:spPr>
          <a:xfrm flipH="1">
            <a:off x="5438747" y="5753803"/>
            <a:ext cx="301924" cy="992782"/>
          </a:xfrm>
          <a:prstGeom prst="rightBrace">
            <a:avLst>
              <a:gd name="adj1" fmla="val 8333"/>
              <a:gd name="adj2" fmla="val 46507"/>
            </a:avLst>
          </a:prstGeom>
          <a:noFill/>
          <a:ln w="28575">
            <a:solidFill>
              <a:srgbClr val="FF9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7182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build="p"/>
      <p:bldP spid="29" grpId="0"/>
      <p:bldP spid="30" grpId="0"/>
      <p:bldP spid="32" grpId="0"/>
      <p:bldP spid="39" grpId="0"/>
      <p:bldP spid="48" grpId="0" animBg="1"/>
      <p:bldP spid="49" grpId="0"/>
      <p:bldP spid="50" grpId="0" animBg="1"/>
      <p:bldP spid="52" grpId="0"/>
      <p:bldP spid="60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diagonales cortadas 3">
            <a:extLst>
              <a:ext uri="{FF2B5EF4-FFF2-40B4-BE49-F238E27FC236}">
                <a16:creationId xmlns:a16="http://schemas.microsoft.com/office/drawing/2014/main" id="{147B026A-BDC3-4AFA-8769-648BB48B0848}"/>
              </a:ext>
            </a:extLst>
          </p:cNvPr>
          <p:cNvSpPr/>
          <p:nvPr/>
        </p:nvSpPr>
        <p:spPr>
          <a:xfrm>
            <a:off x="4361688" y="4016603"/>
            <a:ext cx="7288069" cy="2097438"/>
          </a:xfrm>
          <a:prstGeom prst="snip2DiagRect">
            <a:avLst/>
          </a:prstGeom>
          <a:solidFill>
            <a:srgbClr val="D0EA8E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2F8F94-9CE2-4AC1-96A9-3F086B088369}"/>
              </a:ext>
            </a:extLst>
          </p:cNvPr>
          <p:cNvSpPr/>
          <p:nvPr/>
        </p:nvSpPr>
        <p:spPr>
          <a:xfrm>
            <a:off x="1" y="1504"/>
            <a:ext cx="3801634" cy="68564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DD9C1AA4-636C-45C7-B56F-7F9BF2D5ED8F}"/>
              </a:ext>
            </a:extLst>
          </p:cNvPr>
          <p:cNvSpPr/>
          <p:nvPr/>
        </p:nvSpPr>
        <p:spPr>
          <a:xfrm>
            <a:off x="4487612" y="139361"/>
            <a:ext cx="6877049" cy="2366095"/>
          </a:xfrm>
          <a:prstGeom prst="snip2DiagRect">
            <a:avLst/>
          </a:prstGeom>
          <a:solidFill>
            <a:srgbClr val="FF93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C8A5F44-6FDA-49F0-9C5F-42C640C20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058" y="144852"/>
            <a:ext cx="6013848" cy="119329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3200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un trastorno deglutorio que implica una alteración en el trasporte del alimento o la saliva de la boca al estomago</a:t>
            </a:r>
            <a:endParaRPr lang="es-AR" sz="3200" i="1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EF819D8-7A22-4F69-A45D-D7380D41786B}"/>
              </a:ext>
            </a:extLst>
          </p:cNvPr>
          <p:cNvSpPr txBox="1">
            <a:spLocks/>
          </p:cNvSpPr>
          <p:nvPr/>
        </p:nvSpPr>
        <p:spPr>
          <a:xfrm>
            <a:off x="4144779" y="3956866"/>
            <a:ext cx="7706406" cy="1990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4000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disfagia es un síntoma ocasionado por otra patología y no</a:t>
            </a:r>
            <a:r>
              <a:rPr lang="es-AR" sz="4000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4000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enfermedad en sí.</a:t>
            </a:r>
            <a:endParaRPr lang="es-AR" sz="4000" i="1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CE6ED04-8422-4F73-B72D-5120CF4CF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50"/>
          <a:stretch/>
        </p:blipFill>
        <p:spPr bwMode="auto">
          <a:xfrm>
            <a:off x="2208072" y="4951991"/>
            <a:ext cx="1132918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ítulo 1">
            <a:extLst>
              <a:ext uri="{FF2B5EF4-FFF2-40B4-BE49-F238E27FC236}">
                <a16:creationId xmlns:a16="http://schemas.microsoft.com/office/drawing/2014/main" id="{5FA4BD4C-29F9-45A7-9A58-3BDED4FC75B7}"/>
              </a:ext>
            </a:extLst>
          </p:cNvPr>
          <p:cNvSpPr txBox="1">
            <a:spLocks/>
          </p:cNvSpPr>
          <p:nvPr/>
        </p:nvSpPr>
        <p:spPr>
          <a:xfrm>
            <a:off x="585449" y="1992004"/>
            <a:ext cx="263073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i="1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</a:rPr>
              <a:t>DISFAGIA</a:t>
            </a:r>
            <a:endParaRPr lang="es-AR" sz="40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21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EE58AF-D597-401F-A2E2-47E629048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83" t="17023" r="12548" b="9695"/>
          <a:stretch/>
        </p:blipFill>
        <p:spPr>
          <a:xfrm>
            <a:off x="667407" y="0"/>
            <a:ext cx="10857185" cy="68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807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042376F6-1F7B-4AE7-A562-DE626926F443}"/>
              </a:ext>
            </a:extLst>
          </p:cNvPr>
          <p:cNvSpPr/>
          <p:nvPr/>
        </p:nvSpPr>
        <p:spPr>
          <a:xfrm>
            <a:off x="950976" y="0"/>
            <a:ext cx="10378439" cy="12149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F6A6EE4-6E1B-449D-A23A-4408228E3714}"/>
              </a:ext>
            </a:extLst>
          </p:cNvPr>
          <p:cNvSpPr txBox="1">
            <a:spLocks/>
          </p:cNvSpPr>
          <p:nvPr/>
        </p:nvSpPr>
        <p:spPr>
          <a:xfrm>
            <a:off x="2522734" y="418766"/>
            <a:ext cx="6373135" cy="5486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Pasos a seguir en la evaluación</a:t>
            </a:r>
            <a:endParaRPr lang="es-AR" sz="4000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BB2D5B-E45F-47E0-85B6-1E0CDE8FB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50"/>
          <a:stretch/>
        </p:blipFill>
        <p:spPr bwMode="auto">
          <a:xfrm>
            <a:off x="9930384" y="0"/>
            <a:ext cx="1132918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935886C-B409-415C-B476-EE588505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6" y="1386172"/>
            <a:ext cx="1138597" cy="510869"/>
          </a:xfrm>
          <a:solidFill>
            <a:srgbClr val="FFDE75"/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4000" i="1" dirty="0">
                <a:latin typeface="Calibri" panose="020F0502020204030204" pitchFamily="34" charset="0"/>
                <a:ea typeface="Calibri" panose="020F0502020204030204" pitchFamily="34" charset="0"/>
              </a:rPr>
              <a:t>TQT</a:t>
            </a:r>
            <a:endParaRPr lang="es-AR" sz="4000" i="1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284C3A0-7FA1-49F0-A15D-859E485535B2}"/>
              </a:ext>
            </a:extLst>
          </p:cNvPr>
          <p:cNvSpPr txBox="1">
            <a:spLocks/>
          </p:cNvSpPr>
          <p:nvPr/>
        </p:nvSpPr>
        <p:spPr>
          <a:xfrm>
            <a:off x="1200907" y="2217482"/>
            <a:ext cx="1138597" cy="510869"/>
          </a:xfrm>
          <a:prstGeom prst="rect">
            <a:avLst/>
          </a:prstGeom>
          <a:ln>
            <a:solidFill>
              <a:srgbClr val="FFDE7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dirty="0">
                <a:latin typeface="Calibri" panose="020F0502020204030204" pitchFamily="34" charset="0"/>
              </a:rPr>
              <a:t>Clínica</a:t>
            </a:r>
            <a:endParaRPr lang="es-AR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70DBE1F-8C38-4959-B2E6-A338D6F8F467}"/>
              </a:ext>
            </a:extLst>
          </p:cNvPr>
          <p:cNvSpPr txBox="1">
            <a:spLocks/>
          </p:cNvSpPr>
          <p:nvPr/>
        </p:nvSpPr>
        <p:spPr>
          <a:xfrm>
            <a:off x="563341" y="2989163"/>
            <a:ext cx="1284902" cy="763717"/>
          </a:xfrm>
          <a:prstGeom prst="rect">
            <a:avLst/>
          </a:prstGeom>
          <a:ln>
            <a:solidFill>
              <a:srgbClr val="FFDE7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dirty="0">
                <a:latin typeface="Calibri" panose="020F0502020204030204" pitchFamily="34" charset="0"/>
              </a:rPr>
              <a:t>Cánula ocluida</a:t>
            </a:r>
            <a:endParaRPr lang="es-AR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AE66D61-8A90-4619-AEEB-3450BB6BE7F5}"/>
              </a:ext>
            </a:extLst>
          </p:cNvPr>
          <p:cNvSpPr txBox="1">
            <a:spLocks/>
          </p:cNvSpPr>
          <p:nvPr/>
        </p:nvSpPr>
        <p:spPr>
          <a:xfrm>
            <a:off x="1279728" y="3926618"/>
            <a:ext cx="1473877" cy="723468"/>
          </a:xfrm>
          <a:prstGeom prst="rect">
            <a:avLst/>
          </a:prstGeom>
          <a:ln>
            <a:solidFill>
              <a:srgbClr val="FFDE7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2400" dirty="0">
                <a:latin typeface="Calibri" panose="020F0502020204030204" pitchFamily="34" charset="0"/>
              </a:rPr>
              <a:t>Criterio de inicio</a:t>
            </a:r>
            <a:endParaRPr lang="es-AR" sz="24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AE5CD59-D219-4467-B9F7-47A0BDC10A2B}"/>
              </a:ext>
            </a:extLst>
          </p:cNvPr>
          <p:cNvSpPr txBox="1">
            <a:spLocks/>
          </p:cNvSpPr>
          <p:nvPr/>
        </p:nvSpPr>
        <p:spPr>
          <a:xfrm>
            <a:off x="567850" y="4779790"/>
            <a:ext cx="1822704" cy="510869"/>
          </a:xfrm>
          <a:prstGeom prst="rect">
            <a:avLst/>
          </a:prstGeom>
          <a:ln>
            <a:solidFill>
              <a:srgbClr val="FFDE7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dirty="0">
                <a:latin typeface="Calibri" panose="020F0502020204030204" pitchFamily="34" charset="0"/>
              </a:rPr>
              <a:t>Predictores</a:t>
            </a:r>
            <a:endParaRPr lang="es-AR" dirty="0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D36D63B-7495-4019-8745-2A4FEDCCD90A}"/>
              </a:ext>
            </a:extLst>
          </p:cNvPr>
          <p:cNvSpPr txBox="1">
            <a:spLocks/>
          </p:cNvSpPr>
          <p:nvPr/>
        </p:nvSpPr>
        <p:spPr>
          <a:xfrm>
            <a:off x="1311179" y="5818409"/>
            <a:ext cx="1499616" cy="510869"/>
          </a:xfrm>
          <a:prstGeom prst="rect">
            <a:avLst/>
          </a:prstGeom>
          <a:ln>
            <a:solidFill>
              <a:srgbClr val="FFDE7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dirty="0">
                <a:latin typeface="Calibri" panose="020F0502020204030204" pitchFamily="34" charset="0"/>
              </a:rPr>
              <a:t>Blue test</a:t>
            </a:r>
            <a:endParaRPr lang="es-AR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57D056E-A6DC-4703-8178-89859B9FE6B3}"/>
              </a:ext>
            </a:extLst>
          </p:cNvPr>
          <p:cNvSpPr txBox="1">
            <a:spLocks/>
          </p:cNvSpPr>
          <p:nvPr/>
        </p:nvSpPr>
        <p:spPr>
          <a:xfrm>
            <a:off x="3788752" y="5856940"/>
            <a:ext cx="562191" cy="51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3600" dirty="0">
                <a:latin typeface="Calibri" panose="020F0502020204030204" pitchFamily="34" charset="0"/>
              </a:rPr>
              <a:t>+</a:t>
            </a:r>
            <a:endParaRPr lang="es-AR" sz="36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3C48F4C-115B-4688-9C3B-BB29A04BBFED}"/>
              </a:ext>
            </a:extLst>
          </p:cNvPr>
          <p:cNvSpPr txBox="1">
            <a:spLocks/>
          </p:cNvSpPr>
          <p:nvPr/>
        </p:nvSpPr>
        <p:spPr>
          <a:xfrm>
            <a:off x="3845018" y="4748333"/>
            <a:ext cx="479468" cy="510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3600" dirty="0">
                <a:latin typeface="Calibri" panose="020F0502020204030204" pitchFamily="34" charset="0"/>
              </a:rPr>
              <a:t>-</a:t>
            </a:r>
            <a:endParaRPr lang="es-AR" sz="3600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ED90201-BCDE-450D-947D-4CE0CE25D2EE}"/>
              </a:ext>
            </a:extLst>
          </p:cNvPr>
          <p:cNvSpPr txBox="1">
            <a:spLocks/>
          </p:cNvSpPr>
          <p:nvPr/>
        </p:nvSpPr>
        <p:spPr>
          <a:xfrm>
            <a:off x="4771467" y="4360363"/>
            <a:ext cx="2085003" cy="853172"/>
          </a:xfrm>
          <a:prstGeom prst="rect">
            <a:avLst/>
          </a:prstGeom>
          <a:ln>
            <a:solidFill>
              <a:srgbClr val="FFDE7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dirty="0">
                <a:latin typeface="Calibri" panose="020F0502020204030204" pitchFamily="34" charset="0"/>
              </a:rPr>
              <a:t>Tolerancia a Alimentos</a:t>
            </a:r>
            <a:endParaRPr lang="es-AR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429D98AD-5140-496F-A18B-5A0969FFB6EB}"/>
              </a:ext>
            </a:extLst>
          </p:cNvPr>
          <p:cNvSpPr txBox="1">
            <a:spLocks/>
          </p:cNvSpPr>
          <p:nvPr/>
        </p:nvSpPr>
        <p:spPr>
          <a:xfrm>
            <a:off x="7007349" y="5435708"/>
            <a:ext cx="1300142" cy="510869"/>
          </a:xfrm>
          <a:prstGeom prst="rect">
            <a:avLst/>
          </a:prstGeom>
          <a:ln>
            <a:solidFill>
              <a:srgbClr val="FFDE75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dirty="0">
                <a:latin typeface="Calibri" panose="020F0502020204030204" pitchFamily="34" charset="0"/>
              </a:rPr>
              <a:t>Negativo</a:t>
            </a:r>
            <a:endParaRPr lang="es-AR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9849D0A4-2DB2-4870-806B-7EDAD9A23967}"/>
              </a:ext>
            </a:extLst>
          </p:cNvPr>
          <p:cNvSpPr txBox="1">
            <a:spLocks/>
          </p:cNvSpPr>
          <p:nvPr/>
        </p:nvSpPr>
        <p:spPr>
          <a:xfrm>
            <a:off x="6950367" y="3541706"/>
            <a:ext cx="1300142" cy="510869"/>
          </a:xfrm>
          <a:prstGeom prst="rect">
            <a:avLst/>
          </a:prstGeom>
          <a:ln>
            <a:solidFill>
              <a:srgbClr val="FFDE75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dirty="0">
                <a:latin typeface="Calibri" panose="020F0502020204030204" pitchFamily="34" charset="0"/>
              </a:rPr>
              <a:t>Positivo</a:t>
            </a:r>
            <a:endParaRPr lang="es-AR" dirty="0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D402E98D-4E99-4BDA-80E9-3F03D155667F}"/>
              </a:ext>
            </a:extLst>
          </p:cNvPr>
          <p:cNvSpPr txBox="1">
            <a:spLocks/>
          </p:cNvSpPr>
          <p:nvPr/>
        </p:nvSpPr>
        <p:spPr>
          <a:xfrm>
            <a:off x="9175745" y="5703872"/>
            <a:ext cx="2153670" cy="902329"/>
          </a:xfrm>
          <a:prstGeom prst="rect">
            <a:avLst/>
          </a:prstGeom>
          <a:ln>
            <a:solidFill>
              <a:srgbClr val="FF939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dirty="0">
                <a:latin typeface="Calibri" panose="020F0502020204030204" pitchFamily="34" charset="0"/>
              </a:rPr>
              <a:t>Tratamiento Kinésico</a:t>
            </a:r>
            <a:endParaRPr lang="es-AR" dirty="0"/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5C4FDA16-FDCF-4E2E-9F68-08F0247C55A6}"/>
              </a:ext>
            </a:extLst>
          </p:cNvPr>
          <p:cNvSpPr txBox="1">
            <a:spLocks/>
          </p:cNvSpPr>
          <p:nvPr/>
        </p:nvSpPr>
        <p:spPr>
          <a:xfrm>
            <a:off x="8480376" y="2784576"/>
            <a:ext cx="2424009" cy="729861"/>
          </a:xfrm>
          <a:prstGeom prst="rect">
            <a:avLst/>
          </a:prstGeom>
          <a:ln>
            <a:solidFill>
              <a:srgbClr val="FFDE7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2400" dirty="0">
                <a:latin typeface="Calibri" panose="020F0502020204030204" pitchFamily="34" charset="0"/>
              </a:rPr>
              <a:t>Recomendación de dieta</a:t>
            </a:r>
            <a:endParaRPr lang="es-AR" sz="2400" dirty="0"/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61DB3018-C877-4B5C-ACDA-6D7756551858}"/>
              </a:ext>
            </a:extLst>
          </p:cNvPr>
          <p:cNvSpPr txBox="1">
            <a:spLocks/>
          </p:cNvSpPr>
          <p:nvPr/>
        </p:nvSpPr>
        <p:spPr>
          <a:xfrm>
            <a:off x="10238569" y="4048938"/>
            <a:ext cx="1861398" cy="1464831"/>
          </a:xfrm>
          <a:prstGeom prst="rect">
            <a:avLst/>
          </a:prstGeom>
          <a:solidFill>
            <a:srgbClr val="D0EA8E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3200" dirty="0">
                <a:latin typeface="Calibri" panose="020F0502020204030204" pitchFamily="34" charset="0"/>
              </a:rPr>
              <a:t>Servicio de nutrición</a:t>
            </a:r>
            <a:endParaRPr lang="es-AR" sz="3200" dirty="0"/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5C9D23DD-DDE0-4C42-AAC3-EACB96570831}"/>
              </a:ext>
            </a:extLst>
          </p:cNvPr>
          <p:cNvSpPr txBox="1">
            <a:spLocks/>
          </p:cNvSpPr>
          <p:nvPr/>
        </p:nvSpPr>
        <p:spPr>
          <a:xfrm>
            <a:off x="4016529" y="2410867"/>
            <a:ext cx="1138597" cy="51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dirty="0">
                <a:latin typeface="Calibri" panose="020F0502020204030204" pitchFamily="34" charset="0"/>
              </a:rPr>
              <a:t>Clínica</a:t>
            </a:r>
            <a:endParaRPr lang="es-AR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AF23AE24-47A1-4F8C-B419-926D9DA250E6}"/>
              </a:ext>
            </a:extLst>
          </p:cNvPr>
          <p:cNvSpPr txBox="1">
            <a:spLocks/>
          </p:cNvSpPr>
          <p:nvPr/>
        </p:nvSpPr>
        <p:spPr>
          <a:xfrm>
            <a:off x="4585828" y="1405057"/>
            <a:ext cx="1138597" cy="510869"/>
          </a:xfrm>
          <a:prstGeom prst="rect">
            <a:avLst/>
          </a:prstGeom>
          <a:solidFill>
            <a:srgbClr val="FFDE75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4000" i="1" dirty="0">
                <a:latin typeface="Calibri" panose="020F0502020204030204" pitchFamily="34" charset="0"/>
              </a:rPr>
              <a:t>IOT</a:t>
            </a:r>
            <a:endParaRPr lang="es-AR" sz="4000" i="1" dirty="0"/>
          </a:p>
        </p:txBody>
      </p:sp>
      <p:cxnSp>
        <p:nvCxnSpPr>
          <p:cNvPr id="24" name="Conector: curvado 23">
            <a:extLst>
              <a:ext uri="{FF2B5EF4-FFF2-40B4-BE49-F238E27FC236}">
                <a16:creationId xmlns:a16="http://schemas.microsoft.com/office/drawing/2014/main" id="{FC0953E9-0B23-4754-B4EC-4F3CEE276F4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192410" y="1639685"/>
            <a:ext cx="320441" cy="835151"/>
          </a:xfrm>
          <a:prstGeom prst="curvedConnector3">
            <a:avLst/>
          </a:prstGeom>
          <a:ln w="38100">
            <a:solidFill>
              <a:srgbClr val="FFDE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ector: curvado 24">
            <a:extLst>
              <a:ext uri="{FF2B5EF4-FFF2-40B4-BE49-F238E27FC236}">
                <a16:creationId xmlns:a16="http://schemas.microsoft.com/office/drawing/2014/main" id="{D158B7DC-55E5-4B40-A5B2-D3285C147926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1511085" y="2451747"/>
            <a:ext cx="232124" cy="842709"/>
          </a:xfrm>
          <a:prstGeom prst="curvedConnector3">
            <a:avLst>
              <a:gd name="adj1" fmla="val 50000"/>
            </a:avLst>
          </a:prstGeom>
          <a:ln w="38100">
            <a:solidFill>
              <a:srgbClr val="FFDE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1F552AC1-B610-48AC-A536-42BCB0131565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1848243" y="3371022"/>
            <a:ext cx="168424" cy="555596"/>
          </a:xfrm>
          <a:prstGeom prst="curvedConnector2">
            <a:avLst/>
          </a:prstGeom>
          <a:ln w="38100">
            <a:solidFill>
              <a:srgbClr val="FFDE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ector: curvado 34">
            <a:extLst>
              <a:ext uri="{FF2B5EF4-FFF2-40B4-BE49-F238E27FC236}">
                <a16:creationId xmlns:a16="http://schemas.microsoft.com/office/drawing/2014/main" id="{AE71246F-E911-4B0B-BE2D-D9293F45CAE4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 rot="10800000" flipV="1">
            <a:off x="567850" y="4288351"/>
            <a:ext cx="711878" cy="746873"/>
          </a:xfrm>
          <a:prstGeom prst="curvedConnector3">
            <a:avLst>
              <a:gd name="adj1" fmla="val 132112"/>
            </a:avLst>
          </a:prstGeom>
          <a:ln w="38100">
            <a:solidFill>
              <a:srgbClr val="FFDE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ector: curvado 38">
            <a:extLst>
              <a:ext uri="{FF2B5EF4-FFF2-40B4-BE49-F238E27FC236}">
                <a16:creationId xmlns:a16="http://schemas.microsoft.com/office/drawing/2014/main" id="{EF80B527-983E-45B5-AFB5-76CA240014EE}"/>
              </a:ext>
            </a:extLst>
          </p:cNvPr>
          <p:cNvCxnSpPr>
            <a:cxnSpLocks/>
            <a:stCxn id="11" idx="2"/>
            <a:endCxn id="12" idx="1"/>
          </p:cNvCxnSpPr>
          <p:nvPr/>
        </p:nvCxnSpPr>
        <p:spPr>
          <a:xfrm rot="5400000">
            <a:off x="1003599" y="5598240"/>
            <a:ext cx="783185" cy="168023"/>
          </a:xfrm>
          <a:prstGeom prst="curvedConnector4">
            <a:avLst>
              <a:gd name="adj1" fmla="val 33693"/>
              <a:gd name="adj2" fmla="val 236053"/>
            </a:avLst>
          </a:prstGeom>
          <a:ln w="38100">
            <a:solidFill>
              <a:srgbClr val="FFDE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AC62242A-BD48-4833-966E-4B0862B6D29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810795" y="6073844"/>
            <a:ext cx="977957" cy="38531"/>
          </a:xfrm>
          <a:prstGeom prst="curvedConnector3">
            <a:avLst>
              <a:gd name="adj1" fmla="val 50000"/>
            </a:avLst>
          </a:prstGeom>
          <a:ln w="38100">
            <a:solidFill>
              <a:srgbClr val="FFDE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Conector: curvado 45">
            <a:extLst>
              <a:ext uri="{FF2B5EF4-FFF2-40B4-BE49-F238E27FC236}">
                <a16:creationId xmlns:a16="http://schemas.microsoft.com/office/drawing/2014/main" id="{B69FE902-F0FD-4E88-99A2-FED30912451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810795" y="5003768"/>
            <a:ext cx="1034223" cy="1070076"/>
          </a:xfrm>
          <a:prstGeom prst="curvedConnector3">
            <a:avLst>
              <a:gd name="adj1" fmla="val 50000"/>
            </a:avLst>
          </a:prstGeom>
          <a:ln w="38100">
            <a:solidFill>
              <a:srgbClr val="FFDE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Conector: curvado 51">
            <a:extLst>
              <a:ext uri="{FF2B5EF4-FFF2-40B4-BE49-F238E27FC236}">
                <a16:creationId xmlns:a16="http://schemas.microsoft.com/office/drawing/2014/main" id="{BE7BCADB-7969-43AA-AA23-20F3CE6C8150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H="1">
            <a:off x="2060987" y="6112375"/>
            <a:ext cx="2289956" cy="216903"/>
          </a:xfrm>
          <a:prstGeom prst="curvedConnector4">
            <a:avLst>
              <a:gd name="adj1" fmla="val -9983"/>
              <a:gd name="adj2" fmla="val 223157"/>
            </a:avLst>
          </a:prstGeom>
          <a:ln w="38100">
            <a:solidFill>
              <a:srgbClr val="FF9393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8F3BD1AF-A78B-4BA6-902C-D09453B14D23}"/>
              </a:ext>
            </a:extLst>
          </p:cNvPr>
          <p:cNvSpPr txBox="1">
            <a:spLocks/>
          </p:cNvSpPr>
          <p:nvPr/>
        </p:nvSpPr>
        <p:spPr>
          <a:xfrm>
            <a:off x="2573191" y="6325737"/>
            <a:ext cx="711879" cy="46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AR" sz="1400" dirty="0">
                <a:latin typeface="Calibri" panose="020F0502020204030204" pitchFamily="34" charset="0"/>
              </a:rPr>
              <a:t>24HS</a:t>
            </a:r>
            <a:endParaRPr lang="es-AR" sz="1400" dirty="0"/>
          </a:p>
        </p:txBody>
      </p: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CBA6CE6B-6727-4605-9212-58041A2CA532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>
            <a:off x="4324486" y="5003768"/>
            <a:ext cx="1489483" cy="209767"/>
          </a:xfrm>
          <a:prstGeom prst="curvedConnector4">
            <a:avLst>
              <a:gd name="adj1" fmla="val 15005"/>
              <a:gd name="adj2" fmla="val 208978"/>
            </a:avLst>
          </a:prstGeom>
          <a:ln w="38100">
            <a:solidFill>
              <a:srgbClr val="FFDE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Conector: curvado 62">
            <a:extLst>
              <a:ext uri="{FF2B5EF4-FFF2-40B4-BE49-F238E27FC236}">
                <a16:creationId xmlns:a16="http://schemas.microsoft.com/office/drawing/2014/main" id="{285BE7DF-EF0D-4721-AFA4-36F1C1FA2AE7}"/>
              </a:ext>
            </a:extLst>
          </p:cNvPr>
          <p:cNvCxnSpPr>
            <a:cxnSpLocks/>
            <a:stCxn id="15" idx="0"/>
            <a:endCxn id="17" idx="1"/>
          </p:cNvCxnSpPr>
          <p:nvPr/>
        </p:nvCxnSpPr>
        <p:spPr>
          <a:xfrm rot="5400000" flipH="1" flipV="1">
            <a:off x="6100557" y="3510553"/>
            <a:ext cx="563222" cy="1136398"/>
          </a:xfrm>
          <a:prstGeom prst="curvedConnector2">
            <a:avLst/>
          </a:prstGeom>
          <a:ln w="38100">
            <a:solidFill>
              <a:srgbClr val="FFDE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Conector: curvado 65">
            <a:extLst>
              <a:ext uri="{FF2B5EF4-FFF2-40B4-BE49-F238E27FC236}">
                <a16:creationId xmlns:a16="http://schemas.microsoft.com/office/drawing/2014/main" id="{D71AE5BC-7177-47CF-9190-C97FD8A854B1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 rot="16200000" flipH="1">
            <a:off x="6171855" y="4855649"/>
            <a:ext cx="477608" cy="1193380"/>
          </a:xfrm>
          <a:prstGeom prst="curvedConnector2">
            <a:avLst/>
          </a:prstGeom>
          <a:ln w="38100">
            <a:solidFill>
              <a:srgbClr val="FF9393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Conector: curvado 68">
            <a:extLst>
              <a:ext uri="{FF2B5EF4-FFF2-40B4-BE49-F238E27FC236}">
                <a16:creationId xmlns:a16="http://schemas.microsoft.com/office/drawing/2014/main" id="{40FCF647-ECCA-443F-BE1A-B6778A032EC1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8307491" y="5691143"/>
            <a:ext cx="868254" cy="463894"/>
          </a:xfrm>
          <a:prstGeom prst="curvedConnector3">
            <a:avLst>
              <a:gd name="adj1" fmla="val 50000"/>
            </a:avLst>
          </a:prstGeom>
          <a:ln w="38100">
            <a:solidFill>
              <a:srgbClr val="FF9393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ector: curvado 72">
            <a:extLst>
              <a:ext uri="{FF2B5EF4-FFF2-40B4-BE49-F238E27FC236}">
                <a16:creationId xmlns:a16="http://schemas.microsoft.com/office/drawing/2014/main" id="{373F2FDC-6079-4C53-9C60-DF7E0F326C31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 rot="5400000" flipH="1" flipV="1">
            <a:off x="7844308" y="2905638"/>
            <a:ext cx="392199" cy="879938"/>
          </a:xfrm>
          <a:prstGeom prst="curvedConnector2">
            <a:avLst/>
          </a:prstGeom>
          <a:ln w="38100">
            <a:solidFill>
              <a:srgbClr val="FFDE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7" name="Conector: curvado 76">
            <a:extLst>
              <a:ext uri="{FF2B5EF4-FFF2-40B4-BE49-F238E27FC236}">
                <a16:creationId xmlns:a16="http://schemas.microsoft.com/office/drawing/2014/main" id="{4BA41243-4A35-439B-822E-6F545C9E67E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904385" y="3149507"/>
            <a:ext cx="315340" cy="647632"/>
          </a:xfrm>
          <a:prstGeom prst="curvedConnector2">
            <a:avLst/>
          </a:prstGeom>
          <a:ln w="38100">
            <a:solidFill>
              <a:srgbClr val="FFDE7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4" name="Conector: curvado 83">
            <a:extLst>
              <a:ext uri="{FF2B5EF4-FFF2-40B4-BE49-F238E27FC236}">
                <a16:creationId xmlns:a16="http://schemas.microsoft.com/office/drawing/2014/main" id="{F5976992-1743-4937-99A8-580E06FC0063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5400000">
            <a:off x="4623008" y="1878747"/>
            <a:ext cx="494941" cy="569299"/>
          </a:xfrm>
          <a:prstGeom prst="curvedConnector3">
            <a:avLst>
              <a:gd name="adj1" fmla="val 50000"/>
            </a:avLst>
          </a:prstGeom>
          <a:ln w="38100">
            <a:solidFill>
              <a:srgbClr val="B8E5EE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Conector: curvado 86">
            <a:extLst>
              <a:ext uri="{FF2B5EF4-FFF2-40B4-BE49-F238E27FC236}">
                <a16:creationId xmlns:a16="http://schemas.microsoft.com/office/drawing/2014/main" id="{C60A4AE1-71A0-4E0B-997D-6E2BEE17E6F9}"/>
              </a:ext>
            </a:extLst>
          </p:cNvPr>
          <p:cNvCxnSpPr>
            <a:cxnSpLocks/>
            <a:stCxn id="21" idx="2"/>
            <a:endCxn id="10" idx="3"/>
          </p:cNvCxnSpPr>
          <p:nvPr/>
        </p:nvCxnSpPr>
        <p:spPr>
          <a:xfrm rot="5400000">
            <a:off x="2986409" y="2688933"/>
            <a:ext cx="1366616" cy="1832223"/>
          </a:xfrm>
          <a:prstGeom prst="curvedConnector2">
            <a:avLst/>
          </a:prstGeom>
          <a:ln w="38100">
            <a:solidFill>
              <a:srgbClr val="B8E5EE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Conector: curvado 89">
            <a:extLst>
              <a:ext uri="{FF2B5EF4-FFF2-40B4-BE49-F238E27FC236}">
                <a16:creationId xmlns:a16="http://schemas.microsoft.com/office/drawing/2014/main" id="{6848B105-8659-4443-8993-798C595CE6FD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>
          <a:xfrm flipV="1">
            <a:off x="2390554" y="4360363"/>
            <a:ext cx="3423415" cy="674862"/>
          </a:xfrm>
          <a:prstGeom prst="curvedConnector4">
            <a:avLst>
              <a:gd name="adj1" fmla="val 34774"/>
              <a:gd name="adj2" fmla="val 133874"/>
            </a:avLst>
          </a:prstGeom>
          <a:ln w="38100">
            <a:solidFill>
              <a:srgbClr val="B8E5EE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8926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9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2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9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7EF724-66AC-409A-82EE-F952ED632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8" t="12108" r="25287" b="9732"/>
          <a:stretch/>
        </p:blipFill>
        <p:spPr>
          <a:xfrm>
            <a:off x="1984647" y="0"/>
            <a:ext cx="8222705" cy="73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0037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187</Words>
  <Application>Microsoft Office PowerPoint</Application>
  <PresentationFormat>Panorámica</PresentationFormat>
  <Paragraphs>56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Wingdings</vt:lpstr>
      <vt:lpstr>Wingdings 2</vt:lpstr>
      <vt:lpstr>Tema de Office</vt:lpstr>
      <vt:lpstr>Presentación de PowerPoint</vt:lpstr>
      <vt:lpstr>¿Qué es la deglución?</vt:lpstr>
      <vt:lpstr>Fisiología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camino</dc:title>
  <dc:creator>Rayts</dc:creator>
  <cp:lastModifiedBy>Rayts</cp:lastModifiedBy>
  <cp:revision>3</cp:revision>
  <dcterms:created xsi:type="dcterms:W3CDTF">2021-09-01T21:18:25Z</dcterms:created>
  <dcterms:modified xsi:type="dcterms:W3CDTF">2021-10-03T21:56:24Z</dcterms:modified>
</cp:coreProperties>
</file>