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69" r:id="rId5"/>
    <p:sldId id="279" r:id="rId6"/>
    <p:sldId id="260" r:id="rId7"/>
    <p:sldId id="272" r:id="rId8"/>
    <p:sldId id="281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E2A58-A52C-48C2-B498-A8218BDE788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21889CC-B552-4923-98FC-19A13ECCDE02}">
      <dgm:prSet/>
      <dgm:spPr/>
      <dgm:t>
        <a:bodyPr/>
        <a:lstStyle/>
        <a:p>
          <a:r>
            <a:rPr lang="en-ZA" dirty="0"/>
            <a:t>Phishing emails</a:t>
          </a:r>
          <a:endParaRPr lang="en-US" dirty="0"/>
        </a:p>
      </dgm:t>
    </dgm:pt>
    <dgm:pt modelId="{8E7EA317-BEF6-4706-B6A1-FEA46C0B3157}" type="parTrans" cxnId="{7597E729-DDAE-4B0C-AF61-BE96787EF016}">
      <dgm:prSet/>
      <dgm:spPr/>
      <dgm:t>
        <a:bodyPr/>
        <a:lstStyle/>
        <a:p>
          <a:endParaRPr lang="en-US"/>
        </a:p>
      </dgm:t>
    </dgm:pt>
    <dgm:pt modelId="{8D88CC13-F7E1-4CAA-87E9-FB013224D164}" type="sibTrans" cxnId="{7597E729-DDAE-4B0C-AF61-BE96787EF016}">
      <dgm:prSet/>
      <dgm:spPr/>
      <dgm:t>
        <a:bodyPr/>
        <a:lstStyle/>
        <a:p>
          <a:endParaRPr lang="en-US"/>
        </a:p>
      </dgm:t>
    </dgm:pt>
    <dgm:pt modelId="{64F0200D-DBA2-4758-BA6B-5324E75A0BC3}">
      <dgm:prSet/>
      <dgm:spPr/>
      <dgm:t>
        <a:bodyPr/>
        <a:lstStyle/>
        <a:p>
          <a:r>
            <a:rPr lang="en-ZA"/>
            <a:t>Normal Emails</a:t>
          </a:r>
          <a:endParaRPr lang="en-US"/>
        </a:p>
      </dgm:t>
    </dgm:pt>
    <dgm:pt modelId="{867B60FB-E5D0-43C0-A678-2BE639334606}" type="parTrans" cxnId="{56B8F8DF-C132-46A8-8046-BE5379856806}">
      <dgm:prSet/>
      <dgm:spPr/>
      <dgm:t>
        <a:bodyPr/>
        <a:lstStyle/>
        <a:p>
          <a:endParaRPr lang="en-US"/>
        </a:p>
      </dgm:t>
    </dgm:pt>
    <dgm:pt modelId="{EA479FA3-4209-49C3-BBB2-CFFDBE3E6C28}" type="sibTrans" cxnId="{56B8F8DF-C132-46A8-8046-BE5379856806}">
      <dgm:prSet/>
      <dgm:spPr/>
      <dgm:t>
        <a:bodyPr/>
        <a:lstStyle/>
        <a:p>
          <a:endParaRPr lang="en-US"/>
        </a:p>
      </dgm:t>
    </dgm:pt>
    <dgm:pt modelId="{C199B311-A5F5-4803-B3D5-C06F094BFBC9}" type="pres">
      <dgm:prSet presAssocID="{3C5E2A58-A52C-48C2-B498-A8218BDE7888}" presName="root" presStyleCnt="0">
        <dgm:presLayoutVars>
          <dgm:dir/>
          <dgm:resizeHandles val="exact"/>
        </dgm:presLayoutVars>
      </dgm:prSet>
      <dgm:spPr/>
    </dgm:pt>
    <dgm:pt modelId="{8FC98081-A633-4071-8024-E329C91DE790}" type="pres">
      <dgm:prSet presAssocID="{3C5E2A58-A52C-48C2-B498-A8218BDE7888}" presName="container" presStyleCnt="0">
        <dgm:presLayoutVars>
          <dgm:dir/>
          <dgm:resizeHandles val="exact"/>
        </dgm:presLayoutVars>
      </dgm:prSet>
      <dgm:spPr/>
    </dgm:pt>
    <dgm:pt modelId="{7F76FECA-DC5B-4F96-B36F-08E20F9794C3}" type="pres">
      <dgm:prSet presAssocID="{321889CC-B552-4923-98FC-19A13ECCDE02}" presName="compNode" presStyleCnt="0"/>
      <dgm:spPr/>
    </dgm:pt>
    <dgm:pt modelId="{9DE31419-213F-45AD-9DDE-11BB99F7B53A}" type="pres">
      <dgm:prSet presAssocID="{321889CC-B552-4923-98FC-19A13ECCDE02}" presName="iconBgRect" presStyleLbl="bgShp" presStyleIdx="0" presStyleCnt="2"/>
      <dgm:spPr/>
    </dgm:pt>
    <dgm:pt modelId="{E0C37744-23E6-4E3B-9C04-DB7F74438BB2}" type="pres">
      <dgm:prSet presAssocID="{321889CC-B552-4923-98FC-19A13ECCDE02}" presName="iconRect" presStyleLbl="node1" presStyleIdx="0" presStyleCnt="2" custLinFactNeighborY="-13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BFD947A6-8ABF-496A-BC4C-33C4DD4E95E8}" type="pres">
      <dgm:prSet presAssocID="{321889CC-B552-4923-98FC-19A13ECCDE02}" presName="spaceRect" presStyleCnt="0"/>
      <dgm:spPr/>
    </dgm:pt>
    <dgm:pt modelId="{1B237ACB-DEE5-4545-97F1-54AFA4A5A0C1}" type="pres">
      <dgm:prSet presAssocID="{321889CC-B552-4923-98FC-19A13ECCDE02}" presName="textRect" presStyleLbl="revTx" presStyleIdx="0" presStyleCnt="2">
        <dgm:presLayoutVars>
          <dgm:chMax val="1"/>
          <dgm:chPref val="1"/>
        </dgm:presLayoutVars>
      </dgm:prSet>
      <dgm:spPr/>
    </dgm:pt>
    <dgm:pt modelId="{5C35FC2E-6F00-40FE-98CA-0BC39BB566AF}" type="pres">
      <dgm:prSet presAssocID="{8D88CC13-F7E1-4CAA-87E9-FB013224D164}" presName="sibTrans" presStyleLbl="sibTrans2D1" presStyleIdx="0" presStyleCnt="0"/>
      <dgm:spPr/>
    </dgm:pt>
    <dgm:pt modelId="{4B668188-13C0-4811-AF3D-1451AB5E3045}" type="pres">
      <dgm:prSet presAssocID="{64F0200D-DBA2-4758-BA6B-5324E75A0BC3}" presName="compNode" presStyleCnt="0"/>
      <dgm:spPr/>
    </dgm:pt>
    <dgm:pt modelId="{583037E3-6471-422D-915D-98065FB8AFEF}" type="pres">
      <dgm:prSet presAssocID="{64F0200D-DBA2-4758-BA6B-5324E75A0BC3}" presName="iconBgRect" presStyleLbl="bgShp" presStyleIdx="1" presStyleCnt="2"/>
      <dgm:spPr/>
    </dgm:pt>
    <dgm:pt modelId="{02C6E147-9084-4A62-85CB-9DBF6CFEBCB4}" type="pres">
      <dgm:prSet presAssocID="{64F0200D-DBA2-4758-BA6B-5324E75A0B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F0083E9-DAC7-4F2E-8173-DD30FD90580A}" type="pres">
      <dgm:prSet presAssocID="{64F0200D-DBA2-4758-BA6B-5324E75A0BC3}" presName="spaceRect" presStyleCnt="0"/>
      <dgm:spPr/>
    </dgm:pt>
    <dgm:pt modelId="{25AEDA0E-ECB8-49C4-8BF5-58F08632F50A}" type="pres">
      <dgm:prSet presAssocID="{64F0200D-DBA2-4758-BA6B-5324E75A0B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641321E-758D-4B5E-A09D-0771CCE3A064}" type="presOf" srcId="{64F0200D-DBA2-4758-BA6B-5324E75A0BC3}" destId="{25AEDA0E-ECB8-49C4-8BF5-58F08632F50A}" srcOrd="0" destOrd="0" presId="urn:microsoft.com/office/officeart/2018/2/layout/IconCircleList"/>
    <dgm:cxn modelId="{EC1F2E26-6A24-41A0-91F3-DCB672370932}" type="presOf" srcId="{321889CC-B552-4923-98FC-19A13ECCDE02}" destId="{1B237ACB-DEE5-4545-97F1-54AFA4A5A0C1}" srcOrd="0" destOrd="0" presId="urn:microsoft.com/office/officeart/2018/2/layout/IconCircleList"/>
    <dgm:cxn modelId="{7597E729-DDAE-4B0C-AF61-BE96787EF016}" srcId="{3C5E2A58-A52C-48C2-B498-A8218BDE7888}" destId="{321889CC-B552-4923-98FC-19A13ECCDE02}" srcOrd="0" destOrd="0" parTransId="{8E7EA317-BEF6-4706-B6A1-FEA46C0B3157}" sibTransId="{8D88CC13-F7E1-4CAA-87E9-FB013224D164}"/>
    <dgm:cxn modelId="{C4260A2A-ED04-48D1-B47A-53C343BDFC02}" type="presOf" srcId="{3C5E2A58-A52C-48C2-B498-A8218BDE7888}" destId="{C199B311-A5F5-4803-B3D5-C06F094BFBC9}" srcOrd="0" destOrd="0" presId="urn:microsoft.com/office/officeart/2018/2/layout/IconCircleList"/>
    <dgm:cxn modelId="{9622108F-0A44-414F-BF4D-5D23BA865939}" type="presOf" srcId="{8D88CC13-F7E1-4CAA-87E9-FB013224D164}" destId="{5C35FC2E-6F00-40FE-98CA-0BC39BB566AF}" srcOrd="0" destOrd="0" presId="urn:microsoft.com/office/officeart/2018/2/layout/IconCircleList"/>
    <dgm:cxn modelId="{56B8F8DF-C132-46A8-8046-BE5379856806}" srcId="{3C5E2A58-A52C-48C2-B498-A8218BDE7888}" destId="{64F0200D-DBA2-4758-BA6B-5324E75A0BC3}" srcOrd="1" destOrd="0" parTransId="{867B60FB-E5D0-43C0-A678-2BE639334606}" sibTransId="{EA479FA3-4209-49C3-BBB2-CFFDBE3E6C28}"/>
    <dgm:cxn modelId="{83664142-88BD-48ED-93A0-DA4CFA11E6C2}" type="presParOf" srcId="{C199B311-A5F5-4803-B3D5-C06F094BFBC9}" destId="{8FC98081-A633-4071-8024-E329C91DE790}" srcOrd="0" destOrd="0" presId="urn:microsoft.com/office/officeart/2018/2/layout/IconCircleList"/>
    <dgm:cxn modelId="{603D94DF-8AD8-4EBD-98BB-5798325ED60D}" type="presParOf" srcId="{8FC98081-A633-4071-8024-E329C91DE790}" destId="{7F76FECA-DC5B-4F96-B36F-08E20F9794C3}" srcOrd="0" destOrd="0" presId="urn:microsoft.com/office/officeart/2018/2/layout/IconCircleList"/>
    <dgm:cxn modelId="{9743E33B-172A-4A57-A2A1-56AF9E69DA5C}" type="presParOf" srcId="{7F76FECA-DC5B-4F96-B36F-08E20F9794C3}" destId="{9DE31419-213F-45AD-9DDE-11BB99F7B53A}" srcOrd="0" destOrd="0" presId="urn:microsoft.com/office/officeart/2018/2/layout/IconCircleList"/>
    <dgm:cxn modelId="{189D197C-6356-4D38-9A01-72DF638AA1C1}" type="presParOf" srcId="{7F76FECA-DC5B-4F96-B36F-08E20F9794C3}" destId="{E0C37744-23E6-4E3B-9C04-DB7F74438BB2}" srcOrd="1" destOrd="0" presId="urn:microsoft.com/office/officeart/2018/2/layout/IconCircleList"/>
    <dgm:cxn modelId="{33BF8059-55A7-4383-AE1F-0C0D2E4FE93E}" type="presParOf" srcId="{7F76FECA-DC5B-4F96-B36F-08E20F9794C3}" destId="{BFD947A6-8ABF-496A-BC4C-33C4DD4E95E8}" srcOrd="2" destOrd="0" presId="urn:microsoft.com/office/officeart/2018/2/layout/IconCircleList"/>
    <dgm:cxn modelId="{B1430E36-CE6B-451C-B929-7108105408E0}" type="presParOf" srcId="{7F76FECA-DC5B-4F96-B36F-08E20F9794C3}" destId="{1B237ACB-DEE5-4545-97F1-54AFA4A5A0C1}" srcOrd="3" destOrd="0" presId="urn:microsoft.com/office/officeart/2018/2/layout/IconCircleList"/>
    <dgm:cxn modelId="{5C5897D7-4231-4A04-B1DC-C6E0CE47C853}" type="presParOf" srcId="{8FC98081-A633-4071-8024-E329C91DE790}" destId="{5C35FC2E-6F00-40FE-98CA-0BC39BB566AF}" srcOrd="1" destOrd="0" presId="urn:microsoft.com/office/officeart/2018/2/layout/IconCircleList"/>
    <dgm:cxn modelId="{13922287-98AB-49AB-8658-3F8DDA88E990}" type="presParOf" srcId="{8FC98081-A633-4071-8024-E329C91DE790}" destId="{4B668188-13C0-4811-AF3D-1451AB5E3045}" srcOrd="2" destOrd="0" presId="urn:microsoft.com/office/officeart/2018/2/layout/IconCircleList"/>
    <dgm:cxn modelId="{BC3A94FA-BA92-4EAF-A6A6-9DEE6BACED42}" type="presParOf" srcId="{4B668188-13C0-4811-AF3D-1451AB5E3045}" destId="{583037E3-6471-422D-915D-98065FB8AFEF}" srcOrd="0" destOrd="0" presId="urn:microsoft.com/office/officeart/2018/2/layout/IconCircleList"/>
    <dgm:cxn modelId="{CD2E5E5E-D406-41A5-A426-C609C28653F8}" type="presParOf" srcId="{4B668188-13C0-4811-AF3D-1451AB5E3045}" destId="{02C6E147-9084-4A62-85CB-9DBF6CFEBCB4}" srcOrd="1" destOrd="0" presId="urn:microsoft.com/office/officeart/2018/2/layout/IconCircleList"/>
    <dgm:cxn modelId="{D651F064-E351-4496-A67D-CA80B53E2CD8}" type="presParOf" srcId="{4B668188-13C0-4811-AF3D-1451AB5E3045}" destId="{CF0083E9-DAC7-4F2E-8173-DD30FD90580A}" srcOrd="2" destOrd="0" presId="urn:microsoft.com/office/officeart/2018/2/layout/IconCircleList"/>
    <dgm:cxn modelId="{BD3EC509-5F76-4428-BA28-942984CA425F}" type="presParOf" srcId="{4B668188-13C0-4811-AF3D-1451AB5E3045}" destId="{25AEDA0E-ECB8-49C4-8BF5-58F08632F5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31419-213F-45AD-9DDE-11BB99F7B53A}">
      <dsp:nvSpPr>
        <dsp:cNvPr id="0" name=""/>
        <dsp:cNvSpPr/>
      </dsp:nvSpPr>
      <dsp:spPr>
        <a:xfrm>
          <a:off x="1043568" y="1015657"/>
          <a:ext cx="1272572" cy="12725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37744-23E6-4E3B-9C04-DB7F74438BB2}">
      <dsp:nvSpPr>
        <dsp:cNvPr id="0" name=""/>
        <dsp:cNvSpPr/>
      </dsp:nvSpPr>
      <dsp:spPr>
        <a:xfrm>
          <a:off x="1310808" y="1273199"/>
          <a:ext cx="738091" cy="738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37ACB-DEE5-4545-97F1-54AFA4A5A0C1}">
      <dsp:nvSpPr>
        <dsp:cNvPr id="0" name=""/>
        <dsp:cNvSpPr/>
      </dsp:nvSpPr>
      <dsp:spPr>
        <a:xfrm>
          <a:off x="2588834" y="1015657"/>
          <a:ext cx="2999634" cy="127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 dirty="0"/>
            <a:t>Phishing emails</a:t>
          </a:r>
          <a:endParaRPr lang="en-US" sz="2400" kern="1200" dirty="0"/>
        </a:p>
      </dsp:txBody>
      <dsp:txXfrm>
        <a:off x="2588834" y="1015657"/>
        <a:ext cx="2999634" cy="1272572"/>
      </dsp:txXfrm>
    </dsp:sp>
    <dsp:sp modelId="{583037E3-6471-422D-915D-98065FB8AFEF}">
      <dsp:nvSpPr>
        <dsp:cNvPr id="0" name=""/>
        <dsp:cNvSpPr/>
      </dsp:nvSpPr>
      <dsp:spPr>
        <a:xfrm>
          <a:off x="6111132" y="1015657"/>
          <a:ext cx="1272572" cy="12725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6E147-9084-4A62-85CB-9DBF6CFEBCB4}">
      <dsp:nvSpPr>
        <dsp:cNvPr id="0" name=""/>
        <dsp:cNvSpPr/>
      </dsp:nvSpPr>
      <dsp:spPr>
        <a:xfrm>
          <a:off x="6378372" y="1282898"/>
          <a:ext cx="738091" cy="738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EDA0E-ECB8-49C4-8BF5-58F08632F50A}">
      <dsp:nvSpPr>
        <dsp:cNvPr id="0" name=""/>
        <dsp:cNvSpPr/>
      </dsp:nvSpPr>
      <dsp:spPr>
        <a:xfrm>
          <a:off x="7656398" y="1015657"/>
          <a:ext cx="2999634" cy="127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/>
            <a:t>Normal Emails</a:t>
          </a:r>
          <a:endParaRPr lang="en-US" sz="2400" kern="1200"/>
        </a:p>
      </dsp:txBody>
      <dsp:txXfrm>
        <a:off x="7656398" y="1015657"/>
        <a:ext cx="2999634" cy="1272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125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6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1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4FF4-727E-40A3-88DE-5BB8B63FABA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B2E-7BAD-4D74-8B40-43F48D74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6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EDCA-2F84-4945-827E-0BF545072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359862"/>
            <a:ext cx="9329906" cy="6336338"/>
          </a:xfrm>
        </p:spPr>
        <p:txBody>
          <a:bodyPr>
            <a:normAutofit fontScale="90000"/>
          </a:bodyPr>
          <a:lstStyle/>
          <a:p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 </a:t>
            </a: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  <a:t>ONTOLOGY</a:t>
            </a:r>
            <a:b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</a:br>
            <a:b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</a:br>
            <a: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  <a:t>TOPIC: </a:t>
            </a:r>
            <a:r>
              <a:rPr lang="en-US" sz="1800" dirty="0">
                <a:effectLst/>
                <a:latin typeface="Times New Roman" panose="02020603050405020304" pitchFamily="18" charset="0"/>
                <a:ea typeface="Linux Libertine"/>
                <a:cs typeface="Linux Libertine"/>
              </a:rPr>
              <a:t>Phishing Ontology for Malicious Emails</a:t>
            </a:r>
            <a:b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</a:br>
            <a:b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</a:br>
            <a: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  <a:t>XAKA YAMKELA</a:t>
            </a:r>
            <a:b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</a:br>
            <a:b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</a:br>
            <a: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  <a:t>3538718</a:t>
            </a:r>
            <a:b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</a:br>
            <a:b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</a:br>
            <a: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  <a:t>SUPERVISOR: PROFFESOR LOUISE LEENEN</a:t>
            </a:r>
            <a:b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</a:br>
            <a:b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</a:br>
            <a:r>
              <a:rPr lang="en-ZA" sz="3100" dirty="0">
                <a:latin typeface="Angsana New" panose="020B0502040204020203" pitchFamily="18" charset="-34"/>
                <a:cs typeface="Angsana New" panose="020B0502040204020203" pitchFamily="18" charset="-34"/>
              </a:rPr>
              <a:t>COMPUTER SCIENCE(HONS)</a:t>
            </a:r>
            <a:br>
              <a:rPr lang="en-US" sz="3100" dirty="0">
                <a:effectLst/>
              </a:rPr>
            </a:br>
            <a:br>
              <a:rPr lang="en-US" sz="2200" dirty="0">
                <a:effectLst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DEDE3-31D7-48E9-9A0F-3D1278AB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68" y="163711"/>
            <a:ext cx="4223308" cy="1745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EF76A-DDC1-4044-A57D-B1EE51DE1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01371" cy="1930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6E2A41-46B0-49EB-BF70-D819789D9E8C}"/>
              </a:ext>
            </a:extLst>
          </p:cNvPr>
          <p:cNvSpPr txBox="1"/>
          <p:nvPr/>
        </p:nvSpPr>
        <p:spPr>
          <a:xfrm flipH="1">
            <a:off x="0" y="1909683"/>
            <a:ext cx="403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University of the</a:t>
            </a:r>
          </a:p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Western Cape</a:t>
            </a:r>
          </a:p>
        </p:txBody>
      </p:sp>
    </p:spTree>
    <p:extLst>
      <p:ext uri="{BB962C8B-B14F-4D97-AF65-F5344CB8AC3E}">
        <p14:creationId xmlns:p14="http://schemas.microsoft.com/office/powerpoint/2010/main" val="326478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1"/>
    </mc:Choice>
    <mc:Fallback xmlns="">
      <p:transition spd="slow" advTm="172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77D6-5933-4A50-9256-2D83D5D1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81" y="1122363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you.</a:t>
            </a:r>
          </a:p>
        </p:txBody>
      </p:sp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D2E85BE0-9F3F-4B22-9972-A2FF5232E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120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4145-3327-44E4-8F2F-7146D3C2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85DA-E1EF-4860-B066-E085EE88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ontology that is identifying if an email is a phishing or normal Email.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25"/>
    </mc:Choice>
    <mc:Fallback xmlns="">
      <p:transition spd="slow" advTm="427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2">
            <a:extLst>
              <a:ext uri="{FF2B5EF4-FFF2-40B4-BE49-F238E27FC236}">
                <a16:creationId xmlns:a16="http://schemas.microsoft.com/office/drawing/2014/main" id="{9D014EBA-ACA6-4EE7-A7B5-873391550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3FA9C-CB6A-4E1F-B045-714C7B48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740" y="609601"/>
            <a:ext cx="5029201" cy="277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Implementation tools and Resources</a:t>
            </a:r>
          </a:p>
        </p:txBody>
      </p:sp>
      <p:sp>
        <p:nvSpPr>
          <p:cNvPr id="94" name="Rectangle 84">
            <a:extLst>
              <a:ext uri="{FF2B5EF4-FFF2-40B4-BE49-F238E27FC236}">
                <a16:creationId xmlns:a16="http://schemas.microsoft.com/office/drawing/2014/main" id="{75089BDF-B468-4EE6-A043-9EC3701F9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" y="0"/>
            <a:ext cx="6093044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B69B17-368B-43ED-AD90-1F8CEB9A9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6" y="1100562"/>
            <a:ext cx="2364317" cy="1182158"/>
          </a:xfrm>
          <a:prstGeom prst="rect">
            <a:avLst/>
          </a:prstGeom>
        </p:spPr>
      </p:pic>
      <p:sp useBgFill="1">
        <p:nvSpPr>
          <p:cNvPr id="95" name="Rectangle 86">
            <a:extLst>
              <a:ext uri="{FF2B5EF4-FFF2-40B4-BE49-F238E27FC236}">
                <a16:creationId xmlns:a16="http://schemas.microsoft.com/office/drawing/2014/main" id="{3ACF228F-BF3A-4F1A-AC24-767F87D38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5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DA22A9-A829-48ED-9242-970523878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23" y="1304484"/>
            <a:ext cx="2364317" cy="774313"/>
          </a:xfrm>
          <a:prstGeom prst="rect">
            <a:avLst/>
          </a:prstGeom>
        </p:spPr>
      </p:pic>
      <p:sp useBgFill="1">
        <p:nvSpPr>
          <p:cNvPr id="96" name="Rectangle 88">
            <a:extLst>
              <a:ext uri="{FF2B5EF4-FFF2-40B4-BE49-F238E27FC236}">
                <a16:creationId xmlns:a16="http://schemas.microsoft.com/office/drawing/2014/main" id="{49E116DB-34EA-4356-A602-A04958734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14616-527B-4BED-9E67-7A0B29EB3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2" y="4787395"/>
            <a:ext cx="2368522" cy="757927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322B1-2C87-401F-BAD6-ECA4020DB1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23" y="4208811"/>
            <a:ext cx="2364318" cy="19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5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062E3-FA5F-4B63-ACA9-F640B4D7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Design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4826E-4F91-4FD0-A96D-E373FB03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25171"/>
            <a:ext cx="9448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9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9CD3-73E0-4EDA-BA73-ECA33676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Definition of classes and subclasses</a:t>
            </a:r>
            <a:endParaRPr lang="en-ZA" dirty="0"/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25779B4B-6DC4-4D18-BB71-E3887D958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66750" y="4400514"/>
            <a:ext cx="1847850" cy="519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DCD80-C72F-4F4E-B171-246B4323F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131379"/>
            <a:ext cx="3972530" cy="2676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C925D-6308-43C8-81F0-AA6467C9B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261" y="3812417"/>
            <a:ext cx="4162425" cy="1771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0CE8BC-8E18-4769-BCF9-327F4DBBFA88}"/>
              </a:ext>
            </a:extLst>
          </p:cNvPr>
          <p:cNvSpPr txBox="1"/>
          <p:nvPr/>
        </p:nvSpPr>
        <p:spPr>
          <a:xfrm>
            <a:off x="1647825" y="261421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Primitive classes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01ED7-AABF-4F3E-9725-A3743F544EB9}"/>
              </a:ext>
            </a:extLst>
          </p:cNvPr>
          <p:cNvSpPr txBox="1"/>
          <p:nvPr/>
        </p:nvSpPr>
        <p:spPr>
          <a:xfrm>
            <a:off x="8562973" y="33147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 classes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52E98-C178-4513-9F4A-6F04AAAE1F54}"/>
              </a:ext>
            </a:extLst>
          </p:cNvPr>
          <p:cNvSpPr txBox="1"/>
          <p:nvPr/>
        </p:nvSpPr>
        <p:spPr>
          <a:xfrm>
            <a:off x="5474633" y="3933825"/>
            <a:ext cx="13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</a:t>
            </a:r>
          </a:p>
        </p:txBody>
      </p:sp>
    </p:spTree>
    <p:extLst>
      <p:ext uri="{BB962C8B-B14F-4D97-AF65-F5344CB8AC3E}">
        <p14:creationId xmlns:p14="http://schemas.microsoft.com/office/powerpoint/2010/main" val="182420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6">
            <a:extLst>
              <a:ext uri="{FF2B5EF4-FFF2-40B4-BE49-F238E27FC236}">
                <a16:creationId xmlns:a16="http://schemas.microsoft.com/office/drawing/2014/main" id="{4A0340CD-C6AC-4BEA-A0C1-BA4FFDC1F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0E9D5-15B3-4FE4-91CF-4B2BC1DB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CLASS HIERARCHY FOR ASSERTED AND INFERRED CLASSES</a:t>
            </a:r>
          </a:p>
        </p:txBody>
      </p:sp>
      <p:sp>
        <p:nvSpPr>
          <p:cNvPr id="106" name="Rectangle 98">
            <a:extLst>
              <a:ext uri="{FF2B5EF4-FFF2-40B4-BE49-F238E27FC236}">
                <a16:creationId xmlns:a16="http://schemas.microsoft.com/office/drawing/2014/main" id="{E8FE7A9D-6E51-4768-ADB5-C95922E83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0">
            <a:extLst>
              <a:ext uri="{FF2B5EF4-FFF2-40B4-BE49-F238E27FC236}">
                <a16:creationId xmlns:a16="http://schemas.microsoft.com/office/drawing/2014/main" id="{C09BC62C-C6D3-430A-BD11-F06651EC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5291B6-C59A-4378-B241-0C7F03476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75" b="1"/>
          <a:stretch/>
        </p:blipFill>
        <p:spPr>
          <a:xfrm>
            <a:off x="1125556" y="1114873"/>
            <a:ext cx="3196760" cy="2770811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CC801F7-7D5E-4CA3-B7CF-CA304FD26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860" y="1114868"/>
            <a:ext cx="2599673" cy="1589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DA79C4-6C64-49B1-81FA-5DA2E5BF3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5198" y="4006972"/>
            <a:ext cx="3205434" cy="17361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CD1CE7-07DB-4DF5-A8DA-CF7E8D3A67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663"/>
          <a:stretch/>
        </p:blipFill>
        <p:spPr>
          <a:xfrm>
            <a:off x="4463861" y="2825725"/>
            <a:ext cx="2599674" cy="2917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09A0E7-7840-43A4-8BBD-270BBB518B67}"/>
              </a:ext>
            </a:extLst>
          </p:cNvPr>
          <p:cNvSpPr txBox="1"/>
          <p:nvPr/>
        </p:nvSpPr>
        <p:spPr>
          <a:xfrm>
            <a:off x="1247775" y="4513882"/>
            <a:ext cx="279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the Reasoner is Executed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228A7-274B-4CFF-8F1F-159C04D10EB8}"/>
              </a:ext>
            </a:extLst>
          </p:cNvPr>
          <p:cNvSpPr txBox="1"/>
          <p:nvPr/>
        </p:nvSpPr>
        <p:spPr>
          <a:xfrm>
            <a:off x="4483484" y="1586486"/>
            <a:ext cx="279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Reasoner is Executed</a:t>
            </a:r>
          </a:p>
        </p:txBody>
      </p:sp>
    </p:spTree>
    <p:extLst>
      <p:ext uri="{BB962C8B-B14F-4D97-AF65-F5344CB8AC3E}">
        <p14:creationId xmlns:p14="http://schemas.microsoft.com/office/powerpoint/2010/main" val="11018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9"/>
    </mc:Choice>
    <mc:Fallback xmlns="">
      <p:transition spd="slow" advTm="470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6B074-DEEF-4957-AC7C-A50FA5EE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DL Query for low medium and high probability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C19C68-7D81-44DA-A360-9D3D37ED1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76253" y="1154913"/>
            <a:ext cx="0" cy="20838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DAFC29-F25F-42C4-B204-FA9EBCD4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15741" y="1154913"/>
            <a:ext cx="0" cy="20838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B9F8C25-E7C9-4E4A-A38F-ABF8FFBC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27" y="639192"/>
            <a:ext cx="2676525" cy="2867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AA263-6729-4852-8930-10B3D73D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71" y="639192"/>
            <a:ext cx="2952750" cy="2867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2922D6-B47F-4963-88DB-1AA5881D8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671" y="639192"/>
            <a:ext cx="3038475" cy="2867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72CEED-6E9F-4937-95D3-5EB4A976F1EF}"/>
              </a:ext>
            </a:extLst>
          </p:cNvPr>
          <p:cNvSpPr txBox="1"/>
          <p:nvPr/>
        </p:nvSpPr>
        <p:spPr>
          <a:xfrm>
            <a:off x="4570002" y="269860"/>
            <a:ext cx="238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Medium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CD3A6-F970-47D4-90A1-E12B5394E9E7}"/>
              </a:ext>
            </a:extLst>
          </p:cNvPr>
          <p:cNvSpPr txBox="1"/>
          <p:nvPr/>
        </p:nvSpPr>
        <p:spPr>
          <a:xfrm>
            <a:off x="1183250" y="300848"/>
            <a:ext cx="192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 Probability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4B243-04AF-49DF-A990-BE8EE16C85C1}"/>
              </a:ext>
            </a:extLst>
          </p:cNvPr>
          <p:cNvSpPr txBox="1"/>
          <p:nvPr/>
        </p:nvSpPr>
        <p:spPr>
          <a:xfrm>
            <a:off x="8415378" y="286623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Probability</a:t>
            </a:r>
          </a:p>
        </p:txBody>
      </p:sp>
    </p:spTree>
    <p:extLst>
      <p:ext uri="{BB962C8B-B14F-4D97-AF65-F5344CB8AC3E}">
        <p14:creationId xmlns:p14="http://schemas.microsoft.com/office/powerpoint/2010/main" val="41988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9"/>
    </mc:Choice>
    <mc:Fallback xmlns="">
      <p:transition spd="slow" advTm="300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C30-500B-4022-98AC-3D5A945A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>
            <a:normAutofit/>
          </a:bodyPr>
          <a:lstStyle/>
          <a:p>
            <a:r>
              <a:rPr lang="en-ZA" dirty="0"/>
              <a:t>	queries (cont..)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3B19A8-1E41-4D6E-A024-720B289CB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023014"/>
              </p:ext>
            </p:extLst>
          </p:nvPr>
        </p:nvGraphicFramePr>
        <p:xfrm>
          <a:off x="919119" y="-45279"/>
          <a:ext cx="11699601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3744B7D-0331-46D1-86A1-F4221C662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730" y="2354201"/>
            <a:ext cx="3409950" cy="406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91AB8-323C-46FF-B82D-4BEE99309D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6862" y="2354201"/>
            <a:ext cx="36671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3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8586-8617-4664-A707-F60AD007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26B9-B813-4FAB-AE14-B0BD79F9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9046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[1]	A. </a:t>
            </a:r>
            <a:r>
              <a:rPr lang="en-US" dirty="0" err="1">
                <a:effectLst/>
              </a:rPr>
              <a:t>Vedeshin</a:t>
            </a:r>
            <a:r>
              <a:rPr lang="en-US" dirty="0">
                <a:effectLst/>
              </a:rPr>
              <a:t>, “Contributions Of Understanding And Defending Against Social Engineering Attacks,” 2016.</a:t>
            </a:r>
            <a:endParaRPr lang="en-ZA" dirty="0">
              <a:effectLst/>
            </a:endParaRPr>
          </a:p>
          <a:p>
            <a:r>
              <a:rPr lang="en-US" dirty="0">
                <a:effectLst/>
              </a:rPr>
              <a:t>[2]	“The 5 most common types of phishing attack - IT Governance Blog 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.” [Online]. Available: https://www.itgovernance.eu/blog/en/the-5-most-common-types-of-phishing-attack. [Accessed: 06-Jun-2020].</a:t>
            </a:r>
            <a:endParaRPr lang="en-ZA" dirty="0">
              <a:effectLst/>
            </a:endParaRPr>
          </a:p>
          <a:p>
            <a:r>
              <a:rPr lang="en-US" dirty="0">
                <a:effectLst/>
              </a:rPr>
              <a:t>[3]	“When Phishing Starts from the Inside -.” [Online]. Available: https://blog.trendmicro.com/phishing-starts-inside/. [Accessed: 06-Jun-2020].</a:t>
            </a:r>
            <a:endParaRPr lang="en-ZA" dirty="0">
              <a:effectLst/>
            </a:endParaRPr>
          </a:p>
          <a:p>
            <a:r>
              <a:rPr lang="en-US" dirty="0">
                <a:effectLst/>
              </a:rPr>
              <a:t>[4]	F. Mouton, L. </a:t>
            </a:r>
            <a:r>
              <a:rPr lang="en-US" dirty="0" err="1">
                <a:effectLst/>
              </a:rPr>
              <a:t>Leenen</a:t>
            </a:r>
            <a:r>
              <a:rPr lang="en-US" dirty="0">
                <a:effectLst/>
              </a:rPr>
              <a:t>, M. M. Malan, and H. S. Venter, “Towards an Ontological Model Defining,” </a:t>
            </a:r>
            <a:r>
              <a:rPr lang="en-US" i="1" dirty="0">
                <a:effectLst/>
              </a:rPr>
              <a:t>IFIP Int. Conf. Hum. Choice     </a:t>
            </a:r>
            <a:r>
              <a:rPr lang="en-US" i="1" dirty="0" err="1">
                <a:effectLst/>
              </a:rPr>
              <a:t>Comput</a:t>
            </a:r>
            <a:r>
              <a:rPr lang="en-US" i="1" dirty="0">
                <a:effectLst/>
              </a:rPr>
              <a:t>.</a:t>
            </a:r>
            <a:r>
              <a:rPr lang="en-US" dirty="0">
                <a:effectLst/>
              </a:rPr>
              <a:t>, pp. 266–279, 2014.</a:t>
            </a:r>
            <a:endParaRPr lang="en-ZA" dirty="0">
              <a:effectLst/>
            </a:endParaRPr>
          </a:p>
          <a:p>
            <a:endParaRPr lang="en-ZA" dirty="0">
              <a:effectLst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1496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275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 New</vt:lpstr>
      <vt:lpstr>Arial</vt:lpstr>
      <vt:lpstr>Bookman Old Style</vt:lpstr>
      <vt:lpstr>Rockwell</vt:lpstr>
      <vt:lpstr>Times New Roman</vt:lpstr>
      <vt:lpstr>Damask</vt:lpstr>
      <vt:lpstr>                ONTOLOGY  TOPIC: Phishing Ontology for Malicious Emails  XAKA YAMKELA  3538718  SUPERVISOR: PROFFESOR LOUISE LEENEN  COMPUTER SCIENCE(HONS)   </vt:lpstr>
      <vt:lpstr>background</vt:lpstr>
      <vt:lpstr>Implementation tools and Resources</vt:lpstr>
      <vt:lpstr>Design implementation</vt:lpstr>
      <vt:lpstr>Definition of classes and subclasses</vt:lpstr>
      <vt:lpstr>CLASS HIERARCHY FOR ASSERTED AND INFERRED CLASSES</vt:lpstr>
      <vt:lpstr>DL Query for low medium and high probability</vt:lpstr>
      <vt:lpstr> queries (cont..)</vt:lpstr>
      <vt:lpstr>references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 TOPIC: Phishing Ontology for Malicious Emails  XAKA YAMKELA  3538718  SUPERVISOR: PROFFESOR LOUISE LEENEN  COMPUTER SCIENCE(HONS)</dc:title>
  <dc:creator>Pelokazi Malimba</dc:creator>
  <cp:lastModifiedBy>Pelokazi Malimba</cp:lastModifiedBy>
  <cp:revision>5</cp:revision>
  <dcterms:created xsi:type="dcterms:W3CDTF">2021-01-23T00:14:42Z</dcterms:created>
  <dcterms:modified xsi:type="dcterms:W3CDTF">2021-11-13T01:32:07Z</dcterms:modified>
</cp:coreProperties>
</file>