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Arvo" panose="020B0604020202020204" charset="0"/>
      <p:regular r:id="rId27"/>
      <p:bold r:id="rId28"/>
      <p:italic r:id="rId29"/>
      <p:boldItalic r:id="rId30"/>
    </p:embeddedFont>
    <p:embeddedFont>
      <p:font typeface="Roboto Condensed" panose="020B0604020202020204" charset="0"/>
      <p:regular r:id="rId31"/>
      <p:bold r:id="rId32"/>
      <p:italic r:id="rId33"/>
      <p:boldItalic r:id="rId34"/>
    </p:embeddedFont>
    <p:embeddedFont>
      <p:font typeface="Roboto Condensed Ligh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ixTD8CeqU1ytn74Mr5kzRJXeb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6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5" name="Google Shape;15;p2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6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26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6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6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6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6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7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25" name="Google Shape;25;p2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" name="Google Shape;26;p2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27;p2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29;p2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0" name="Google Shape;30;p2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" name="Google Shape;32;p2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2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2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2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2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2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2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43" name="Google Shape;43;p2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44" name="Google Shape;44;p2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45" name="Google Shape;45;p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46" name="Google Shape;46;p2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7" name="Google Shape;47;p2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48" name="Google Shape;48;p2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49" name="Google Shape;49;p2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0" name="Google Shape;50;p2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1" name="Google Shape;51;p2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2;p2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3" name="Google Shape;53;p2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" name="Google Shape;55;p2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6" name="Google Shape;56;p2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" name="Google Shape;58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4" name="Google Shape;64;p2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" name="Google Shape;65;p2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6" name="Google Shape;66;p2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2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9" name="Google Shape;69;p2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1" name="Google Shape;71;p29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2" name="Google Shape;72;p29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3" name="Google Shape;73;p29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4" name="Google Shape;74;p29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5" name="Google Shape;75;p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6" name="Google Shape;76;p29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7" name="Google Shape;77;p2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8" name="Google Shape;78;p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84" name="Google Shape;84;p30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85" name="Google Shape;85;p30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0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7" name="Google Shape;87;p30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8" cy="6522740"/>
          </a:xfrm>
        </p:grpSpPr>
        <p:sp>
          <p:nvSpPr>
            <p:cNvPr id="88" name="Google Shape;88;p30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9" name="Google Shape;89;p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90" name="Google Shape;90;p3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3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" name="Google Shape;92;p3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3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3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3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3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" name="Google Shape;98;p30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1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3" name="Google Shape;103;p3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4" name="Google Shape;104;p31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5" name="Google Shape;105;p31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6" name="Google Shape;106;p31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7" name="Google Shape;107;p31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8" name="Google Shape;108;p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9" name="Google Shape;109;p31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0" name="Google Shape;110;p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1" name="Google Shape;111;p3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" name="Google Shape;112;p3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3" name="Google Shape;113;p3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3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6" name="Google Shape;116;p31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8" name="Google Shape;118;p3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3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5" name="Google Shape;125;p32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6" name="Google Shape;126;p32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7" name="Google Shape;127;p32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8" name="Google Shape;128;p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29" name="Google Shape;129;p32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0" name="Google Shape;130;p32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1" name="Google Shape;131;p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2" name="Google Shape;132;p3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3" name="Google Shape;133;p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" name="Google Shape;134;p3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5" name="Google Shape;135;p3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3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p3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8" name="Google Shape;138;p3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3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0" name="Google Shape;140;p3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>
            <a:spLocks noGrp="1"/>
          </p:cNvSpPr>
          <p:nvPr>
            <p:ph type="ctrTitle"/>
          </p:nvPr>
        </p:nvSpPr>
        <p:spPr>
          <a:xfrm>
            <a:off x="645485" y="94892"/>
            <a:ext cx="5367900" cy="432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BASICS OF GIT AND GITHUB</a:t>
            </a:r>
            <a:br>
              <a:rPr lang="en-US"/>
            </a:br>
            <a:endParaRPr/>
          </a:p>
        </p:txBody>
      </p:sp>
      <p:pic>
        <p:nvPicPr>
          <p:cNvPr id="147" name="Google Shape;147;p1" descr="GitHub logo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0068" y="2759731"/>
            <a:ext cx="2671061" cy="10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" descr="How to avoid Git keep asking username and password in OSX? - Tech Data  Digest"/>
          <p:cNvPicPr preferRelativeResize="0"/>
          <p:nvPr/>
        </p:nvPicPr>
        <p:blipFill rotWithShape="1">
          <a:blip r:embed="rId4">
            <a:alphaModFix/>
          </a:blip>
          <a:srcRect l="6534" t="12192" r="10885" b="13726"/>
          <a:stretch/>
        </p:blipFill>
        <p:spPr>
          <a:xfrm>
            <a:off x="759125" y="2759731"/>
            <a:ext cx="1326478" cy="110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>
            <a:spLocks noGrp="1"/>
          </p:cNvSpPr>
          <p:nvPr>
            <p:ph type="title"/>
          </p:nvPr>
        </p:nvSpPr>
        <p:spPr>
          <a:xfrm>
            <a:off x="76200" y="392575"/>
            <a:ext cx="6230475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/>
              <a:t>LET’S DIVE INTO GOOD STUFF NOW  :)</a:t>
            </a:r>
            <a:endParaRPr/>
          </a:p>
        </p:txBody>
      </p:sp>
      <p:sp>
        <p:nvSpPr>
          <p:cNvPr id="240" name="Google Shape;240;p10"/>
          <p:cNvSpPr txBox="1">
            <a:spLocks noGrp="1"/>
          </p:cNvSpPr>
          <p:nvPr>
            <p:ph type="body" idx="1"/>
          </p:nvPr>
        </p:nvSpPr>
        <p:spPr>
          <a:xfrm>
            <a:off x="814275" y="149100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GIT COMMANDS: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(THINGS WE’LL COVER)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Condensed"/>
              <a:buChar char="▰"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Basic git commands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Remote repository – push &amp; pull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Condensed"/>
              <a:buChar char="▰"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Branching, tagging and merging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Condensed"/>
              <a:buChar char="▰"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Let’s GIT’IT  Done!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1" name="Google Shape;241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47" name="Google Shape;24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6543" y="594109"/>
            <a:ext cx="6850913" cy="3955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 txBox="1">
            <a:spLocks noGrp="1"/>
          </p:cNvSpPr>
          <p:nvPr>
            <p:ph type="title"/>
          </p:nvPr>
        </p:nvSpPr>
        <p:spPr>
          <a:xfrm>
            <a:off x="843795" y="368367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BASIC GIT COMMANDS</a:t>
            </a:r>
            <a:endParaRPr/>
          </a:p>
        </p:txBody>
      </p:sp>
      <p:sp>
        <p:nvSpPr>
          <p:cNvPr id="253" name="Google Shape;253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pSp>
        <p:nvGrpSpPr>
          <p:cNvPr id="254" name="Google Shape;254;p12"/>
          <p:cNvGrpSpPr/>
          <p:nvPr/>
        </p:nvGrpSpPr>
        <p:grpSpPr>
          <a:xfrm>
            <a:off x="403309" y="563048"/>
            <a:ext cx="309022" cy="376837"/>
            <a:chOff x="596350" y="929175"/>
            <a:chExt cx="407950" cy="497475"/>
          </a:xfrm>
        </p:grpSpPr>
        <p:sp>
          <p:nvSpPr>
            <p:cNvPr id="255" name="Google Shape;255;p1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12"/>
          <p:cNvSpPr txBox="1">
            <a:spLocks noGrp="1"/>
          </p:cNvSpPr>
          <p:nvPr>
            <p:ph type="body" idx="1"/>
          </p:nvPr>
        </p:nvSpPr>
        <p:spPr>
          <a:xfrm>
            <a:off x="403309" y="1483688"/>
            <a:ext cx="8108212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-US" sz="1800" dirty="0">
                <a:latin typeface="Roboto Condensed"/>
                <a:ea typeface="Roboto Condensed"/>
                <a:cs typeface="Roboto Condensed"/>
                <a:sym typeface="Roboto Condensed"/>
              </a:rPr>
              <a:t>git </a:t>
            </a:r>
            <a:r>
              <a:rPr lang="en-US" sz="1800" dirty="0" err="1">
                <a:latin typeface="Roboto Condensed"/>
                <a:ea typeface="Roboto Condensed"/>
                <a:cs typeface="Roboto Condensed"/>
                <a:sym typeface="Roboto Condensed"/>
              </a:rPr>
              <a:t>init</a:t>
            </a:r>
            <a:r>
              <a:rPr lang="en-US" sz="1800" dirty="0">
                <a:latin typeface="Roboto Condensed"/>
                <a:ea typeface="Roboto Condensed"/>
                <a:cs typeface="Roboto Condensed"/>
                <a:sym typeface="Roboto Condensed"/>
              </a:rPr>
              <a:t> –</a:t>
            </a:r>
            <a:endParaRPr sz="1800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-US" sz="1800" dirty="0">
                <a:latin typeface="Roboto Condensed"/>
                <a:ea typeface="Roboto Condensed"/>
                <a:cs typeface="Roboto Condensed"/>
                <a:sym typeface="Roboto Condensed"/>
              </a:rPr>
              <a:t>git status –</a:t>
            </a:r>
            <a:endParaRPr sz="1800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-US" sz="1800" dirty="0">
                <a:latin typeface="Roboto Condensed"/>
                <a:ea typeface="Roboto Condensed"/>
                <a:cs typeface="Roboto Condensed"/>
                <a:sym typeface="Roboto Condensed"/>
              </a:rPr>
              <a:t>git add &lt;filename&gt;</a:t>
            </a:r>
            <a:r>
              <a:rPr lang="en-US" sz="1800" i="1" dirty="0">
                <a:latin typeface="Roboto Condensed"/>
                <a:ea typeface="Roboto Condensed"/>
                <a:cs typeface="Roboto Condensed"/>
                <a:sym typeface="Roboto Condensed"/>
              </a:rPr>
              <a:t> / </a:t>
            </a:r>
            <a:r>
              <a:rPr lang="en-US" sz="1800" dirty="0">
                <a:latin typeface="Roboto Condensed"/>
                <a:ea typeface="Roboto Condensed"/>
                <a:cs typeface="Roboto Condensed"/>
                <a:sym typeface="Roboto Condensed"/>
              </a:rPr>
              <a:t>git add . </a:t>
            </a: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-US" sz="1800" dirty="0">
                <a:latin typeface="Roboto Condensed"/>
                <a:ea typeface="Roboto Condensed"/>
                <a:cs typeface="Roboto Condensed"/>
                <a:sym typeface="Roboto Condensed"/>
              </a:rPr>
              <a:t>git commit / git commit –m “commit message”</a:t>
            </a: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-US" sz="1800" dirty="0">
                <a:latin typeface="Roboto Condensed"/>
                <a:ea typeface="Roboto Condensed"/>
                <a:cs typeface="Roboto Condensed"/>
                <a:sym typeface="Roboto Condensed"/>
              </a:rPr>
              <a:t>git push</a:t>
            </a: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-US" sz="1800" dirty="0">
                <a:latin typeface="Roboto Condensed"/>
                <a:ea typeface="Roboto Condensed"/>
                <a:cs typeface="Roboto Condensed"/>
                <a:sym typeface="Roboto Condensed"/>
              </a:rPr>
              <a:t>git pull</a:t>
            </a:r>
            <a:endParaRPr sz="1800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-US" sz="1800" dirty="0">
                <a:latin typeface="Roboto Condensed"/>
                <a:ea typeface="Roboto Condensed"/>
                <a:cs typeface="Roboto Condensed"/>
                <a:sym typeface="Roboto Condensed"/>
              </a:rPr>
              <a:t>git clone </a:t>
            </a: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-US" sz="1800" dirty="0">
                <a:latin typeface="Roboto Condensed"/>
                <a:ea typeface="Roboto Condensed"/>
                <a:cs typeface="Roboto Condensed"/>
                <a:sym typeface="Roboto Condensed"/>
              </a:rPr>
              <a:t>Other commands like git show, git ignore, git diff etc.</a:t>
            </a:r>
            <a:endParaRPr sz="18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>
            <a:spLocks noGrp="1"/>
          </p:cNvSpPr>
          <p:nvPr>
            <p:ph type="ctrTitle"/>
          </p:nvPr>
        </p:nvSpPr>
        <p:spPr>
          <a:xfrm>
            <a:off x="517775" y="2541600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300"/>
              <a:t>GITHUB</a:t>
            </a:r>
            <a:endParaRPr sz="3300"/>
          </a:p>
        </p:txBody>
      </p:sp>
      <p:sp>
        <p:nvSpPr>
          <p:cNvPr id="268" name="Google Shape;268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"/>
          </p:nvPr>
        </p:nvSpPr>
        <p:spPr>
          <a:xfrm>
            <a:off x="425825" y="3701400"/>
            <a:ext cx="4335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</a:pPr>
            <a:r>
              <a:rPr lang="en-US" sz="2100"/>
              <a:t>YEAH RIGHT !....LIKE GIT</a:t>
            </a:r>
            <a:endParaRPr sz="21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</a:pPr>
            <a:r>
              <a:rPr lang="en-US" sz="2100"/>
              <a:t>WASN’T GOOD ENOUGH….</a:t>
            </a:r>
            <a:endParaRPr sz="2400"/>
          </a:p>
        </p:txBody>
      </p:sp>
      <p:sp>
        <p:nvSpPr>
          <p:cNvPr id="270" name="Google Shape;270;p13"/>
          <p:cNvSpPr txBox="1"/>
          <p:nvPr/>
        </p:nvSpPr>
        <p:spPr>
          <a:xfrm>
            <a:off x="365553" y="-261257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12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>
            <a:spLocks noGrp="1"/>
          </p:cNvSpPr>
          <p:nvPr>
            <p:ph type="body" idx="1"/>
          </p:nvPr>
        </p:nvSpPr>
        <p:spPr>
          <a:xfrm>
            <a:off x="478500" y="1707547"/>
            <a:ext cx="7663542" cy="2928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▰"/>
            </a:pPr>
            <a:r>
              <a:rPr lang="en-US" sz="2000" dirty="0">
                <a:latin typeface="Roboto Condensed"/>
                <a:ea typeface="Roboto Condensed"/>
                <a:cs typeface="Roboto Condensed"/>
                <a:sym typeface="Roboto Condensed"/>
              </a:rPr>
              <a:t>It’s a hosting medium/website for your Git repositories</a:t>
            </a: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oboto Condensed"/>
              <a:buChar char="▰"/>
            </a:pPr>
            <a:r>
              <a:rPr lang="en-US" sz="2000" dirty="0">
                <a:latin typeface="Roboto Condensed"/>
                <a:ea typeface="Roboto Condensed"/>
                <a:cs typeface="Roboto Condensed"/>
                <a:sym typeface="Roboto Condensed"/>
              </a:rPr>
              <a:t>Offers powerful collaborative abilities</a:t>
            </a: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oboto Condensed"/>
              <a:buChar char="▰"/>
            </a:pPr>
            <a:r>
              <a:rPr lang="en-US" sz="2000" dirty="0">
                <a:latin typeface="Roboto Condensed"/>
                <a:ea typeface="Roboto Condensed"/>
                <a:cs typeface="Roboto Condensed"/>
                <a:sym typeface="Roboto Condensed"/>
              </a:rPr>
              <a:t>A good indicator of what you code/how much you code/quality of your code</a:t>
            </a: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6" name="Google Shape;276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8" name="Google Shape;278;p1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5" name="Google Shape;285;p14" descr="GitHub logo PNG"/>
          <p:cNvPicPr preferRelativeResize="0"/>
          <p:nvPr/>
        </p:nvPicPr>
        <p:blipFill rotWithShape="1">
          <a:blip r:embed="rId3">
            <a:alphaModFix/>
          </a:blip>
          <a:srcRect t="5775" b="11228"/>
          <a:stretch/>
        </p:blipFill>
        <p:spPr>
          <a:xfrm>
            <a:off x="1086525" y="373525"/>
            <a:ext cx="2148250" cy="7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269990" y="370804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b="1">
                <a:latin typeface="Avenir"/>
                <a:ea typeface="Avenir"/>
                <a:cs typeface="Avenir"/>
                <a:sym typeface="Avenir"/>
              </a:rPr>
              <a:t>WORKING WITH A REMOTE REPOSITORY</a:t>
            </a:r>
            <a:endParaRPr sz="2400"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496214" y="1327350"/>
            <a:ext cx="7772399" cy="330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Condensed"/>
              <a:buChar char="▰"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Remote?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It’s the place where your code is stored.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By default, remote name is origin and default branch is master.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Condensed"/>
              <a:buChar char="▰"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Certain things that come to play, namely collaboration.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How are we going to handle that with Git.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So here comes, push, pull, branching, merging, forking.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2" name="Google Shape;29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WHAT WE DID SO FAR</a:t>
            </a:r>
            <a:endParaRPr dirty="0"/>
          </a:p>
        </p:txBody>
      </p:sp>
      <p:sp>
        <p:nvSpPr>
          <p:cNvPr id="303" name="Google Shape;303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pSp>
        <p:nvGrpSpPr>
          <p:cNvPr id="304" name="Google Shape;304;p17"/>
          <p:cNvGrpSpPr/>
          <p:nvPr/>
        </p:nvGrpSpPr>
        <p:grpSpPr>
          <a:xfrm rot="10800000">
            <a:off x="270943" y="2247367"/>
            <a:ext cx="2246375" cy="648766"/>
            <a:chOff x="185742" y="1697030"/>
            <a:chExt cx="5165698" cy="1658130"/>
          </a:xfrm>
        </p:grpSpPr>
        <p:sp>
          <p:nvSpPr>
            <p:cNvPr id="305" name="Google Shape;305;p1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CLONE</a:t>
              </a:r>
              <a:endParaRPr sz="14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09" name="Google Shape;309;p17"/>
          <p:cNvGrpSpPr/>
          <p:nvPr/>
        </p:nvGrpSpPr>
        <p:grpSpPr>
          <a:xfrm rot="10800000">
            <a:off x="2133002" y="2247367"/>
            <a:ext cx="2415438" cy="648760"/>
            <a:chOff x="185742" y="1697030"/>
            <a:chExt cx="5165698" cy="1658130"/>
          </a:xfrm>
        </p:grpSpPr>
        <p:sp>
          <p:nvSpPr>
            <p:cNvPr id="310" name="Google Shape;310;p17"/>
            <p:cNvSpPr/>
            <p:nvPr/>
          </p:nvSpPr>
          <p:spPr>
            <a:xfrm rot="10800000" flipH="1">
              <a:off x="1426313" y="1697030"/>
              <a:ext cx="2693399" cy="1243801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ADD</a:t>
              </a:r>
              <a:endParaRPr sz="14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14" name="Google Shape;314;p17"/>
          <p:cNvGrpSpPr/>
          <p:nvPr/>
        </p:nvGrpSpPr>
        <p:grpSpPr>
          <a:xfrm rot="10800000">
            <a:off x="6147754" y="2281873"/>
            <a:ext cx="2224982" cy="579754"/>
            <a:chOff x="185742" y="1697030"/>
            <a:chExt cx="5165698" cy="1658130"/>
          </a:xfrm>
        </p:grpSpPr>
        <p:sp>
          <p:nvSpPr>
            <p:cNvPr id="315" name="Google Shape;315;p1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PUSH</a:t>
              </a:r>
              <a:endParaRPr sz="1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6" name="Google Shape;316;p1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320" name="Google Shape;320;p1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17"/>
          <p:cNvGrpSpPr/>
          <p:nvPr/>
        </p:nvGrpSpPr>
        <p:grpSpPr>
          <a:xfrm rot="10800000">
            <a:off x="4199386" y="2247367"/>
            <a:ext cx="2301362" cy="648765"/>
            <a:chOff x="185742" y="1697030"/>
            <a:chExt cx="5165698" cy="1658130"/>
          </a:xfrm>
        </p:grpSpPr>
        <p:sp>
          <p:nvSpPr>
            <p:cNvPr id="323" name="Google Shape;323;p1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COMMIT</a:t>
              </a:r>
              <a:endParaRPr sz="14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32" name="Google Shape;332;p18"/>
          <p:cNvSpPr/>
          <p:nvPr/>
        </p:nvSpPr>
        <p:spPr>
          <a:xfrm rot="-4091199">
            <a:off x="2648752" y="1249410"/>
            <a:ext cx="579310" cy="1127985"/>
          </a:xfrm>
          <a:prstGeom prst="downArrow">
            <a:avLst>
              <a:gd name="adj1" fmla="val 50000"/>
              <a:gd name="adj2" fmla="val 39859"/>
            </a:avLst>
          </a:prstGeom>
          <a:solidFill>
            <a:schemeClr val="accent1"/>
          </a:solidFill>
          <a:ln w="25400" cap="flat" cmpd="sng">
            <a:solidFill>
              <a:srgbClr val="2D3C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3423067" y="1705483"/>
            <a:ext cx="2151286" cy="1982718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18" descr="Pap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735" y="2150324"/>
            <a:ext cx="546518" cy="5465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" name="Google Shape;335;p18"/>
          <p:cNvGrpSpPr/>
          <p:nvPr/>
        </p:nvGrpSpPr>
        <p:grpSpPr>
          <a:xfrm>
            <a:off x="1256137" y="900113"/>
            <a:ext cx="1051027" cy="1059968"/>
            <a:chOff x="847337" y="803364"/>
            <a:chExt cx="1414851" cy="1512359"/>
          </a:xfrm>
        </p:grpSpPr>
        <p:sp>
          <p:nvSpPr>
            <p:cNvPr id="336" name="Google Shape;336;p18"/>
            <p:cNvSpPr txBox="1"/>
            <p:nvPr/>
          </p:nvSpPr>
          <p:spPr>
            <a:xfrm>
              <a:off x="847337" y="1876646"/>
              <a:ext cx="1414851" cy="439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Dwight</a:t>
              </a:r>
              <a:endParaRPr dirty="0"/>
            </a:p>
          </p:txBody>
        </p:sp>
        <p:pic>
          <p:nvPicPr>
            <p:cNvPr id="337" name="Google Shape;337;p18" descr="Man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39951" y="80336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43" name="Google Shape;343;p19"/>
          <p:cNvSpPr/>
          <p:nvPr/>
        </p:nvSpPr>
        <p:spPr>
          <a:xfrm rot="-4091199">
            <a:off x="2253253" y="1389189"/>
            <a:ext cx="694317" cy="1111106"/>
          </a:xfrm>
          <a:prstGeom prst="downArrow">
            <a:avLst>
              <a:gd name="adj1" fmla="val 50000"/>
              <a:gd name="adj2" fmla="val 39859"/>
            </a:avLst>
          </a:prstGeom>
          <a:solidFill>
            <a:schemeClr val="accent1"/>
          </a:solidFill>
          <a:ln w="25400" cap="flat" cmpd="sng">
            <a:solidFill>
              <a:srgbClr val="2D3C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3307521" y="1803222"/>
            <a:ext cx="2370045" cy="233443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19" descr="Pap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0669" y="2318186"/>
            <a:ext cx="549519" cy="54951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9"/>
          <p:cNvSpPr/>
          <p:nvPr/>
        </p:nvSpPr>
        <p:spPr>
          <a:xfrm rot="3097134">
            <a:off x="5987901" y="1455735"/>
            <a:ext cx="632130" cy="1097481"/>
          </a:xfrm>
          <a:prstGeom prst="downArrow">
            <a:avLst>
              <a:gd name="adj1" fmla="val 50000"/>
              <a:gd name="adj2" fmla="val 39859"/>
            </a:avLst>
          </a:prstGeom>
          <a:solidFill>
            <a:schemeClr val="accent1"/>
          </a:solidFill>
          <a:ln w="25400" cap="flat" cmpd="sng">
            <a:solidFill>
              <a:srgbClr val="2D3C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19" descr="Pap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3335" y="2276851"/>
            <a:ext cx="549519" cy="549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9" descr="Docu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3669" y="3025239"/>
            <a:ext cx="549519" cy="5495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19"/>
          <p:cNvGrpSpPr/>
          <p:nvPr/>
        </p:nvGrpSpPr>
        <p:grpSpPr>
          <a:xfrm>
            <a:off x="6979317" y="671059"/>
            <a:ext cx="930243" cy="1058598"/>
            <a:chOff x="9942332" y="803364"/>
            <a:chExt cx="1425798" cy="1421691"/>
          </a:xfrm>
        </p:grpSpPr>
        <p:pic>
          <p:nvPicPr>
            <p:cNvPr id="350" name="Google Shape;350;p19" descr="Man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19"/>
            <p:cNvSpPr txBox="1"/>
            <p:nvPr/>
          </p:nvSpPr>
          <p:spPr>
            <a:xfrm>
              <a:off x="9942332" y="1811712"/>
              <a:ext cx="1425798" cy="413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Kevin</a:t>
              </a:r>
              <a:endParaRPr/>
            </a:p>
          </p:txBody>
        </p:sp>
      </p:grpSp>
      <p:grpSp>
        <p:nvGrpSpPr>
          <p:cNvPr id="352" name="Google Shape;352;p19"/>
          <p:cNvGrpSpPr/>
          <p:nvPr/>
        </p:nvGrpSpPr>
        <p:grpSpPr>
          <a:xfrm>
            <a:off x="772930" y="1188930"/>
            <a:ext cx="1085618" cy="1175796"/>
            <a:chOff x="847337" y="803364"/>
            <a:chExt cx="1414851" cy="1453771"/>
          </a:xfrm>
        </p:grpSpPr>
        <p:sp>
          <p:nvSpPr>
            <p:cNvPr id="353" name="Google Shape;353;p19"/>
            <p:cNvSpPr txBox="1"/>
            <p:nvPr/>
          </p:nvSpPr>
          <p:spPr>
            <a:xfrm>
              <a:off x="847337" y="1876646"/>
              <a:ext cx="1414851" cy="3804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Dwight</a:t>
              </a:r>
              <a:endParaRPr dirty="0"/>
            </a:p>
          </p:txBody>
        </p:sp>
        <p:pic>
          <p:nvPicPr>
            <p:cNvPr id="354" name="Google Shape;354;p19" descr="Man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39951" y="80336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ctrTitle" idx="4294967295"/>
          </p:nvPr>
        </p:nvSpPr>
        <p:spPr>
          <a:xfrm>
            <a:off x="1275150" y="20702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-US" sz="6000" b="1" i="0" u="none" strike="noStrike" cap="non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HELLO!</a:t>
            </a:r>
            <a:endParaRPr sz="6000" b="1" i="0" u="none" strike="noStrike" cap="non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type="subTitle" idx="4294967295"/>
          </p:nvPr>
        </p:nvSpPr>
        <p:spPr>
          <a:xfrm>
            <a:off x="1275150" y="3100814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am Chinmay Mahagaonkar</a:t>
            </a:r>
            <a:endParaRPr sz="2000" b="1" i="0" u="none" strike="noStrike" cap="non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None/>
            </a:pPr>
            <a:endParaRPr sz="20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</a:t>
            </a:r>
            <a:r>
              <a:rPr lang="en-US" sz="2000"/>
              <a:t>am 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just a fellow programmer who loves to share codes :) </a:t>
            </a:r>
            <a:endParaRPr sz="2000" b="0" i="0" u="none" strike="noStrike" cap="non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You can find me at chinmaymahagaonkar@gmail.com</a:t>
            </a:r>
            <a:endParaRPr sz="2000" b="1" i="0" u="none" strike="noStrike" cap="non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 l="-10220" t="18228" r="10220" b="18234"/>
          <a:stretch/>
        </p:blipFill>
        <p:spPr>
          <a:xfrm>
            <a:off x="3539250" y="2346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3487533" y="1509218"/>
            <a:ext cx="2881456" cy="2890642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/>
          <p:nvPr/>
        </p:nvSpPr>
        <p:spPr>
          <a:xfrm rot="3097134">
            <a:off x="6407100" y="1120574"/>
            <a:ext cx="548847" cy="1104246"/>
          </a:xfrm>
          <a:prstGeom prst="downArrow">
            <a:avLst>
              <a:gd name="adj1" fmla="val 50000"/>
              <a:gd name="adj2" fmla="val 39859"/>
            </a:avLst>
          </a:prstGeom>
          <a:solidFill>
            <a:schemeClr val="accent1"/>
          </a:solidFill>
          <a:ln w="25400" cap="flat" cmpd="sng">
            <a:solidFill>
              <a:srgbClr val="2D3C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20" descr="Docu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8957" y="2713292"/>
            <a:ext cx="796780" cy="79678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0"/>
          <p:cNvSpPr/>
          <p:nvPr/>
        </p:nvSpPr>
        <p:spPr>
          <a:xfrm rot="-4091199">
            <a:off x="2543706" y="1237048"/>
            <a:ext cx="635817" cy="1414378"/>
          </a:xfrm>
          <a:prstGeom prst="downArrow">
            <a:avLst>
              <a:gd name="adj1" fmla="val 50000"/>
              <a:gd name="adj2" fmla="val 39859"/>
            </a:avLst>
          </a:prstGeom>
          <a:solidFill>
            <a:schemeClr val="accent1"/>
          </a:solidFill>
          <a:ln w="25400" cap="flat" cmpd="sng">
            <a:solidFill>
              <a:srgbClr val="2D3C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0"/>
          <p:cNvSpPr/>
          <p:nvPr/>
        </p:nvSpPr>
        <p:spPr>
          <a:xfrm rot="-6224109">
            <a:off x="2357973" y="2836021"/>
            <a:ext cx="664605" cy="1425910"/>
          </a:xfrm>
          <a:prstGeom prst="downArrow">
            <a:avLst>
              <a:gd name="adj1" fmla="val 50000"/>
              <a:gd name="adj2" fmla="val 39859"/>
            </a:avLst>
          </a:prstGeom>
          <a:solidFill>
            <a:schemeClr val="accent1"/>
          </a:solidFill>
          <a:ln w="25400" cap="flat" cmpd="sng">
            <a:solidFill>
              <a:srgbClr val="2D3C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20"/>
          <p:cNvGrpSpPr/>
          <p:nvPr/>
        </p:nvGrpSpPr>
        <p:grpSpPr>
          <a:xfrm>
            <a:off x="877505" y="3137651"/>
            <a:ext cx="787970" cy="1248163"/>
            <a:chOff x="1186032" y="3078125"/>
            <a:chExt cx="1020569" cy="1432416"/>
          </a:xfrm>
        </p:grpSpPr>
        <p:pic>
          <p:nvPicPr>
            <p:cNvPr id="366" name="Google Shape;366;p20" descr="Man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39116" y="307812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20"/>
            <p:cNvSpPr txBox="1"/>
            <p:nvPr/>
          </p:nvSpPr>
          <p:spPr>
            <a:xfrm>
              <a:off x="1186032" y="4157330"/>
              <a:ext cx="1020569" cy="35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Oscar</a:t>
              </a:r>
              <a:endParaRPr/>
            </a:p>
          </p:txBody>
        </p:sp>
      </p:grpSp>
      <p:pic>
        <p:nvPicPr>
          <p:cNvPr id="368" name="Google Shape;368;p20" descr="Docu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4089" y="3360188"/>
            <a:ext cx="796780" cy="796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Google Shape;369;p20"/>
          <p:cNvGrpSpPr/>
          <p:nvPr/>
        </p:nvGrpSpPr>
        <p:grpSpPr>
          <a:xfrm>
            <a:off x="7260848" y="772942"/>
            <a:ext cx="930199" cy="1053642"/>
            <a:chOff x="9942332" y="803364"/>
            <a:chExt cx="1425798" cy="1424439"/>
          </a:xfrm>
        </p:grpSpPr>
        <p:pic>
          <p:nvPicPr>
            <p:cNvPr id="370" name="Google Shape;370;p20" descr="Man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20"/>
            <p:cNvSpPr txBox="1"/>
            <p:nvPr/>
          </p:nvSpPr>
          <p:spPr>
            <a:xfrm>
              <a:off x="9942332" y="1811713"/>
              <a:ext cx="1425798" cy="416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Kevin</a:t>
              </a:r>
              <a:endParaRPr/>
            </a:p>
          </p:txBody>
        </p:sp>
      </p:grpSp>
      <p:grpSp>
        <p:nvGrpSpPr>
          <p:cNvPr id="372" name="Google Shape;372;p20"/>
          <p:cNvGrpSpPr/>
          <p:nvPr/>
        </p:nvGrpSpPr>
        <p:grpSpPr>
          <a:xfrm>
            <a:off x="825720" y="864617"/>
            <a:ext cx="1074226" cy="1061798"/>
            <a:chOff x="847337" y="803364"/>
            <a:chExt cx="1414851" cy="1511293"/>
          </a:xfrm>
        </p:grpSpPr>
        <p:sp>
          <p:nvSpPr>
            <p:cNvPr id="373" name="Google Shape;373;p20"/>
            <p:cNvSpPr txBox="1"/>
            <p:nvPr/>
          </p:nvSpPr>
          <p:spPr>
            <a:xfrm>
              <a:off x="847337" y="1876646"/>
              <a:ext cx="1414851" cy="438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Dwight</a:t>
              </a:r>
              <a:endParaRPr dirty="0"/>
            </a:p>
          </p:txBody>
        </p:sp>
        <p:pic>
          <p:nvPicPr>
            <p:cNvPr id="374" name="Google Shape;374;p20" descr="Man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39951" y="80336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3240051" y="1090339"/>
            <a:ext cx="3276637" cy="266934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2286851" y="4525756"/>
            <a:ext cx="49828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CONFLICT ERROR</a:t>
            </a:r>
            <a:endParaRPr/>
          </a:p>
        </p:txBody>
      </p:sp>
      <p:pic>
        <p:nvPicPr>
          <p:cNvPr id="382" name="Google Shape;382;p21" descr="Hel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3026" y="3818670"/>
            <a:ext cx="722918" cy="722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1" descr="Pap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9928" y="2299813"/>
            <a:ext cx="737648" cy="737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1" descr="Pap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4642" y="1373062"/>
            <a:ext cx="737648" cy="737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1" descr="Documen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25467" y="2880570"/>
            <a:ext cx="737648" cy="737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1" descr="Documen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20085" y="139289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1" descr="Documen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4721" y="2219871"/>
            <a:ext cx="824977" cy="82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1" descr="Clos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70346" y="1373062"/>
            <a:ext cx="1780947" cy="178094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1"/>
          <p:cNvSpPr/>
          <p:nvPr/>
        </p:nvSpPr>
        <p:spPr>
          <a:xfrm rot="3614283">
            <a:off x="6755223" y="954929"/>
            <a:ext cx="548847" cy="1104246"/>
          </a:xfrm>
          <a:prstGeom prst="downArrow">
            <a:avLst>
              <a:gd name="adj1" fmla="val 50000"/>
              <a:gd name="adj2" fmla="val 39859"/>
            </a:avLst>
          </a:prstGeom>
          <a:solidFill>
            <a:schemeClr val="accent1"/>
          </a:solidFill>
          <a:ln w="25400" cap="flat" cmpd="sng">
            <a:solidFill>
              <a:srgbClr val="2D3C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1"/>
          <p:cNvSpPr/>
          <p:nvPr/>
        </p:nvSpPr>
        <p:spPr>
          <a:xfrm rot="-4091199">
            <a:off x="2354051" y="945251"/>
            <a:ext cx="481481" cy="1218785"/>
          </a:xfrm>
          <a:prstGeom prst="downArrow">
            <a:avLst>
              <a:gd name="adj1" fmla="val 50000"/>
              <a:gd name="adj2" fmla="val 39859"/>
            </a:avLst>
          </a:prstGeom>
          <a:solidFill>
            <a:schemeClr val="accent1"/>
          </a:solidFill>
          <a:ln w="25400" cap="flat" cmpd="sng">
            <a:solidFill>
              <a:srgbClr val="2D3C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1"/>
          <p:cNvSpPr/>
          <p:nvPr/>
        </p:nvSpPr>
        <p:spPr>
          <a:xfrm rot="-6225279">
            <a:off x="2376340" y="2770390"/>
            <a:ext cx="444137" cy="1228872"/>
          </a:xfrm>
          <a:prstGeom prst="downArrow">
            <a:avLst>
              <a:gd name="adj1" fmla="val 50000"/>
              <a:gd name="adj2" fmla="val 39859"/>
            </a:avLst>
          </a:prstGeom>
          <a:solidFill>
            <a:schemeClr val="accent1"/>
          </a:solidFill>
          <a:ln w="25400" cap="flat" cmpd="sng">
            <a:solidFill>
              <a:srgbClr val="2D3C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2" name="Google Shape;392;p21"/>
          <p:cNvGrpSpPr/>
          <p:nvPr/>
        </p:nvGrpSpPr>
        <p:grpSpPr>
          <a:xfrm>
            <a:off x="772841" y="3163029"/>
            <a:ext cx="787970" cy="1248163"/>
            <a:chOff x="1186032" y="3078125"/>
            <a:chExt cx="1020569" cy="1432416"/>
          </a:xfrm>
        </p:grpSpPr>
        <p:pic>
          <p:nvPicPr>
            <p:cNvPr id="393" name="Google Shape;393;p21" descr="Man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39116" y="307812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21"/>
            <p:cNvSpPr txBox="1"/>
            <p:nvPr/>
          </p:nvSpPr>
          <p:spPr>
            <a:xfrm>
              <a:off x="1186032" y="4157330"/>
              <a:ext cx="1020569" cy="35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Oscar</a:t>
              </a:r>
              <a:endParaRPr/>
            </a:p>
          </p:txBody>
        </p:sp>
      </p:grpSp>
      <p:grpSp>
        <p:nvGrpSpPr>
          <p:cNvPr id="395" name="Google Shape;395;p21"/>
          <p:cNvGrpSpPr/>
          <p:nvPr/>
        </p:nvGrpSpPr>
        <p:grpSpPr>
          <a:xfrm>
            <a:off x="7564063" y="619055"/>
            <a:ext cx="930199" cy="1053642"/>
            <a:chOff x="9942332" y="803364"/>
            <a:chExt cx="1425798" cy="1424439"/>
          </a:xfrm>
        </p:grpSpPr>
        <p:pic>
          <p:nvPicPr>
            <p:cNvPr id="396" name="Google Shape;396;p21" descr="Man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265528" y="80336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7" name="Google Shape;397;p21"/>
            <p:cNvSpPr txBox="1"/>
            <p:nvPr/>
          </p:nvSpPr>
          <p:spPr>
            <a:xfrm>
              <a:off x="9942332" y="1811713"/>
              <a:ext cx="1425798" cy="416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Kevin</a:t>
              </a:r>
              <a:endParaRPr/>
            </a:p>
          </p:txBody>
        </p:sp>
      </p:grpSp>
      <p:grpSp>
        <p:nvGrpSpPr>
          <p:cNvPr id="398" name="Google Shape;398;p21"/>
          <p:cNvGrpSpPr/>
          <p:nvPr/>
        </p:nvGrpSpPr>
        <p:grpSpPr>
          <a:xfrm>
            <a:off x="825720" y="864617"/>
            <a:ext cx="1074226" cy="1061798"/>
            <a:chOff x="847337" y="803364"/>
            <a:chExt cx="1414851" cy="1511293"/>
          </a:xfrm>
        </p:grpSpPr>
        <p:sp>
          <p:nvSpPr>
            <p:cNvPr id="399" name="Google Shape;399;p21"/>
            <p:cNvSpPr txBox="1"/>
            <p:nvPr/>
          </p:nvSpPr>
          <p:spPr>
            <a:xfrm>
              <a:off x="847337" y="1876646"/>
              <a:ext cx="1414851" cy="438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Dwight</a:t>
              </a:r>
              <a:endParaRPr dirty="0"/>
            </a:p>
          </p:txBody>
        </p:sp>
        <p:pic>
          <p:nvPicPr>
            <p:cNvPr id="400" name="Google Shape;400;p21" descr="Man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39951" y="80336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"/>
          <p:cNvSpPr txBox="1">
            <a:spLocks noGrp="1"/>
          </p:cNvSpPr>
          <p:nvPr>
            <p:ph type="title"/>
          </p:nvPr>
        </p:nvSpPr>
        <p:spPr>
          <a:xfrm>
            <a:off x="137160" y="392575"/>
            <a:ext cx="624078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b="1">
                <a:latin typeface="Avenir"/>
                <a:ea typeface="Avenir"/>
                <a:cs typeface="Avenir"/>
                <a:sym typeface="Avenir"/>
              </a:rPr>
              <a:t>MORE ON COLLABORATIVE GIT COMMANDS</a:t>
            </a:r>
            <a:endParaRPr sz="2400"/>
          </a:p>
        </p:txBody>
      </p:sp>
      <p:sp>
        <p:nvSpPr>
          <p:cNvPr id="406" name="Google Shape;406;p22"/>
          <p:cNvSpPr txBox="1">
            <a:spLocks noGrp="1"/>
          </p:cNvSpPr>
          <p:nvPr>
            <p:ph type="body" idx="1"/>
          </p:nvPr>
        </p:nvSpPr>
        <p:spPr>
          <a:xfrm>
            <a:off x="365760" y="1620735"/>
            <a:ext cx="8092439" cy="3130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Deleting a branch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i="1">
                <a:latin typeface="Roboto Condensed"/>
                <a:ea typeface="Roboto Condensed"/>
                <a:cs typeface="Roboto Condensed"/>
                <a:sym typeface="Roboto Condensed"/>
              </a:rPr>
              <a:t>git branch –d &lt;branchname&gt;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Merge conflicts! How do you resolve?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Pull requests ?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git tag –a v1.0 / git tag –a v1.0 &lt;commit sha&gt;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7" name="Google Shape;407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408" name="Google Shape;40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3297" y="1419560"/>
            <a:ext cx="2520582" cy="2520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"/>
          <p:cNvSpPr txBox="1">
            <a:spLocks noGrp="1"/>
          </p:cNvSpPr>
          <p:nvPr>
            <p:ph type="ctrTitle"/>
          </p:nvPr>
        </p:nvSpPr>
        <p:spPr>
          <a:xfrm>
            <a:off x="275182" y="770710"/>
            <a:ext cx="758952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>
                <a:latin typeface="Roboto Condensed"/>
                <a:ea typeface="Roboto Condensed"/>
                <a:cs typeface="Roboto Condensed"/>
                <a:sym typeface="Roboto Condensed"/>
              </a:rPr>
              <a:t>MORE TO LEARN IN GIT,</a:t>
            </a:r>
            <a:br>
              <a:rPr lang="en-US" sz="400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4000">
                <a:latin typeface="Roboto Condensed"/>
                <a:ea typeface="Roboto Condensed"/>
                <a:cs typeface="Roboto Condensed"/>
                <a:sym typeface="Roboto Condensed"/>
              </a:rPr>
              <a:t>FORWARD STEPS</a:t>
            </a:r>
            <a:endParaRPr sz="4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19" name="Google Shape;419;p24"/>
          <p:cNvSpPr txBox="1">
            <a:spLocks noGrp="1"/>
          </p:cNvSpPr>
          <p:nvPr>
            <p:ph type="ctrTitle" idx="4294967295"/>
          </p:nvPr>
        </p:nvSpPr>
        <p:spPr>
          <a:xfrm>
            <a:off x="1275150" y="1600913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-US" sz="6000" b="1" i="0" u="none" strike="noStrike" cap="none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THANKS!</a:t>
            </a:r>
            <a:endParaRPr sz="6000" b="1" i="0" u="none" strike="noStrike" cap="none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0" name="Google Shape;420;p24"/>
          <p:cNvSpPr txBox="1">
            <a:spLocks noGrp="1"/>
          </p:cNvSpPr>
          <p:nvPr>
            <p:ph type="subTitle" idx="4294967295"/>
          </p:nvPr>
        </p:nvSpPr>
        <p:spPr>
          <a:xfrm>
            <a:off x="1239218" y="2136076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Any questions?</a:t>
            </a:r>
            <a:endParaRPr sz="2000" b="1" i="0" u="none" strike="noStrike" cap="none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421" name="Google Shape;421;p24"/>
          <p:cNvGrpSpPr/>
          <p:nvPr/>
        </p:nvGrpSpPr>
        <p:grpSpPr>
          <a:xfrm>
            <a:off x="3973168" y="442689"/>
            <a:ext cx="1197664" cy="1126777"/>
            <a:chOff x="5972700" y="2330200"/>
            <a:chExt cx="411625" cy="387275"/>
          </a:xfrm>
        </p:grpSpPr>
        <p:sp>
          <p:nvSpPr>
            <p:cNvPr id="422" name="Google Shape;422;p2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70E5EA-DEBA-4FDA-9933-EC09C35C04D6}"/>
              </a:ext>
            </a:extLst>
          </p:cNvPr>
          <p:cNvSpPr txBox="1">
            <a:spLocks/>
          </p:cNvSpPr>
          <p:nvPr/>
        </p:nvSpPr>
        <p:spPr>
          <a:xfrm>
            <a:off x="1806612" y="3198392"/>
            <a:ext cx="5458913" cy="19598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u="sng" dirty="0">
                <a:latin typeface="Roboto Condensed" panose="020B0604020202020204" charset="0"/>
                <a:ea typeface="Roboto Condensed" panose="020B0604020202020204" charset="0"/>
              </a:rPr>
              <a:t>CREDITS</a:t>
            </a:r>
          </a:p>
          <a:p>
            <a:pPr algn="ctr"/>
            <a:endParaRPr lang="en-IN" u="sng" dirty="0"/>
          </a:p>
          <a:p>
            <a:pPr algn="ctr"/>
            <a:r>
              <a:rPr lang="en-IN" sz="1600" dirty="0">
                <a:latin typeface="Roboto Condensed" panose="020B0604020202020204" charset="0"/>
                <a:ea typeface="Roboto Condensed" panose="020B0604020202020204" charset="0"/>
              </a:rPr>
              <a:t>Presentation: Chinmay Mahagaonkar</a:t>
            </a:r>
          </a:p>
          <a:p>
            <a:pPr algn="ctr"/>
            <a:r>
              <a:rPr lang="en-IN" sz="1600" dirty="0">
                <a:latin typeface="Roboto Condensed" panose="020B0604020202020204" charset="0"/>
                <a:ea typeface="Roboto Condensed" panose="020B0604020202020204" charset="0"/>
              </a:rPr>
              <a:t>Moderator: Trupti Parate</a:t>
            </a:r>
          </a:p>
          <a:p>
            <a:pPr algn="ctr"/>
            <a:r>
              <a:rPr lang="en-IN" sz="1600" dirty="0">
                <a:latin typeface="Roboto Condensed" panose="020B0604020202020204" charset="0"/>
                <a:ea typeface="Roboto Condensed" panose="020B0604020202020204" charset="0"/>
              </a:rPr>
              <a:t>Organizers: Whole team of Atomic Loops</a:t>
            </a:r>
          </a:p>
          <a:p>
            <a:pPr algn="ctr"/>
            <a:endParaRPr lang="en-IN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481" y="730817"/>
            <a:ext cx="7875037" cy="3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LET’S START WITH BASICS FIRST…</a:t>
            </a: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2"/>
          </p:nvPr>
        </p:nvSpPr>
        <p:spPr>
          <a:xfrm>
            <a:off x="1263185" y="1471835"/>
            <a:ext cx="6617629" cy="69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SzPts val="2000"/>
              <a:buNone/>
            </a:pPr>
            <a:r>
              <a:rPr lang="en-US" sz="2400" b="1">
                <a:latin typeface="Roboto Condensed"/>
                <a:ea typeface="Roboto Condensed"/>
                <a:cs typeface="Roboto Condensed"/>
                <a:sym typeface="Roboto Condensed"/>
              </a:rPr>
              <a:t>How do you work with other developers? 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9" name="Google Shape;169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70" name="Google Shape;170;p4"/>
          <p:cNvSpPr txBox="1">
            <a:spLocks noGrp="1"/>
          </p:cNvSpPr>
          <p:nvPr>
            <p:ph type="body" idx="1"/>
          </p:nvPr>
        </p:nvSpPr>
        <p:spPr>
          <a:xfrm>
            <a:off x="727788" y="2370266"/>
            <a:ext cx="7153026" cy="226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Work in a team, probably on particular components ?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Integrate your code together.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Make copies of your files in case something you lose them. (Not really?)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71" name="Google Shape;171;p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72" name="Google Shape;172;p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>
                <a:latin typeface="Roboto Condensed"/>
                <a:ea typeface="Roboto Condensed"/>
                <a:cs typeface="Roboto Condensed"/>
                <a:sym typeface="Roboto Condensed"/>
              </a:rPr>
              <a:t>WHAT’S VERSION CONTROL?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1" name="Google Shape;191;p5"/>
          <p:cNvSpPr txBox="1">
            <a:spLocks noGrp="1"/>
          </p:cNvSpPr>
          <p:nvPr>
            <p:ph type="body" idx="1"/>
          </p:nvPr>
        </p:nvSpPr>
        <p:spPr>
          <a:xfrm>
            <a:off x="721431" y="1252774"/>
            <a:ext cx="6160675" cy="244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Version control is the management of changes to documents, primarily computer programs.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Also known as revision control or source control.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Examples: git, mercurial, subversion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2" name="Google Shape;192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93" name="Google Shape;193;p5" descr="What are the Top Version Control Systems? - The Linux Juggernaut"/>
          <p:cNvPicPr preferRelativeResize="0"/>
          <p:nvPr/>
        </p:nvPicPr>
        <p:blipFill rotWithShape="1">
          <a:blip r:embed="rId3">
            <a:alphaModFix/>
          </a:blip>
          <a:srcRect l="18514" t="-18" r="52736" b="66022"/>
          <a:stretch/>
        </p:blipFill>
        <p:spPr>
          <a:xfrm>
            <a:off x="3528744" y="3991141"/>
            <a:ext cx="1250157" cy="710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5" descr="What are the Top Version Control Systems? - The Linux Juggernaut"/>
          <p:cNvPicPr preferRelativeResize="0"/>
          <p:nvPr/>
        </p:nvPicPr>
        <p:blipFill rotWithShape="1">
          <a:blip r:embed="rId3">
            <a:alphaModFix/>
          </a:blip>
          <a:srcRect l="56016" t="29912" r="25000" b="20339"/>
          <a:stretch/>
        </p:blipFill>
        <p:spPr>
          <a:xfrm>
            <a:off x="4728895" y="3693058"/>
            <a:ext cx="95306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5" descr="What are the Top Version Control Systems? - The Linux Juggernaut"/>
          <p:cNvPicPr preferRelativeResize="0"/>
          <p:nvPr/>
        </p:nvPicPr>
        <p:blipFill rotWithShape="1">
          <a:blip r:embed="rId3">
            <a:alphaModFix/>
          </a:blip>
          <a:srcRect l="82405" t="15463" r="1327" b="43406"/>
          <a:stretch/>
        </p:blipFill>
        <p:spPr>
          <a:xfrm>
            <a:off x="1304963" y="3791966"/>
            <a:ext cx="824884" cy="100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5" descr="What are the Top Version Control Systems? - The Linux Juggernaut"/>
          <p:cNvPicPr preferRelativeResize="0"/>
          <p:nvPr/>
        </p:nvPicPr>
        <p:blipFill rotWithShape="1">
          <a:blip r:embed="rId3">
            <a:alphaModFix/>
          </a:blip>
          <a:srcRect l="487" t="15602" r="81948" b="42035"/>
          <a:stretch/>
        </p:blipFill>
        <p:spPr>
          <a:xfrm>
            <a:off x="483710" y="3870299"/>
            <a:ext cx="661129" cy="76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" descr="What are the Top Version Control Systems? - The Linux Juggernaut"/>
          <p:cNvPicPr preferRelativeResize="0"/>
          <p:nvPr/>
        </p:nvPicPr>
        <p:blipFill rotWithShape="1">
          <a:blip r:embed="rId3">
            <a:alphaModFix/>
          </a:blip>
          <a:srcRect l="17109" t="50000" r="51405" b="21868"/>
          <a:stretch/>
        </p:blipFill>
        <p:spPr>
          <a:xfrm>
            <a:off x="2298803" y="4052276"/>
            <a:ext cx="1200151" cy="515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" descr="How to avoid Git keep asking username and password in OSX? - Tech Data  Digest"/>
          <p:cNvPicPr preferRelativeResize="0"/>
          <p:nvPr/>
        </p:nvPicPr>
        <p:blipFill rotWithShape="1">
          <a:blip r:embed="rId4">
            <a:alphaModFix/>
          </a:blip>
          <a:srcRect l="6534" t="12192" r="10885" b="13726"/>
          <a:stretch/>
        </p:blipFill>
        <p:spPr>
          <a:xfrm>
            <a:off x="5793590" y="3926117"/>
            <a:ext cx="1088516" cy="904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814275" y="287550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WHY VERSION CONTROL?</a:t>
            </a:r>
            <a:endParaRPr/>
          </a:p>
        </p:txBody>
      </p:sp>
      <p:sp>
        <p:nvSpPr>
          <p:cNvPr id="204" name="Google Shape;204;p6"/>
          <p:cNvSpPr txBox="1">
            <a:spLocks noGrp="1"/>
          </p:cNvSpPr>
          <p:nvPr>
            <p:ph type="body" idx="1"/>
          </p:nvPr>
        </p:nvSpPr>
        <p:spPr>
          <a:xfrm>
            <a:off x="814275" y="1491000"/>
            <a:ext cx="6163468" cy="3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Makes working in a team easy!</a:t>
            </a:r>
            <a:endParaRPr/>
          </a:p>
          <a:p>
            <a:pPr marL="97155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Condensed"/>
              <a:buAutoNum type="arabicParenR"/>
            </a:pPr>
            <a:r>
              <a:rPr lang="en-US" sz="2200" i="1">
                <a:latin typeface="Roboto Condensed"/>
                <a:ea typeface="Roboto Condensed"/>
                <a:cs typeface="Roboto Condensed"/>
                <a:sym typeface="Roboto Condensed"/>
              </a:rPr>
              <a:t>Code without interference.</a:t>
            </a:r>
            <a:endParaRPr/>
          </a:p>
          <a:p>
            <a:pPr marL="97155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Condensed"/>
              <a:buAutoNum type="arabicParenR"/>
            </a:pPr>
            <a:r>
              <a:rPr lang="en-US" sz="2200" i="1">
                <a:latin typeface="Roboto Condensed"/>
                <a:ea typeface="Roboto Condensed"/>
                <a:cs typeface="Roboto Condensed"/>
                <a:sym typeface="Roboto Condensed"/>
              </a:rPr>
              <a:t>Go back to a previous version (iOS 10 anyone?)</a:t>
            </a:r>
            <a:endParaRPr/>
          </a:p>
          <a:p>
            <a:pPr marL="97155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Condensed"/>
              <a:buAutoNum type="arabicParenR"/>
            </a:pPr>
            <a:r>
              <a:rPr lang="en-US" sz="2200" i="1">
                <a:latin typeface="Roboto Condensed"/>
                <a:ea typeface="Roboto Condensed"/>
                <a:cs typeface="Roboto Condensed"/>
                <a:sym typeface="Roboto Condensed"/>
              </a:rPr>
              <a:t>Integrate code of multiple developer’s easily.</a:t>
            </a:r>
            <a:endParaRPr/>
          </a:p>
          <a:p>
            <a:pPr marL="97155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Condensed"/>
              <a:buAutoNum type="arabicParenR"/>
            </a:pPr>
            <a:r>
              <a:rPr lang="en-US" sz="2200" i="1">
                <a:latin typeface="Roboto Condensed"/>
                <a:ea typeface="Roboto Condensed"/>
                <a:cs typeface="Roboto Condensed"/>
                <a:sym typeface="Roboto Condensed"/>
              </a:rPr>
              <a:t>Know who did what, when.</a:t>
            </a:r>
            <a:endParaRPr/>
          </a:p>
          <a:p>
            <a:pPr marL="97155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None/>
            </a:pPr>
            <a:endParaRPr sz="2200" i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▰"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Keep your code</a:t>
            </a:r>
            <a:r>
              <a:rPr lang="en-US" b="1">
                <a:latin typeface="Roboto Condensed"/>
                <a:ea typeface="Roboto Condensed"/>
                <a:cs typeface="Roboto Condensed"/>
                <a:sym typeface="Roboto Condensed"/>
              </a:rPr>
              <a:t> secure</a:t>
            </a: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>
            <a:spLocks noGrp="1"/>
          </p:cNvSpPr>
          <p:nvPr>
            <p:ph type="ctrTitle"/>
          </p:nvPr>
        </p:nvSpPr>
        <p:spPr>
          <a:xfrm>
            <a:off x="612227" y="2609921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400"/>
              <a:t>GIT</a:t>
            </a:r>
            <a:endParaRPr sz="4400"/>
          </a:p>
        </p:txBody>
      </p:sp>
      <p:sp>
        <p:nvSpPr>
          <p:cNvPr id="211" name="Google Shape;211;p7"/>
          <p:cNvSpPr txBox="1">
            <a:spLocks noGrp="1"/>
          </p:cNvSpPr>
          <p:nvPr>
            <p:ph type="subTitle" idx="1"/>
          </p:nvPr>
        </p:nvSpPr>
        <p:spPr>
          <a:xfrm>
            <a:off x="543900" y="3769724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2000"/>
              <a:buNone/>
            </a:pPr>
            <a:r>
              <a:rPr lang="en-US"/>
              <a:t>WHAT’S THE BIG DEAL ABOUT THIS ANYWAY?</a:t>
            </a:r>
            <a:endParaRPr/>
          </a:p>
        </p:txBody>
      </p:sp>
      <p:sp>
        <p:nvSpPr>
          <p:cNvPr id="212" name="Google Shape;212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3" name="Google Shape;213;p7"/>
          <p:cNvSpPr txBox="1"/>
          <p:nvPr/>
        </p:nvSpPr>
        <p:spPr>
          <a:xfrm>
            <a:off x="379350" y="-22104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>
            <a:spLocks noGrp="1"/>
          </p:cNvSpPr>
          <p:nvPr>
            <p:ph type="body" idx="1"/>
          </p:nvPr>
        </p:nvSpPr>
        <p:spPr>
          <a:xfrm>
            <a:off x="282216" y="1605425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Condensed"/>
              <a:buChar char="▰"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A distributed version control system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Condensed"/>
              <a:buChar char="▰"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Command-Line Tool (accessible with Terminal on the Mac or Git Bash on Windows)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9" name="Google Shape;219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220" name="Google Shape;220;p8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21" name="Google Shape;221;p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HERE’S SOMETHING ABOUT GIT</a:t>
            </a:r>
            <a:endParaRPr/>
          </a:p>
        </p:txBody>
      </p:sp>
      <p:pic>
        <p:nvPicPr>
          <p:cNvPr id="226" name="Google Shape;22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924" y="1684608"/>
            <a:ext cx="1635579" cy="681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65114" y="1502390"/>
            <a:ext cx="2677886" cy="2008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>
            <a:spLocks noGrp="1"/>
          </p:cNvSpPr>
          <p:nvPr>
            <p:ph type="body" idx="1"/>
          </p:nvPr>
        </p:nvSpPr>
        <p:spPr>
          <a:xfrm>
            <a:off x="649200" y="1616773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Version control system (VCS) or (SCM)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Repository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Commit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Sha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Working directory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Checkout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Staging area/index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Branch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000"/>
          </a:p>
        </p:txBody>
      </p:sp>
      <p:sp>
        <p:nvSpPr>
          <p:cNvPr id="233" name="Google Shape;23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150358" y="381227"/>
            <a:ext cx="6631442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solidFill>
                  <a:schemeClr val="lt1"/>
                </a:solidFill>
              </a:rPr>
              <a:t>VERSION CONTROL TERMINOLOGY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516</Words>
  <Application>Microsoft Office PowerPoint</Application>
  <PresentationFormat>On-screen Show (16:9)</PresentationFormat>
  <Paragraphs>131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Roboto Condensed Light</vt:lpstr>
      <vt:lpstr>Arvo</vt:lpstr>
      <vt:lpstr>Roboto Condensed</vt:lpstr>
      <vt:lpstr>Avenir</vt:lpstr>
      <vt:lpstr>Arial</vt:lpstr>
      <vt:lpstr>Salerio template</vt:lpstr>
      <vt:lpstr>BASICS OF GIT AND GITHUB </vt:lpstr>
      <vt:lpstr>HELLO!</vt:lpstr>
      <vt:lpstr>PowerPoint Presentation</vt:lpstr>
      <vt:lpstr>LET’S START WITH BASICS FIRST…</vt:lpstr>
      <vt:lpstr>WHAT’S VERSION CONTROL?</vt:lpstr>
      <vt:lpstr>WHY VERSION CONTROL?</vt:lpstr>
      <vt:lpstr>GIT</vt:lpstr>
      <vt:lpstr>HERE’S SOMETHING ABOUT GIT</vt:lpstr>
      <vt:lpstr>VERSION CONTROL TERMINOLOGY</vt:lpstr>
      <vt:lpstr>LET’S DIVE INTO GOOD STUFF NOW  :)</vt:lpstr>
      <vt:lpstr>PowerPoint Presentation</vt:lpstr>
      <vt:lpstr>BASIC GIT COMMANDS</vt:lpstr>
      <vt:lpstr>GITHUB</vt:lpstr>
      <vt:lpstr>PowerPoint Presentation</vt:lpstr>
      <vt:lpstr>WORKING WITH A REMOTE REPOSITORY</vt:lpstr>
      <vt:lpstr>DEMO</vt:lpstr>
      <vt:lpstr>WHAT WE DID SO FAR</vt:lpstr>
      <vt:lpstr>PowerPoint Presentation</vt:lpstr>
      <vt:lpstr>PowerPoint Presentation</vt:lpstr>
      <vt:lpstr>PowerPoint Presentation</vt:lpstr>
      <vt:lpstr>PowerPoint Presentation</vt:lpstr>
      <vt:lpstr>MORE ON COLLABORATIVE GIT COMMANDS</vt:lpstr>
      <vt:lpstr>MORE TO LEARN IN GIT, FORWARD STEPS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GIT AND GITHUB </dc:title>
  <dc:creator>Chinmay Mahagaonkar</dc:creator>
  <cp:lastModifiedBy>Chinmay Mahagaonkar</cp:lastModifiedBy>
  <cp:revision>8</cp:revision>
  <dcterms:modified xsi:type="dcterms:W3CDTF">2020-08-29T09:07:08Z</dcterms:modified>
</cp:coreProperties>
</file>