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2" r:id="rId2"/>
    <p:sldId id="257" r:id="rId3"/>
    <p:sldId id="258" r:id="rId4"/>
    <p:sldId id="261" r:id="rId5"/>
    <p:sldId id="260" r:id="rId6"/>
    <p:sldId id="269" r:id="rId7"/>
    <p:sldId id="271" r:id="rId8"/>
    <p:sldId id="267" r:id="rId9"/>
    <p:sldId id="268" r:id="rId10"/>
    <p:sldId id="272" r:id="rId11"/>
    <p:sldId id="273" r:id="rId12"/>
    <p:sldId id="275" r:id="rId13"/>
    <p:sldId id="276" r:id="rId14"/>
    <p:sldId id="277" r:id="rId15"/>
    <p:sldId id="288" r:id="rId16"/>
    <p:sldId id="283" r:id="rId17"/>
    <p:sldId id="284" r:id="rId18"/>
    <p:sldId id="285" r:id="rId19"/>
    <p:sldId id="286" r:id="rId20"/>
    <p:sldId id="282" r:id="rId21"/>
  </p:sldIdLst>
  <p:sldSz cx="4572000" cy="3430588"/>
  <p:notesSz cx="6858000" cy="9144000"/>
  <p:defaultTextStyle>
    <a:defPPr>
      <a:defRPr lang="ja-JP"/>
    </a:defPPr>
    <a:lvl1pPr marL="0" algn="l" defTabSz="457200" rtl="0" eaLnBrk="1" latinLnBrk="0" hangingPunct="1">
      <a:defRPr kumimoji="1" sz="900" kern="1200">
        <a:solidFill>
          <a:schemeClr val="tx1"/>
        </a:solidFill>
        <a:latin typeface="+mn-lt"/>
        <a:ea typeface="+mn-ea"/>
        <a:cs typeface="+mn-cs"/>
      </a:defRPr>
    </a:lvl1pPr>
    <a:lvl2pPr marL="228600" algn="l" defTabSz="457200" rtl="0" eaLnBrk="1" latinLnBrk="0" hangingPunct="1">
      <a:defRPr kumimoji="1" sz="900" kern="1200">
        <a:solidFill>
          <a:schemeClr val="tx1"/>
        </a:solidFill>
        <a:latin typeface="+mn-lt"/>
        <a:ea typeface="+mn-ea"/>
        <a:cs typeface="+mn-cs"/>
      </a:defRPr>
    </a:lvl2pPr>
    <a:lvl3pPr marL="457200" algn="l" defTabSz="457200" rtl="0" eaLnBrk="1" latinLnBrk="0" hangingPunct="1">
      <a:defRPr kumimoji="1" sz="900" kern="1200">
        <a:solidFill>
          <a:schemeClr val="tx1"/>
        </a:solidFill>
        <a:latin typeface="+mn-lt"/>
        <a:ea typeface="+mn-ea"/>
        <a:cs typeface="+mn-cs"/>
      </a:defRPr>
    </a:lvl3pPr>
    <a:lvl4pPr marL="685800" algn="l" defTabSz="457200" rtl="0" eaLnBrk="1" latinLnBrk="0" hangingPunct="1">
      <a:defRPr kumimoji="1" sz="900" kern="1200">
        <a:solidFill>
          <a:schemeClr val="tx1"/>
        </a:solidFill>
        <a:latin typeface="+mn-lt"/>
        <a:ea typeface="+mn-ea"/>
        <a:cs typeface="+mn-cs"/>
      </a:defRPr>
    </a:lvl4pPr>
    <a:lvl5pPr marL="914400" algn="l" defTabSz="457200" rtl="0" eaLnBrk="1" latinLnBrk="0" hangingPunct="1">
      <a:defRPr kumimoji="1" sz="900" kern="1200">
        <a:solidFill>
          <a:schemeClr val="tx1"/>
        </a:solidFill>
        <a:latin typeface="+mn-lt"/>
        <a:ea typeface="+mn-ea"/>
        <a:cs typeface="+mn-cs"/>
      </a:defRPr>
    </a:lvl5pPr>
    <a:lvl6pPr marL="1143000" algn="l" defTabSz="457200" rtl="0" eaLnBrk="1" latinLnBrk="0" hangingPunct="1">
      <a:defRPr kumimoji="1" sz="900" kern="1200">
        <a:solidFill>
          <a:schemeClr val="tx1"/>
        </a:solidFill>
        <a:latin typeface="+mn-lt"/>
        <a:ea typeface="+mn-ea"/>
        <a:cs typeface="+mn-cs"/>
      </a:defRPr>
    </a:lvl6pPr>
    <a:lvl7pPr marL="1371600" algn="l" defTabSz="457200" rtl="0" eaLnBrk="1" latinLnBrk="0" hangingPunct="1">
      <a:defRPr kumimoji="1" sz="900" kern="1200">
        <a:solidFill>
          <a:schemeClr val="tx1"/>
        </a:solidFill>
        <a:latin typeface="+mn-lt"/>
        <a:ea typeface="+mn-ea"/>
        <a:cs typeface="+mn-cs"/>
      </a:defRPr>
    </a:lvl7pPr>
    <a:lvl8pPr marL="1600200" algn="l" defTabSz="457200" rtl="0" eaLnBrk="1" latinLnBrk="0" hangingPunct="1">
      <a:defRPr kumimoji="1" sz="900" kern="1200">
        <a:solidFill>
          <a:schemeClr val="tx1"/>
        </a:solidFill>
        <a:latin typeface="+mn-lt"/>
        <a:ea typeface="+mn-ea"/>
        <a:cs typeface="+mn-cs"/>
      </a:defRPr>
    </a:lvl8pPr>
    <a:lvl9pPr marL="1828800" algn="l" defTabSz="457200" rtl="0" eaLnBrk="1" latinLnBrk="0" hangingPunct="1">
      <a:defRPr kumimoji="1" sz="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4" autoAdjust="0"/>
    <p:restoredTop sz="90424" autoAdjust="0"/>
  </p:normalViewPr>
  <p:slideViewPr>
    <p:cSldViewPr>
      <p:cViewPr varScale="1">
        <p:scale>
          <a:sx n="128" d="100"/>
          <a:sy n="128" d="100"/>
        </p:scale>
        <p:origin x="-918" y="-84"/>
      </p:cViewPr>
      <p:guideLst>
        <p:guide orient="horz" pos="1081"/>
        <p:guide pos="14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920F74-708D-44BB-8922-3FD2C567D120}" type="datetimeFigureOut">
              <a:rPr kumimoji="1" lang="ja-JP" altLang="en-US" smtClean="0"/>
              <a:t>2018/8/21</a:t>
            </a:fld>
            <a:endParaRPr kumimoji="1" lang="ja-JP" altLang="en-US"/>
          </a:p>
        </p:txBody>
      </p:sp>
      <p:sp>
        <p:nvSpPr>
          <p:cNvPr id="4" name="スライド イメージ プレースホルダー 3"/>
          <p:cNvSpPr>
            <a:spLocks noGrp="1" noRot="1" noChangeAspect="1"/>
          </p:cNvSpPr>
          <p:nvPr>
            <p:ph type="sldImg" idx="2"/>
          </p:nvPr>
        </p:nvSpPr>
        <p:spPr>
          <a:xfrm>
            <a:off x="1144588" y="685800"/>
            <a:ext cx="4568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32D2D-2F6B-47E7-9743-99B268E29994}" type="slidenum">
              <a:rPr kumimoji="1" lang="ja-JP" altLang="en-US" smtClean="0"/>
              <a:t>‹#›</a:t>
            </a:fld>
            <a:endParaRPr kumimoji="1" lang="ja-JP" altLang="en-US"/>
          </a:p>
        </p:txBody>
      </p:sp>
    </p:spTree>
    <p:extLst>
      <p:ext uri="{BB962C8B-B14F-4D97-AF65-F5344CB8AC3E}">
        <p14:creationId xmlns:p14="http://schemas.microsoft.com/office/powerpoint/2010/main" val="357990508"/>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600" kern="1200">
        <a:solidFill>
          <a:schemeClr val="tx1"/>
        </a:solidFill>
        <a:latin typeface="+mn-lt"/>
        <a:ea typeface="+mn-ea"/>
        <a:cs typeface="+mn-cs"/>
      </a:defRPr>
    </a:lvl1pPr>
    <a:lvl2pPr marL="228600" algn="l" defTabSz="457200" rtl="0" eaLnBrk="1" latinLnBrk="0" hangingPunct="1">
      <a:defRPr kumimoji="1" sz="600" kern="1200">
        <a:solidFill>
          <a:schemeClr val="tx1"/>
        </a:solidFill>
        <a:latin typeface="+mn-lt"/>
        <a:ea typeface="+mn-ea"/>
        <a:cs typeface="+mn-cs"/>
      </a:defRPr>
    </a:lvl2pPr>
    <a:lvl3pPr marL="457200" algn="l" defTabSz="457200" rtl="0" eaLnBrk="1" latinLnBrk="0" hangingPunct="1">
      <a:defRPr kumimoji="1" sz="600" kern="1200">
        <a:solidFill>
          <a:schemeClr val="tx1"/>
        </a:solidFill>
        <a:latin typeface="+mn-lt"/>
        <a:ea typeface="+mn-ea"/>
        <a:cs typeface="+mn-cs"/>
      </a:defRPr>
    </a:lvl3pPr>
    <a:lvl4pPr marL="685800" algn="l" defTabSz="457200" rtl="0" eaLnBrk="1" latinLnBrk="0" hangingPunct="1">
      <a:defRPr kumimoji="1" sz="600" kern="1200">
        <a:solidFill>
          <a:schemeClr val="tx1"/>
        </a:solidFill>
        <a:latin typeface="+mn-lt"/>
        <a:ea typeface="+mn-ea"/>
        <a:cs typeface="+mn-cs"/>
      </a:defRPr>
    </a:lvl4pPr>
    <a:lvl5pPr marL="914400" algn="l" defTabSz="457200" rtl="0" eaLnBrk="1" latinLnBrk="0" hangingPunct="1">
      <a:defRPr kumimoji="1" sz="600" kern="1200">
        <a:solidFill>
          <a:schemeClr val="tx1"/>
        </a:solidFill>
        <a:latin typeface="+mn-lt"/>
        <a:ea typeface="+mn-ea"/>
        <a:cs typeface="+mn-cs"/>
      </a:defRPr>
    </a:lvl5pPr>
    <a:lvl6pPr marL="1143000" algn="l" defTabSz="457200" rtl="0" eaLnBrk="1" latinLnBrk="0" hangingPunct="1">
      <a:defRPr kumimoji="1" sz="600" kern="1200">
        <a:solidFill>
          <a:schemeClr val="tx1"/>
        </a:solidFill>
        <a:latin typeface="+mn-lt"/>
        <a:ea typeface="+mn-ea"/>
        <a:cs typeface="+mn-cs"/>
      </a:defRPr>
    </a:lvl6pPr>
    <a:lvl7pPr marL="1371600" algn="l" defTabSz="457200" rtl="0" eaLnBrk="1" latinLnBrk="0" hangingPunct="1">
      <a:defRPr kumimoji="1" sz="600" kern="1200">
        <a:solidFill>
          <a:schemeClr val="tx1"/>
        </a:solidFill>
        <a:latin typeface="+mn-lt"/>
        <a:ea typeface="+mn-ea"/>
        <a:cs typeface="+mn-cs"/>
      </a:defRPr>
    </a:lvl7pPr>
    <a:lvl8pPr marL="1600200" algn="l" defTabSz="457200" rtl="0" eaLnBrk="1" latinLnBrk="0" hangingPunct="1">
      <a:defRPr kumimoji="1" sz="600" kern="1200">
        <a:solidFill>
          <a:schemeClr val="tx1"/>
        </a:solidFill>
        <a:latin typeface="+mn-lt"/>
        <a:ea typeface="+mn-ea"/>
        <a:cs typeface="+mn-cs"/>
      </a:defRPr>
    </a:lvl8pPr>
    <a:lvl9pPr marL="1828800" algn="l" defTabSz="457200" rtl="0" eaLnBrk="1" latinLnBrk="0" hangingPunct="1">
      <a:defRPr kumimoji="1"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332D2D-2F6B-47E7-9743-99B268E29994}" type="slidenum">
              <a:rPr kumimoji="1" lang="ja-JP" altLang="en-US" smtClean="0"/>
              <a:t>8</a:t>
            </a:fld>
            <a:endParaRPr kumimoji="1" lang="ja-JP" altLang="en-US"/>
          </a:p>
        </p:txBody>
      </p:sp>
    </p:spTree>
    <p:extLst>
      <p:ext uri="{BB962C8B-B14F-4D97-AF65-F5344CB8AC3E}">
        <p14:creationId xmlns:p14="http://schemas.microsoft.com/office/powerpoint/2010/main" val="214556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2900" y="1065706"/>
            <a:ext cx="3886200" cy="735353"/>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685800" y="1944000"/>
            <a:ext cx="3200400" cy="876706"/>
          </a:xfrm>
        </p:spPr>
        <p:txBody>
          <a:bodyPr/>
          <a:lstStyle>
            <a:lvl1pPr marL="0" indent="0" algn="ctr">
              <a:buNone/>
              <a:defRPr>
                <a:solidFill>
                  <a:schemeClr val="tx1">
                    <a:tint val="75000"/>
                  </a:schemeClr>
                </a:solidFill>
              </a:defRPr>
            </a:lvl1pPr>
            <a:lvl2pPr marL="228600" indent="0" algn="ctr">
              <a:buNone/>
              <a:defRPr>
                <a:solidFill>
                  <a:schemeClr val="tx1">
                    <a:tint val="75000"/>
                  </a:schemeClr>
                </a:solidFill>
              </a:defRPr>
            </a:lvl2pPr>
            <a:lvl3pPr marL="457200" indent="0" algn="ctr">
              <a:buNone/>
              <a:defRPr>
                <a:solidFill>
                  <a:schemeClr val="tx1">
                    <a:tint val="75000"/>
                  </a:schemeClr>
                </a:solidFill>
              </a:defRPr>
            </a:lvl3pPr>
            <a:lvl4pPr marL="685800" indent="0" algn="ctr">
              <a:buNone/>
              <a:defRPr>
                <a:solidFill>
                  <a:schemeClr val="tx1">
                    <a:tint val="75000"/>
                  </a:schemeClr>
                </a:solidFill>
              </a:defRPr>
            </a:lvl4pPr>
            <a:lvl5pPr marL="914400" indent="0" algn="ctr">
              <a:buNone/>
              <a:defRPr>
                <a:solidFill>
                  <a:schemeClr val="tx1">
                    <a:tint val="75000"/>
                  </a:schemeClr>
                </a:solidFill>
              </a:defRPr>
            </a:lvl5pPr>
            <a:lvl6pPr marL="1143000" indent="0" algn="ctr">
              <a:buNone/>
              <a:defRPr>
                <a:solidFill>
                  <a:schemeClr val="tx1">
                    <a:tint val="75000"/>
                  </a:schemeClr>
                </a:solidFill>
              </a:defRPr>
            </a:lvl6pPr>
            <a:lvl7pPr marL="1371600" indent="0" algn="ctr">
              <a:buNone/>
              <a:defRPr>
                <a:solidFill>
                  <a:schemeClr val="tx1">
                    <a:tint val="75000"/>
                  </a:schemeClr>
                </a:solidFill>
              </a:defRPr>
            </a:lvl7pPr>
            <a:lvl8pPr marL="1600200" indent="0" algn="ctr">
              <a:buNone/>
              <a:defRPr>
                <a:solidFill>
                  <a:schemeClr val="tx1">
                    <a:tint val="75000"/>
                  </a:schemeClr>
                </a:solidFill>
              </a:defRPr>
            </a:lvl8pPr>
            <a:lvl9pPr marL="18288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314700" y="137383"/>
            <a:ext cx="1028700" cy="2927117"/>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228600" y="137383"/>
            <a:ext cx="3009900" cy="2927117"/>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361157" y="2204471"/>
            <a:ext cx="3886200" cy="681353"/>
          </a:xfrm>
        </p:spPr>
        <p:txBody>
          <a:bodyPr anchor="t"/>
          <a:lstStyle>
            <a:lvl1pPr algn="l">
              <a:defRPr sz="2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61157" y="1454030"/>
            <a:ext cx="3886200" cy="750441"/>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228600" y="800471"/>
            <a:ext cx="2019300" cy="226403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2324100" y="800471"/>
            <a:ext cx="2019300" cy="226403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28600" y="767912"/>
            <a:ext cx="2020094" cy="320029"/>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228600" y="1087941"/>
            <a:ext cx="2020094" cy="1976559"/>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2322513" y="767912"/>
            <a:ext cx="2020888" cy="320029"/>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2322513" y="1087941"/>
            <a:ext cx="2020888" cy="1976559"/>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 y="136588"/>
            <a:ext cx="1504157" cy="581294"/>
          </a:xfrm>
        </p:spPr>
        <p:txBody>
          <a:bodyPr anchor="b"/>
          <a:lstStyle>
            <a:lvl1pPr algn="l">
              <a:defRPr sz="1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1787525" y="136588"/>
            <a:ext cx="2555875" cy="2927912"/>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228600" y="717882"/>
            <a:ext cx="1504157" cy="2346618"/>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96144" y="2401412"/>
            <a:ext cx="2743200" cy="283500"/>
          </a:xfrm>
        </p:spPr>
        <p:txBody>
          <a:bodyPr anchor="b"/>
          <a:lstStyle>
            <a:lvl1pPr algn="l">
              <a:defRPr sz="1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896144" y="306529"/>
            <a:ext cx="2743200" cy="2058353"/>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kumimoji="1" lang="ja-JP" altLang="en-US"/>
          </a:p>
        </p:txBody>
      </p:sp>
      <p:sp>
        <p:nvSpPr>
          <p:cNvPr id="4" name="テキスト プレースホルダ 3"/>
          <p:cNvSpPr>
            <a:spLocks noGrp="1"/>
          </p:cNvSpPr>
          <p:nvPr>
            <p:ph type="body" sz="half" idx="2"/>
          </p:nvPr>
        </p:nvSpPr>
        <p:spPr>
          <a:xfrm>
            <a:off x="896144" y="2684912"/>
            <a:ext cx="2743200" cy="402617"/>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28600" y="137382"/>
            <a:ext cx="4114800" cy="571765"/>
          </a:xfrm>
          <a:prstGeom prst="rect">
            <a:avLst/>
          </a:prstGeom>
        </p:spPr>
        <p:txBody>
          <a:bodyPr vert="horz" lIns="45720" tIns="22860" rIns="45720" bIns="2286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28600" y="800471"/>
            <a:ext cx="4114800" cy="2264030"/>
          </a:xfrm>
          <a:prstGeom prst="rect">
            <a:avLst/>
          </a:prstGeom>
        </p:spPr>
        <p:txBody>
          <a:bodyPr vert="horz" lIns="45720" tIns="22860" rIns="45720" bIns="2286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228600" y="3179647"/>
            <a:ext cx="1066800" cy="182647"/>
          </a:xfrm>
          <a:prstGeom prst="rect">
            <a:avLst/>
          </a:prstGeom>
        </p:spPr>
        <p:txBody>
          <a:bodyPr vert="horz" lIns="45720" tIns="22860" rIns="45720" bIns="22860" rtlCol="0" anchor="ctr"/>
          <a:lstStyle>
            <a:lvl1pPr algn="l">
              <a:defRPr sz="600">
                <a:solidFill>
                  <a:schemeClr val="tx1">
                    <a:tint val="75000"/>
                  </a:schemeClr>
                </a:solidFill>
              </a:defRPr>
            </a:lvl1pPr>
          </a:lstStyle>
          <a:p>
            <a:fld id="{E90ED720-0104-4369-84BC-D37694168613}" type="datetimeFigureOut">
              <a:rPr kumimoji="1" lang="ja-JP" altLang="en-US" smtClean="0"/>
              <a:t>2018/8/21</a:t>
            </a:fld>
            <a:endParaRPr kumimoji="1" lang="ja-JP" altLang="en-US"/>
          </a:p>
        </p:txBody>
      </p:sp>
      <p:sp>
        <p:nvSpPr>
          <p:cNvPr id="5" name="フッター プレースホルダ 4"/>
          <p:cNvSpPr>
            <a:spLocks noGrp="1"/>
          </p:cNvSpPr>
          <p:nvPr>
            <p:ph type="ftr" sz="quarter" idx="3"/>
          </p:nvPr>
        </p:nvSpPr>
        <p:spPr>
          <a:xfrm>
            <a:off x="1562100" y="3179647"/>
            <a:ext cx="1447800" cy="182647"/>
          </a:xfrm>
          <a:prstGeom prst="rect">
            <a:avLst/>
          </a:prstGeom>
        </p:spPr>
        <p:txBody>
          <a:bodyPr vert="horz" lIns="45720" tIns="22860" rIns="45720" bIns="22860" rtlCol="0" anchor="ctr"/>
          <a:lstStyle>
            <a:lvl1pPr algn="ctr">
              <a:defRPr sz="6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3276600" y="3179647"/>
            <a:ext cx="1066800" cy="182647"/>
          </a:xfrm>
          <a:prstGeom prst="rect">
            <a:avLst/>
          </a:prstGeom>
        </p:spPr>
        <p:txBody>
          <a:bodyPr vert="horz" lIns="45720" tIns="22860" rIns="45720" bIns="22860" rtlCol="0" anchor="ctr"/>
          <a:lstStyle>
            <a:lvl1pPr algn="r">
              <a:defRPr sz="6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2200" kern="1200">
          <a:solidFill>
            <a:schemeClr val="tx1"/>
          </a:solidFill>
          <a:latin typeface="+mj-lt"/>
          <a:ea typeface="+mj-ea"/>
          <a:cs typeface="+mj-cs"/>
        </a:defRPr>
      </a:lvl1pPr>
    </p:titleStyle>
    <p:bodyStyle>
      <a:lvl1pPr marL="171450" indent="-171450" algn="l" defTabSz="457200" rtl="0" eaLnBrk="1" latinLnBrk="0" hangingPunct="1">
        <a:spcBef>
          <a:spcPct val="20000"/>
        </a:spcBef>
        <a:buFont typeface="Arial" pitchFamily="34" charset="0"/>
        <a:buChar char="•"/>
        <a:defRPr kumimoji="1" sz="1600" kern="1200">
          <a:solidFill>
            <a:schemeClr val="tx1"/>
          </a:solidFill>
          <a:latin typeface="+mn-lt"/>
          <a:ea typeface="+mn-ea"/>
          <a:cs typeface="+mn-cs"/>
        </a:defRPr>
      </a:lvl1pPr>
      <a:lvl2pPr marL="371475" indent="-142875" algn="l" defTabSz="457200" rtl="0" eaLnBrk="1" latinLnBrk="0" hangingPunct="1">
        <a:spcBef>
          <a:spcPct val="20000"/>
        </a:spcBef>
        <a:buFont typeface="Arial" pitchFamily="34" charset="0"/>
        <a:buChar char="–"/>
        <a:defRPr kumimoji="1" sz="1400" kern="1200">
          <a:solidFill>
            <a:schemeClr val="tx1"/>
          </a:solidFill>
          <a:latin typeface="+mn-lt"/>
          <a:ea typeface="+mn-ea"/>
          <a:cs typeface="+mn-cs"/>
        </a:defRPr>
      </a:lvl2pPr>
      <a:lvl3pPr marL="571500" indent="-114300" algn="l" defTabSz="457200" rtl="0" eaLnBrk="1" latinLnBrk="0" hangingPunct="1">
        <a:spcBef>
          <a:spcPct val="20000"/>
        </a:spcBef>
        <a:buFont typeface="Arial" pitchFamily="34" charset="0"/>
        <a:buChar char="•"/>
        <a:defRPr kumimoji="1" sz="1200" kern="1200">
          <a:solidFill>
            <a:schemeClr val="tx1"/>
          </a:solidFill>
          <a:latin typeface="+mn-lt"/>
          <a:ea typeface="+mn-ea"/>
          <a:cs typeface="+mn-cs"/>
        </a:defRPr>
      </a:lvl3pPr>
      <a:lvl4pPr marL="800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4pPr>
      <a:lvl5pPr marL="10287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5pPr>
      <a:lvl6pPr marL="12573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6pPr>
      <a:lvl7pPr marL="14859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7pPr>
      <a:lvl8pPr marL="17145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8pPr>
      <a:lvl9pPr marL="1943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9pPr>
    </p:bodyStyle>
    <p:otherStyle>
      <a:defPPr>
        <a:defRPr lang="ja-JP"/>
      </a:defPPr>
      <a:lvl1pPr marL="0" algn="l" defTabSz="457200" rtl="0" eaLnBrk="1" latinLnBrk="0" hangingPunct="1">
        <a:defRPr kumimoji="1" sz="900" kern="1200">
          <a:solidFill>
            <a:schemeClr val="tx1"/>
          </a:solidFill>
          <a:latin typeface="+mn-lt"/>
          <a:ea typeface="+mn-ea"/>
          <a:cs typeface="+mn-cs"/>
        </a:defRPr>
      </a:lvl1pPr>
      <a:lvl2pPr marL="228600" algn="l" defTabSz="457200" rtl="0" eaLnBrk="1" latinLnBrk="0" hangingPunct="1">
        <a:defRPr kumimoji="1" sz="900" kern="1200">
          <a:solidFill>
            <a:schemeClr val="tx1"/>
          </a:solidFill>
          <a:latin typeface="+mn-lt"/>
          <a:ea typeface="+mn-ea"/>
          <a:cs typeface="+mn-cs"/>
        </a:defRPr>
      </a:lvl2pPr>
      <a:lvl3pPr marL="457200" algn="l" defTabSz="457200" rtl="0" eaLnBrk="1" latinLnBrk="0" hangingPunct="1">
        <a:defRPr kumimoji="1" sz="900" kern="1200">
          <a:solidFill>
            <a:schemeClr val="tx1"/>
          </a:solidFill>
          <a:latin typeface="+mn-lt"/>
          <a:ea typeface="+mn-ea"/>
          <a:cs typeface="+mn-cs"/>
        </a:defRPr>
      </a:lvl3pPr>
      <a:lvl4pPr marL="685800" algn="l" defTabSz="457200" rtl="0" eaLnBrk="1" latinLnBrk="0" hangingPunct="1">
        <a:defRPr kumimoji="1" sz="900" kern="1200">
          <a:solidFill>
            <a:schemeClr val="tx1"/>
          </a:solidFill>
          <a:latin typeface="+mn-lt"/>
          <a:ea typeface="+mn-ea"/>
          <a:cs typeface="+mn-cs"/>
        </a:defRPr>
      </a:lvl4pPr>
      <a:lvl5pPr marL="914400" algn="l" defTabSz="457200" rtl="0" eaLnBrk="1" latinLnBrk="0" hangingPunct="1">
        <a:defRPr kumimoji="1" sz="900" kern="1200">
          <a:solidFill>
            <a:schemeClr val="tx1"/>
          </a:solidFill>
          <a:latin typeface="+mn-lt"/>
          <a:ea typeface="+mn-ea"/>
          <a:cs typeface="+mn-cs"/>
        </a:defRPr>
      </a:lvl5pPr>
      <a:lvl6pPr marL="1143000" algn="l" defTabSz="457200" rtl="0" eaLnBrk="1" latinLnBrk="0" hangingPunct="1">
        <a:defRPr kumimoji="1" sz="900" kern="1200">
          <a:solidFill>
            <a:schemeClr val="tx1"/>
          </a:solidFill>
          <a:latin typeface="+mn-lt"/>
          <a:ea typeface="+mn-ea"/>
          <a:cs typeface="+mn-cs"/>
        </a:defRPr>
      </a:lvl6pPr>
      <a:lvl7pPr marL="1371600" algn="l" defTabSz="457200" rtl="0" eaLnBrk="1" latinLnBrk="0" hangingPunct="1">
        <a:defRPr kumimoji="1" sz="900" kern="1200">
          <a:solidFill>
            <a:schemeClr val="tx1"/>
          </a:solidFill>
          <a:latin typeface="+mn-lt"/>
          <a:ea typeface="+mn-ea"/>
          <a:cs typeface="+mn-cs"/>
        </a:defRPr>
      </a:lvl7pPr>
      <a:lvl8pPr marL="1600200" algn="l" defTabSz="457200" rtl="0" eaLnBrk="1" latinLnBrk="0" hangingPunct="1">
        <a:defRPr kumimoji="1" sz="900" kern="1200">
          <a:solidFill>
            <a:schemeClr val="tx1"/>
          </a:solidFill>
          <a:latin typeface="+mn-lt"/>
          <a:ea typeface="+mn-ea"/>
          <a:cs typeface="+mn-cs"/>
        </a:defRPr>
      </a:lvl8pPr>
      <a:lvl9pPr marL="1828800" algn="l" defTabSz="457200" rtl="0" eaLnBrk="1" latinLnBrk="0" hangingPunct="1">
        <a:defRPr kumimoji="1"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01215" y="2147342"/>
            <a:ext cx="3569570" cy="367869"/>
          </a:xfrm>
        </p:spPr>
        <p:txBody>
          <a:bodyPr/>
          <a:lstStyle/>
          <a:p>
            <a:pPr marL="0" indent="0">
              <a:buNone/>
            </a:pPr>
            <a:r>
              <a:rPr kumimoji="1" lang="ja-JP" altLang="en-US" dirty="0" smtClean="0"/>
              <a:t>ファンクションポイント法教育支援ツール</a:t>
            </a:r>
            <a:endParaRPr kumimoji="1" lang="ja-JP" altLang="en-US" dirty="0"/>
          </a:p>
        </p:txBody>
      </p:sp>
      <p:sp>
        <p:nvSpPr>
          <p:cNvPr id="4" name="正方形/長方形 3"/>
          <p:cNvSpPr/>
          <p:nvPr/>
        </p:nvSpPr>
        <p:spPr>
          <a:xfrm>
            <a:off x="377789" y="784135"/>
            <a:ext cx="3816423" cy="1569660"/>
          </a:xfrm>
          <a:prstGeom prst="rect">
            <a:avLst/>
          </a:prstGeom>
          <a:noFill/>
        </p:spPr>
        <p:txBody>
          <a:bodyPr wrap="square" lIns="91440" tIns="45720" rIns="91440" bIns="45720">
            <a:spAutoFit/>
          </a:bodyPr>
          <a:lstStyle/>
          <a:p>
            <a:pPr algn="ctr"/>
            <a:r>
              <a:rPr lang="en-US" altLang="ja-JP" sz="96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Ftool</a:t>
            </a:r>
            <a:endParaRPr lang="ja-JP" altLang="en-US" sz="9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50234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altLang="ja-JP" dirty="0"/>
              <a:t>T</a:t>
            </a:r>
            <a:r>
              <a:rPr kumimoji="1" lang="en-US" altLang="ja-JP" dirty="0" smtClean="0"/>
              <a:t>F</a:t>
            </a:r>
            <a:r>
              <a:rPr kumimoji="1" lang="ja-JP" altLang="en-US" dirty="0" smtClean="0"/>
              <a:t>の計測に必要な要素</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入出力項目数</a:t>
            </a:r>
            <a:r>
              <a:rPr lang="en-US" altLang="ja-JP" dirty="0" smtClean="0"/>
              <a:t>…</a:t>
            </a:r>
            <a:r>
              <a:rPr lang="ja-JP" altLang="en-US" dirty="0" smtClean="0"/>
              <a:t>入力項目と出力項目の数</a:t>
            </a:r>
            <a:endParaRPr lang="en-US" altLang="ja-JP" dirty="0" smtClean="0"/>
          </a:p>
          <a:p>
            <a:r>
              <a:rPr kumimoji="1" lang="ja-JP" altLang="en-US" dirty="0" smtClean="0"/>
              <a:t>種類</a:t>
            </a:r>
            <a:r>
              <a:rPr kumimoji="1" lang="en-US" altLang="ja-JP" dirty="0" smtClean="0"/>
              <a:t>…</a:t>
            </a:r>
            <a:r>
              <a:rPr kumimoji="1" lang="ja-JP" altLang="en-US" dirty="0" smtClean="0"/>
              <a:t>更新か出力か照会か</a:t>
            </a:r>
            <a:endParaRPr kumimoji="1" lang="en-US" altLang="ja-JP" dirty="0" smtClean="0"/>
          </a:p>
          <a:p>
            <a:r>
              <a:rPr kumimoji="1" lang="ja-JP" altLang="en-US" dirty="0" smtClean="0"/>
              <a:t>関わる</a:t>
            </a:r>
            <a:r>
              <a:rPr kumimoji="1" lang="en-US" altLang="ja-JP" dirty="0" smtClean="0"/>
              <a:t>DF</a:t>
            </a:r>
            <a:r>
              <a:rPr kumimoji="1" lang="ja-JP" altLang="en-US" dirty="0" smtClean="0"/>
              <a:t>の数</a:t>
            </a:r>
            <a:r>
              <a:rPr kumimoji="1" lang="en-US" altLang="ja-JP" dirty="0" smtClean="0"/>
              <a:t>…</a:t>
            </a:r>
            <a:r>
              <a:rPr kumimoji="1" lang="ja-JP" altLang="en-US" dirty="0" smtClean="0"/>
              <a:t>更新や参照を行う</a:t>
            </a:r>
            <a:r>
              <a:rPr kumimoji="1" lang="en-US" altLang="ja-JP" dirty="0" smtClean="0"/>
              <a:t>DF</a:t>
            </a:r>
            <a:r>
              <a:rPr kumimoji="1" lang="ja-JP" altLang="en-US" dirty="0" smtClean="0"/>
              <a:t>の数</a:t>
            </a:r>
            <a:endParaRPr kumimoji="1"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3048398404"/>
              </p:ext>
            </p:extLst>
          </p:nvPr>
        </p:nvGraphicFramePr>
        <p:xfrm>
          <a:off x="3006080" y="1998468"/>
          <a:ext cx="792088" cy="1188720"/>
        </p:xfrm>
        <a:graphic>
          <a:graphicData uri="http://schemas.openxmlformats.org/drawingml/2006/table">
            <a:tbl>
              <a:tblPr bandRow="1">
                <a:tableStyleId>{35758FB7-9AC5-4552-8A53-C91805E547FA}</a:tableStyleId>
              </a:tblPr>
              <a:tblGrid>
                <a:gridCol w="792088"/>
              </a:tblGrid>
              <a:tr h="238911">
                <a:tc>
                  <a:txBody>
                    <a:bodyPr/>
                    <a:lstStyle/>
                    <a:p>
                      <a:r>
                        <a:rPr kumimoji="1" lang="ja-JP" altLang="en-US" sz="1100" b="1" dirty="0" smtClean="0"/>
                        <a:t>図書情報</a:t>
                      </a:r>
                      <a:endParaRPr kumimoji="1" lang="ja-JP" altLang="en-US" sz="1100" b="1" dirty="0"/>
                    </a:p>
                  </a:txBody>
                  <a:tcPr/>
                </a:tc>
              </a:tr>
              <a:tr h="913217">
                <a:tc>
                  <a:txBody>
                    <a:bodyPr/>
                    <a:lstStyle/>
                    <a:p>
                      <a:pPr algn="ctr"/>
                      <a:r>
                        <a:rPr kumimoji="1" lang="ja-JP" altLang="en-US" sz="1100" dirty="0" smtClean="0"/>
                        <a:t>図書番号</a:t>
                      </a:r>
                      <a:endParaRPr kumimoji="1" lang="en-US" altLang="ja-JP" sz="1100" dirty="0" smtClean="0"/>
                    </a:p>
                    <a:p>
                      <a:pPr algn="ctr"/>
                      <a:r>
                        <a:rPr kumimoji="1" lang="ja-JP" altLang="en-US" sz="1100" dirty="0" smtClean="0"/>
                        <a:t>タイトル</a:t>
                      </a:r>
                      <a:endParaRPr kumimoji="1" lang="en-US" altLang="ja-JP" sz="1100" dirty="0" smtClean="0"/>
                    </a:p>
                    <a:p>
                      <a:pPr algn="ctr"/>
                      <a:r>
                        <a:rPr kumimoji="1" lang="ja-JP" altLang="en-US" sz="1100" dirty="0" smtClean="0"/>
                        <a:t>著者名</a:t>
                      </a:r>
                      <a:endParaRPr kumimoji="1" lang="en-US" altLang="ja-JP" sz="1100" dirty="0" smtClean="0"/>
                    </a:p>
                    <a:p>
                      <a:pPr algn="ctr"/>
                      <a:r>
                        <a:rPr kumimoji="1" lang="ja-JP" altLang="en-US" sz="1100" dirty="0" smtClean="0"/>
                        <a:t>出版社</a:t>
                      </a:r>
                      <a:endParaRPr kumimoji="1" lang="en-US" altLang="ja-JP" sz="1100" dirty="0" smtClean="0"/>
                    </a:p>
                    <a:p>
                      <a:pPr algn="ctr"/>
                      <a:r>
                        <a:rPr kumimoji="1" lang="ja-JP" altLang="en-US" sz="1100" dirty="0" smtClean="0"/>
                        <a:t>発行日</a:t>
                      </a:r>
                      <a:endParaRPr kumimoji="1" lang="en-US" altLang="ja-JP" sz="1100" dirty="0" smtClean="0"/>
                    </a:p>
                  </a:txBody>
                  <a:tcPr/>
                </a:tc>
              </a:tr>
            </a:tbl>
          </a:graphicData>
        </a:graphic>
      </p:graphicFrame>
      <p:pic>
        <p:nvPicPr>
          <p:cNvPr id="10" name="Picture 2" descr="ä¼ç¤¾ã§åãäººã®ã¤ã©ã¹ãï¼ç·æ§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84" y="1715294"/>
            <a:ext cx="1637928" cy="1637929"/>
          </a:xfrm>
          <a:prstGeom prst="rect">
            <a:avLst/>
          </a:prstGeom>
          <a:noFill/>
          <a:extLst>
            <a:ext uri="{909E8E84-426E-40DD-AFC4-6F175D3DCCD1}">
              <a14:hiddenFill xmlns:a14="http://schemas.microsoft.com/office/drawing/2010/main">
                <a:solidFill>
                  <a:srgbClr val="FFFFFF"/>
                </a:solidFill>
              </a14:hiddenFill>
            </a:ext>
          </a:extLst>
        </p:spPr>
      </p:pic>
      <p:sp>
        <p:nvSpPr>
          <p:cNvPr id="11" name="右矢印 10"/>
          <p:cNvSpPr/>
          <p:nvPr/>
        </p:nvSpPr>
        <p:spPr>
          <a:xfrm>
            <a:off x="1979712" y="2363366"/>
            <a:ext cx="954360" cy="4589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b="1" dirty="0" smtClean="0"/>
              <a:t>図書登録</a:t>
            </a:r>
            <a:endParaRPr kumimoji="1" lang="ja-JP" altLang="en-US" sz="1200" b="1" dirty="0"/>
          </a:p>
        </p:txBody>
      </p:sp>
      <p:sp>
        <p:nvSpPr>
          <p:cNvPr id="12" name="角丸四角形吹き出し 11"/>
          <p:cNvSpPr/>
          <p:nvPr/>
        </p:nvSpPr>
        <p:spPr>
          <a:xfrm>
            <a:off x="3798168" y="1643286"/>
            <a:ext cx="568052" cy="285663"/>
          </a:xfrm>
          <a:prstGeom prst="wedgeRoundRectCallout">
            <a:avLst>
              <a:gd name="adj1" fmla="val -43981"/>
              <a:gd name="adj2" fmla="val 8490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600" dirty="0" smtClean="0"/>
              <a:t>DF</a:t>
            </a:r>
            <a:endParaRPr kumimoji="1" lang="ja-JP" altLang="en-US" sz="500" dirty="0"/>
          </a:p>
        </p:txBody>
      </p:sp>
    </p:spTree>
    <p:extLst>
      <p:ext uri="{BB962C8B-B14F-4D97-AF65-F5344CB8AC3E}">
        <p14:creationId xmlns:p14="http://schemas.microsoft.com/office/powerpoint/2010/main" val="217092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altLang="ja-JP" dirty="0"/>
              <a:t>T</a:t>
            </a:r>
            <a:r>
              <a:rPr kumimoji="1" lang="en-US" altLang="ja-JP" dirty="0" smtClean="0"/>
              <a:t>F</a:t>
            </a:r>
            <a:r>
              <a:rPr kumimoji="1" lang="ja-JP" altLang="en-US" dirty="0" smtClean="0"/>
              <a:t>の</a:t>
            </a:r>
            <a:r>
              <a:rPr lang="ja-JP" altLang="en-US" dirty="0"/>
              <a:t>種類</a:t>
            </a:r>
            <a:endParaRPr kumimoji="1" lang="ja-JP" altLang="en-US" dirty="0"/>
          </a:p>
        </p:txBody>
      </p:sp>
      <p:sp>
        <p:nvSpPr>
          <p:cNvPr id="3" name="コンテンツ プレースホルダー 2"/>
          <p:cNvSpPr>
            <a:spLocks noGrp="1"/>
          </p:cNvSpPr>
          <p:nvPr>
            <p:ph idx="1"/>
          </p:nvPr>
        </p:nvSpPr>
        <p:spPr/>
        <p:txBody>
          <a:bodyPr/>
          <a:lstStyle/>
          <a:p>
            <a:r>
              <a:rPr lang="ja-JP" altLang="en-US" dirty="0"/>
              <a:t>更新</a:t>
            </a:r>
            <a:r>
              <a:rPr lang="en-US" altLang="ja-JP" dirty="0"/>
              <a:t>…DF</a:t>
            </a:r>
            <a:r>
              <a:rPr lang="ja-JP" altLang="en-US" dirty="0"/>
              <a:t>を更新</a:t>
            </a:r>
            <a:endParaRPr lang="en-US" altLang="ja-JP" dirty="0"/>
          </a:p>
          <a:p>
            <a:r>
              <a:rPr lang="ja-JP" altLang="en-US" dirty="0"/>
              <a:t>出力</a:t>
            </a:r>
            <a:r>
              <a:rPr lang="en-US" altLang="ja-JP" dirty="0"/>
              <a:t>…</a:t>
            </a:r>
            <a:r>
              <a:rPr lang="ja-JP" altLang="en-US" dirty="0"/>
              <a:t>データに演算を行った上で出力</a:t>
            </a:r>
            <a:endParaRPr lang="en-US" altLang="ja-JP" dirty="0"/>
          </a:p>
          <a:p>
            <a:r>
              <a:rPr lang="ja-JP" altLang="en-US" dirty="0"/>
              <a:t>照会</a:t>
            </a:r>
            <a:r>
              <a:rPr lang="en-US" altLang="ja-JP" dirty="0"/>
              <a:t>…</a:t>
            </a:r>
            <a:r>
              <a:rPr lang="ja-JP" altLang="en-US" dirty="0"/>
              <a:t>データをそのまま</a:t>
            </a:r>
            <a:r>
              <a:rPr lang="ja-JP" altLang="en-US" dirty="0" smtClean="0"/>
              <a:t>出力</a:t>
            </a:r>
            <a:endParaRPr lang="ja-JP" altLang="en-US" dirty="0"/>
          </a:p>
        </p:txBody>
      </p:sp>
      <p:sp>
        <p:nvSpPr>
          <p:cNvPr id="4" name="正方形/長方形 3"/>
          <p:cNvSpPr/>
          <p:nvPr/>
        </p:nvSpPr>
        <p:spPr>
          <a:xfrm>
            <a:off x="1709936" y="1878682"/>
            <a:ext cx="2736304"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５</a:t>
            </a:r>
            <a:r>
              <a:rPr kumimoji="1" lang="ja-JP" altLang="en-US" sz="1400" dirty="0" smtClean="0"/>
              <a:t>教科の平均点を計算し表示</a:t>
            </a:r>
            <a:r>
              <a:rPr kumimoji="1" lang="en-US" altLang="ja-JP" sz="1400" dirty="0" smtClean="0"/>
              <a:t/>
            </a:r>
            <a:br>
              <a:rPr kumimoji="1" lang="en-US" altLang="ja-JP" sz="1400" dirty="0" smtClean="0"/>
            </a:br>
            <a:r>
              <a:rPr kumimoji="1" lang="en-US" altLang="ja-JP" sz="1400" dirty="0" smtClean="0">
                <a:sym typeface="Wingdings" panose="05000000000000000000" pitchFamily="2" charset="2"/>
              </a:rPr>
              <a:t></a:t>
            </a:r>
            <a:r>
              <a:rPr kumimoji="1" lang="ja-JP" altLang="en-US" sz="1400" dirty="0" smtClean="0">
                <a:sym typeface="Wingdings" panose="05000000000000000000" pitchFamily="2" charset="2"/>
              </a:rPr>
              <a:t>演算を行っているため</a:t>
            </a:r>
            <a:r>
              <a:rPr kumimoji="1" lang="ja-JP" altLang="en-US" sz="1400" b="1" dirty="0" smtClean="0">
                <a:sym typeface="Wingdings" panose="05000000000000000000" pitchFamily="2" charset="2"/>
              </a:rPr>
              <a:t>出力</a:t>
            </a:r>
            <a:endParaRPr kumimoji="1" lang="ja-JP" altLang="en-US" sz="1400" b="1" dirty="0"/>
          </a:p>
        </p:txBody>
      </p:sp>
      <p:sp>
        <p:nvSpPr>
          <p:cNvPr id="13" name="正方形/長方形 12"/>
          <p:cNvSpPr/>
          <p:nvPr/>
        </p:nvSpPr>
        <p:spPr>
          <a:xfrm>
            <a:off x="1709936" y="2596976"/>
            <a:ext cx="2736304" cy="648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smtClean="0"/>
              <a:t>数学の点数を表示</a:t>
            </a:r>
            <a:r>
              <a:rPr kumimoji="1" lang="en-US" altLang="ja-JP" sz="1400" dirty="0" smtClean="0"/>
              <a:t/>
            </a:r>
            <a:br>
              <a:rPr kumimoji="1" lang="en-US" altLang="ja-JP" sz="1400" dirty="0" smtClean="0"/>
            </a:br>
            <a:r>
              <a:rPr kumimoji="1" lang="en-US" altLang="ja-JP" sz="1400" dirty="0" smtClean="0">
                <a:sym typeface="Wingdings" panose="05000000000000000000" pitchFamily="2" charset="2"/>
              </a:rPr>
              <a:t></a:t>
            </a:r>
            <a:r>
              <a:rPr kumimoji="1" lang="ja-JP" altLang="en-US" sz="1400" dirty="0" smtClean="0">
                <a:sym typeface="Wingdings" panose="05000000000000000000" pitchFamily="2" charset="2"/>
              </a:rPr>
              <a:t>そのまま出力しているため</a:t>
            </a:r>
            <a:r>
              <a:rPr lang="ja-JP" altLang="en-US" sz="1400" b="1" dirty="0" smtClean="0">
                <a:sym typeface="Wingdings" panose="05000000000000000000" pitchFamily="2" charset="2"/>
              </a:rPr>
              <a:t>照会</a:t>
            </a:r>
            <a:endParaRPr kumimoji="1" lang="ja-JP" altLang="en-US" sz="1400" b="1" dirty="0"/>
          </a:p>
        </p:txBody>
      </p:sp>
      <p:graphicFrame>
        <p:nvGraphicFramePr>
          <p:cNvPr id="15" name="表 14"/>
          <p:cNvGraphicFramePr>
            <a:graphicFrameLocks noGrp="1"/>
          </p:cNvGraphicFramePr>
          <p:nvPr>
            <p:extLst>
              <p:ext uri="{D42A27DB-BD31-4B8C-83A1-F6EECF244321}">
                <p14:modId xmlns:p14="http://schemas.microsoft.com/office/powerpoint/2010/main" val="1025458957"/>
              </p:ext>
            </p:extLst>
          </p:nvPr>
        </p:nvGraphicFramePr>
        <p:xfrm>
          <a:off x="485800" y="1848574"/>
          <a:ext cx="792088" cy="1356360"/>
        </p:xfrm>
        <a:graphic>
          <a:graphicData uri="http://schemas.openxmlformats.org/drawingml/2006/table">
            <a:tbl>
              <a:tblPr bandRow="1">
                <a:tableStyleId>{35758FB7-9AC5-4552-8A53-C91805E547FA}</a:tableStyleId>
              </a:tblPr>
              <a:tblGrid>
                <a:gridCol w="792088"/>
              </a:tblGrid>
              <a:tr h="238911">
                <a:tc>
                  <a:txBody>
                    <a:bodyPr/>
                    <a:lstStyle/>
                    <a:p>
                      <a:r>
                        <a:rPr kumimoji="1" lang="ja-JP" altLang="en-US" sz="1100" b="1" dirty="0" smtClean="0"/>
                        <a:t>試験情報</a:t>
                      </a:r>
                      <a:endParaRPr kumimoji="1" lang="ja-JP" altLang="en-US" sz="1100" b="1" dirty="0"/>
                    </a:p>
                  </a:txBody>
                  <a:tcPr/>
                </a:tc>
              </a:tr>
              <a:tr h="913217">
                <a:tc>
                  <a:txBody>
                    <a:bodyPr/>
                    <a:lstStyle/>
                    <a:p>
                      <a:pPr algn="ctr"/>
                      <a:r>
                        <a:rPr kumimoji="1" lang="ja-JP" altLang="en-US" sz="1100" dirty="0" smtClean="0"/>
                        <a:t>学籍番号</a:t>
                      </a:r>
                      <a:endParaRPr kumimoji="1" lang="en-US" altLang="ja-JP" sz="1100" dirty="0" smtClean="0"/>
                    </a:p>
                    <a:p>
                      <a:pPr algn="ctr"/>
                      <a:r>
                        <a:rPr kumimoji="1" lang="ja-JP" altLang="en-US" sz="1100" b="1" dirty="0" smtClean="0"/>
                        <a:t>数学点数</a:t>
                      </a:r>
                      <a:endParaRPr kumimoji="1" lang="en-US" altLang="ja-JP" sz="1100" b="1" dirty="0" smtClean="0"/>
                    </a:p>
                    <a:p>
                      <a:pPr algn="ctr"/>
                      <a:r>
                        <a:rPr kumimoji="1" lang="ja-JP" altLang="en-US" sz="1100" b="1" dirty="0" smtClean="0"/>
                        <a:t>国語点数</a:t>
                      </a:r>
                      <a:endParaRPr kumimoji="1" lang="en-US" altLang="ja-JP" sz="1100" b="1" dirty="0" smtClean="0"/>
                    </a:p>
                    <a:p>
                      <a:pPr algn="ctr"/>
                      <a:r>
                        <a:rPr kumimoji="1" lang="ja-JP" altLang="en-US" sz="1100" b="1" dirty="0" smtClean="0"/>
                        <a:t>理科点数</a:t>
                      </a:r>
                      <a:endParaRPr kumimoji="1" lang="en-US" altLang="ja-JP" sz="1100" b="1" dirty="0" smtClean="0"/>
                    </a:p>
                    <a:p>
                      <a:pPr algn="ctr"/>
                      <a:r>
                        <a:rPr kumimoji="1" lang="ja-JP" altLang="en-US" sz="1100" b="1" dirty="0" smtClean="0"/>
                        <a:t>社会点数</a:t>
                      </a:r>
                      <a:endParaRPr kumimoji="1" lang="en-US" altLang="ja-JP" sz="1100" b="1" dirty="0" smtClean="0"/>
                    </a:p>
                    <a:p>
                      <a:pPr algn="ctr"/>
                      <a:r>
                        <a:rPr kumimoji="1" lang="ja-JP" altLang="en-US" sz="1100" b="1" dirty="0" smtClean="0"/>
                        <a:t>英語点数</a:t>
                      </a:r>
                      <a:endParaRPr kumimoji="1" lang="en-US" altLang="ja-JP" sz="1100" b="1" dirty="0" smtClean="0"/>
                    </a:p>
                  </a:txBody>
                  <a:tcPr/>
                </a:tc>
              </a:tr>
            </a:tbl>
          </a:graphicData>
        </a:graphic>
      </p:graphicFrame>
    </p:spTree>
    <p:extLst>
      <p:ext uri="{BB962C8B-B14F-4D97-AF65-F5344CB8AC3E}">
        <p14:creationId xmlns:p14="http://schemas.microsoft.com/office/powerpoint/2010/main" val="375988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smtClean="0"/>
              <a:t>複雑度</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r>
              <a:rPr lang="en-US" altLang="ja-JP" dirty="0"/>
              <a:t>FP</a:t>
            </a:r>
            <a:endParaRPr kumimoji="1" lang="ja-JP" altLang="en-US" dirty="0"/>
          </a:p>
        </p:txBody>
      </p:sp>
      <p:sp>
        <p:nvSpPr>
          <p:cNvPr id="4" name="コンテンツ プレースホルダー 2"/>
          <p:cNvSpPr txBox="1">
            <a:spLocks/>
          </p:cNvSpPr>
          <p:nvPr/>
        </p:nvSpPr>
        <p:spPr>
          <a:xfrm>
            <a:off x="233772" y="562633"/>
            <a:ext cx="4114800" cy="2573909"/>
          </a:xfrm>
          <a:prstGeom prst="rect">
            <a:avLst/>
          </a:prstGeom>
        </p:spPr>
        <p:txBody>
          <a:bodyPr vert="horz" lIns="45720" tIns="22860" rIns="45720" bIns="22860" rtlCol="0">
            <a:normAutofit/>
          </a:bodyPr>
          <a:lstStyle>
            <a:lvl1pPr marL="171450" indent="-171450" algn="l" defTabSz="457200" rtl="0" eaLnBrk="1" latinLnBrk="0" hangingPunct="1">
              <a:spcBef>
                <a:spcPct val="20000"/>
              </a:spcBef>
              <a:buFont typeface="Arial" pitchFamily="34" charset="0"/>
              <a:buChar char="•"/>
              <a:defRPr kumimoji="1" sz="1600" kern="1200">
                <a:solidFill>
                  <a:schemeClr val="tx1"/>
                </a:solidFill>
                <a:latin typeface="+mn-lt"/>
                <a:ea typeface="+mn-ea"/>
                <a:cs typeface="+mn-cs"/>
              </a:defRPr>
            </a:lvl1pPr>
            <a:lvl2pPr marL="371475" indent="-142875" algn="l" defTabSz="457200" rtl="0" eaLnBrk="1" latinLnBrk="0" hangingPunct="1">
              <a:spcBef>
                <a:spcPct val="20000"/>
              </a:spcBef>
              <a:buFont typeface="Arial" pitchFamily="34" charset="0"/>
              <a:buChar char="–"/>
              <a:defRPr kumimoji="1" sz="1400" kern="1200">
                <a:solidFill>
                  <a:schemeClr val="tx1"/>
                </a:solidFill>
                <a:latin typeface="+mn-lt"/>
                <a:ea typeface="+mn-ea"/>
                <a:cs typeface="+mn-cs"/>
              </a:defRPr>
            </a:lvl2pPr>
            <a:lvl3pPr marL="571500" indent="-114300" algn="l" defTabSz="457200" rtl="0" eaLnBrk="1" latinLnBrk="0" hangingPunct="1">
              <a:spcBef>
                <a:spcPct val="20000"/>
              </a:spcBef>
              <a:buFont typeface="Arial" pitchFamily="34" charset="0"/>
              <a:buChar char="•"/>
              <a:defRPr kumimoji="1" sz="1200" kern="1200">
                <a:solidFill>
                  <a:schemeClr val="tx1"/>
                </a:solidFill>
                <a:latin typeface="+mn-lt"/>
                <a:ea typeface="+mn-ea"/>
                <a:cs typeface="+mn-cs"/>
              </a:defRPr>
            </a:lvl3pPr>
            <a:lvl4pPr marL="800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4pPr>
            <a:lvl5pPr marL="10287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5pPr>
            <a:lvl6pPr marL="12573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6pPr>
            <a:lvl7pPr marL="14859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7pPr>
            <a:lvl8pPr marL="17145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8pPr>
            <a:lvl9pPr marL="1943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9pPr>
          </a:lstStyle>
          <a:p>
            <a:endParaRPr lang="en-US" altLang="ja-JP" smtClean="0"/>
          </a:p>
          <a:p>
            <a:endParaRPr lang="en-US" altLang="ja-JP" smtClean="0"/>
          </a:p>
          <a:p>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901120210"/>
              </p:ext>
            </p:extLst>
          </p:nvPr>
        </p:nvGraphicFramePr>
        <p:xfrm>
          <a:off x="1133872" y="2363366"/>
          <a:ext cx="2304256" cy="914740"/>
        </p:xfrm>
        <a:graphic>
          <a:graphicData uri="http://schemas.openxmlformats.org/drawingml/2006/table">
            <a:tbl>
              <a:tblPr firstRow="1" bandRow="1">
                <a:tableStyleId>{5C22544A-7EE6-4342-B048-85BDC9FD1C3A}</a:tableStyleId>
              </a:tblPr>
              <a:tblGrid>
                <a:gridCol w="283400"/>
                <a:gridCol w="424231"/>
                <a:gridCol w="738188"/>
                <a:gridCol w="858437"/>
              </a:tblGrid>
              <a:tr h="216024">
                <a:tc>
                  <a:txBody>
                    <a:bodyPr/>
                    <a:lstStyle/>
                    <a:p>
                      <a:r>
                        <a:rPr kumimoji="1" lang="en-US" altLang="ja-JP" sz="1200" dirty="0" smtClean="0"/>
                        <a:t>FP</a:t>
                      </a:r>
                      <a:endParaRPr kumimoji="1" lang="ja-JP" altLang="en-US" sz="1200" dirty="0"/>
                    </a:p>
                  </a:txBody>
                  <a:tcPr marL="45720" marR="45720" marT="22871" marB="22871"/>
                </a:tc>
                <a:tc>
                  <a:txBody>
                    <a:bodyPr/>
                    <a:lstStyle/>
                    <a:p>
                      <a:r>
                        <a:rPr kumimoji="1" lang="ja-JP" altLang="en-US" sz="1200" dirty="0" smtClean="0"/>
                        <a:t>種類</a:t>
                      </a:r>
                      <a:endParaRPr kumimoji="1" lang="ja-JP" altLang="en-US" sz="1200" dirty="0"/>
                    </a:p>
                  </a:txBody>
                  <a:tcPr marL="45720" marR="45720" marT="22871" marB="22871"/>
                </a:tc>
                <a:tc>
                  <a:txBody>
                    <a:bodyPr/>
                    <a:lstStyle/>
                    <a:p>
                      <a:pPr algn="ctr"/>
                      <a:r>
                        <a:rPr kumimoji="1" lang="ja-JP" altLang="en-US" sz="1200" dirty="0" smtClean="0"/>
                        <a:t>更新有</a:t>
                      </a:r>
                      <a:r>
                        <a:rPr kumimoji="1" lang="en-US" altLang="ja-JP" sz="1200" dirty="0" smtClean="0"/>
                        <a:t>DF</a:t>
                      </a:r>
                      <a:endParaRPr kumimoji="1" lang="ja-JP" altLang="en-US" sz="1200" dirty="0"/>
                    </a:p>
                  </a:txBody>
                  <a:tcPr marL="45720" marR="45720" marT="22871" marB="22871"/>
                </a:tc>
                <a:tc>
                  <a:txBody>
                    <a:bodyPr/>
                    <a:lstStyle/>
                    <a:p>
                      <a:pPr algn="ctr"/>
                      <a:r>
                        <a:rPr kumimoji="1" lang="ja-JP" altLang="en-US" sz="1200" dirty="0" smtClean="0"/>
                        <a:t>更新無</a:t>
                      </a:r>
                      <a:r>
                        <a:rPr kumimoji="1" lang="en-US" altLang="ja-JP" sz="1200" dirty="0" smtClean="0"/>
                        <a:t>DF</a:t>
                      </a:r>
                      <a:endParaRPr kumimoji="1" lang="ja-JP" altLang="en-US" sz="1200" dirty="0"/>
                    </a:p>
                  </a:txBody>
                  <a:tcPr marL="45720" marR="45720" marT="22871" marB="22871"/>
                </a:tc>
              </a:tr>
              <a:tr h="228706">
                <a:tc rowSpan="3">
                  <a:txBody>
                    <a:bodyPr/>
                    <a:lstStyle/>
                    <a:p>
                      <a:r>
                        <a:rPr kumimoji="1" lang="ja-JP" altLang="en-US" sz="1200" dirty="0" smtClean="0"/>
                        <a:t>複雑度</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en-US" altLang="ja-JP" sz="1200" dirty="0" smtClean="0"/>
                        <a:t>7</a:t>
                      </a:r>
                      <a:endParaRPr kumimoji="1" lang="ja-JP" altLang="en-US" sz="1200" dirty="0"/>
                    </a:p>
                  </a:txBody>
                  <a:tcPr marL="45720" marR="45720" marT="22871" marB="22871"/>
                </a:tc>
                <a:tc>
                  <a:txBody>
                    <a:bodyPr/>
                    <a:lstStyle/>
                    <a:p>
                      <a:pPr algn="ctr"/>
                      <a:r>
                        <a:rPr kumimoji="1" lang="en-US" altLang="ja-JP" sz="1200" dirty="0" smtClean="0"/>
                        <a:t>5</a:t>
                      </a:r>
                      <a:endParaRPr kumimoji="1" lang="ja-JP" altLang="en-US" sz="1200" dirty="0"/>
                    </a:p>
                  </a:txBody>
                  <a:tcPr marL="45720" marR="45720" marT="22871" marB="22871"/>
                </a:tc>
              </a:tr>
              <a:tr h="228706">
                <a:tc vMerge="1">
                  <a:txBody>
                    <a:bodyPr/>
                    <a:lstStyle/>
                    <a:p>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en-US" altLang="ja-JP" sz="1200" dirty="0" smtClean="0"/>
                        <a:t>10</a:t>
                      </a:r>
                      <a:endParaRPr kumimoji="1" lang="ja-JP" altLang="en-US" sz="1200" dirty="0"/>
                    </a:p>
                  </a:txBody>
                  <a:tcPr marL="45720" marR="45720" marT="22871" marB="22871"/>
                </a:tc>
                <a:tc>
                  <a:txBody>
                    <a:bodyPr/>
                    <a:lstStyle/>
                    <a:p>
                      <a:pPr algn="ctr"/>
                      <a:r>
                        <a:rPr kumimoji="1" lang="en-US" altLang="ja-JP" sz="1200" dirty="0" smtClean="0"/>
                        <a:t>7</a:t>
                      </a:r>
                      <a:endParaRPr kumimoji="1" lang="ja-JP" altLang="en-US" sz="1200" dirty="0"/>
                    </a:p>
                  </a:txBody>
                  <a:tcPr marL="45720" marR="45720" marT="22871" marB="22871"/>
                </a:tc>
              </a:tr>
              <a:tr h="228706">
                <a:tc vMerge="1">
                  <a:txBody>
                    <a:bodyPr/>
                    <a:lstStyle/>
                    <a:p>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tc>
                  <a:txBody>
                    <a:bodyPr/>
                    <a:lstStyle/>
                    <a:p>
                      <a:pPr algn="ctr"/>
                      <a:r>
                        <a:rPr kumimoji="1" lang="en-US" altLang="ja-JP" sz="1200" dirty="0" smtClean="0"/>
                        <a:t>15</a:t>
                      </a:r>
                      <a:endParaRPr kumimoji="1" lang="ja-JP" altLang="en-US" sz="1200" dirty="0"/>
                    </a:p>
                  </a:txBody>
                  <a:tcPr marL="45720" marR="45720" marT="22871" marB="22871"/>
                </a:tc>
                <a:tc>
                  <a:txBody>
                    <a:bodyPr/>
                    <a:lstStyle/>
                    <a:p>
                      <a:pPr algn="ctr"/>
                      <a:r>
                        <a:rPr kumimoji="1" lang="en-US" altLang="ja-JP" sz="1200" dirty="0" smtClean="0"/>
                        <a:t>10</a:t>
                      </a:r>
                      <a:endParaRPr kumimoji="1" lang="ja-JP" altLang="en-US" sz="1200" dirty="0"/>
                    </a:p>
                  </a:txBody>
                  <a:tcPr marL="45720" marR="45720" marT="22871" marB="22871"/>
                </a:tc>
              </a:tr>
            </a:tbl>
          </a:graphicData>
        </a:graphic>
      </p:graphicFrame>
      <p:sp>
        <p:nvSpPr>
          <p:cNvPr id="6" name="タイトル 1"/>
          <p:cNvSpPr txBox="1">
            <a:spLocks/>
          </p:cNvSpPr>
          <p:nvPr/>
        </p:nvSpPr>
        <p:spPr>
          <a:xfrm>
            <a:off x="228600" y="137382"/>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ja-JP" dirty="0" smtClean="0"/>
              <a:t>DF</a:t>
            </a:r>
            <a:r>
              <a:rPr lang="ja-JP" altLang="en-US" dirty="0" smtClean="0"/>
              <a:t>の</a:t>
            </a:r>
            <a:r>
              <a:rPr lang="ja-JP" altLang="en-US" dirty="0"/>
              <a:t>複雑度</a:t>
            </a:r>
            <a:r>
              <a:rPr lang="ja-JP" altLang="en-US" dirty="0" smtClean="0"/>
              <a:t>と</a:t>
            </a:r>
            <a:r>
              <a:rPr lang="en-US" altLang="ja-JP" dirty="0" smtClean="0"/>
              <a:t>FP</a:t>
            </a:r>
            <a:endParaRPr lang="ja-JP" altLang="en-US" dirty="0"/>
          </a:p>
        </p:txBody>
      </p:sp>
      <p:graphicFrame>
        <p:nvGraphicFramePr>
          <p:cNvPr id="9" name="コンテンツ プレースホルダー 5"/>
          <p:cNvGraphicFramePr>
            <a:graphicFrameLocks/>
          </p:cNvGraphicFramePr>
          <p:nvPr>
            <p:extLst>
              <p:ext uri="{D42A27DB-BD31-4B8C-83A1-F6EECF244321}">
                <p14:modId xmlns:p14="http://schemas.microsoft.com/office/powerpoint/2010/main" val="3590803887"/>
              </p:ext>
            </p:extLst>
          </p:nvPr>
        </p:nvGraphicFramePr>
        <p:xfrm>
          <a:off x="1089405" y="1067222"/>
          <a:ext cx="2393190" cy="1143110"/>
        </p:xfrm>
        <a:graphic>
          <a:graphicData uri="http://schemas.openxmlformats.org/drawingml/2006/table">
            <a:tbl>
              <a:tblPr firstRow="1" bandRow="1">
                <a:tableStyleId>{5C22544A-7EE6-4342-B048-85BDC9FD1C3A}</a:tableStyleId>
              </a:tblPr>
              <a:tblGrid>
                <a:gridCol w="632778"/>
                <a:gridCol w="327977">
                  <a:extLst>
                    <a:ext uri="{9D8B030D-6E8A-4147-A177-3AD203B41FA5}">
                      <a16:colId xmlns:a16="http://schemas.microsoft.com/office/drawing/2014/main" xmlns="" val="20000"/>
                    </a:ext>
                  </a:extLst>
                </a:gridCol>
                <a:gridCol w="420525">
                  <a:extLst>
                    <a:ext uri="{9D8B030D-6E8A-4147-A177-3AD203B41FA5}">
                      <a16:colId xmlns:a16="http://schemas.microsoft.com/office/drawing/2014/main" xmlns="" val="20001"/>
                    </a:ext>
                  </a:extLst>
                </a:gridCol>
                <a:gridCol w="520263">
                  <a:extLst>
                    <a:ext uri="{9D8B030D-6E8A-4147-A177-3AD203B41FA5}">
                      <a16:colId xmlns:a16="http://schemas.microsoft.com/office/drawing/2014/main" xmlns="" val="20002"/>
                    </a:ext>
                  </a:extLst>
                </a:gridCol>
                <a:gridCol w="491647">
                  <a:extLst>
                    <a:ext uri="{9D8B030D-6E8A-4147-A177-3AD203B41FA5}">
                      <a16:colId xmlns:a16="http://schemas.microsoft.com/office/drawing/2014/main" xmlns="" val="20003"/>
                    </a:ext>
                  </a:extLst>
                </a:gridCol>
              </a:tblGrid>
              <a:tr h="183519">
                <a:tc gridSpan="2">
                  <a:txBody>
                    <a:bodyPr/>
                    <a:lstStyle/>
                    <a:p>
                      <a:r>
                        <a:rPr kumimoji="1" lang="en-US" altLang="ja-JP" sz="1200" dirty="0" smtClean="0"/>
                        <a:t>DF</a:t>
                      </a:r>
                      <a:endParaRPr kumimoji="1" lang="ja-JP" altLang="en-US" sz="1200" dirty="0"/>
                    </a:p>
                  </a:txBody>
                  <a:tcPr marL="45720" marR="45720" marT="22871" marB="22871"/>
                </a:tc>
                <a:tc hMerge="1">
                  <a:txBody>
                    <a:bodyPr/>
                    <a:lstStyle/>
                    <a:p>
                      <a:endParaRPr kumimoji="1" lang="ja-JP" altLang="en-US" sz="1200" dirty="0"/>
                    </a:p>
                  </a:txBody>
                  <a:tcPr marL="45720" marR="45720" marT="22871" marB="22871"/>
                </a:tc>
                <a:tc gridSpan="3">
                  <a:txBody>
                    <a:bodyPr/>
                    <a:lstStyle/>
                    <a:p>
                      <a:pPr algn="ctr"/>
                      <a:r>
                        <a:rPr kumimoji="1" lang="ja-JP" altLang="en-US" sz="1200" dirty="0" smtClean="0"/>
                        <a:t>項目数</a:t>
                      </a: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r>
              <a:tr h="183519">
                <a:tc>
                  <a:txBody>
                    <a:bodyPr/>
                    <a:lstStyle/>
                    <a:p>
                      <a:endParaRPr kumimoji="1" lang="ja-JP" altLang="en-US" sz="1200" dirty="0"/>
                    </a:p>
                  </a:txBody>
                  <a:tcPr marL="45720" marR="45720" marT="22871" marB="22871"/>
                </a:tc>
                <a:tc>
                  <a:txBody>
                    <a:bodyPr/>
                    <a:lstStyle/>
                    <a:p>
                      <a:endParaRPr kumimoji="1" lang="ja-JP" altLang="en-US" sz="1200" dirty="0"/>
                    </a:p>
                  </a:txBody>
                  <a:tcPr marL="45720" marR="45720" marT="22871" marB="22871"/>
                </a:tc>
                <a:tc>
                  <a:txBody>
                    <a:bodyPr/>
                    <a:lstStyle/>
                    <a:p>
                      <a:pPr algn="ctr"/>
                      <a:r>
                        <a:rPr kumimoji="1" lang="en-US" altLang="ja-JP" sz="1200" dirty="0" smtClean="0"/>
                        <a:t>1-19</a:t>
                      </a:r>
                      <a:endParaRPr kumimoji="1" lang="ja-JP" altLang="en-US" sz="1200" dirty="0"/>
                    </a:p>
                  </a:txBody>
                  <a:tcPr marL="45720" marR="45720" marT="22871" marB="22871"/>
                </a:tc>
                <a:tc>
                  <a:txBody>
                    <a:bodyPr/>
                    <a:lstStyle/>
                    <a:p>
                      <a:pPr algn="ctr"/>
                      <a:r>
                        <a:rPr kumimoji="1" lang="en-US" altLang="ja-JP" sz="1200" dirty="0" smtClean="0"/>
                        <a:t>20-50</a:t>
                      </a:r>
                      <a:endParaRPr kumimoji="1" lang="ja-JP" altLang="en-US" sz="1200" dirty="0"/>
                    </a:p>
                  </a:txBody>
                  <a:tcPr marL="45720" marR="45720" marT="22871" marB="22871"/>
                </a:tc>
                <a:tc>
                  <a:txBody>
                    <a:bodyPr/>
                    <a:lstStyle/>
                    <a:p>
                      <a:pPr algn="ctr"/>
                      <a:r>
                        <a:rPr kumimoji="1" lang="en-US" altLang="ja-JP" sz="1200" dirty="0" smtClean="0"/>
                        <a:t>&gt; 50</a:t>
                      </a:r>
                      <a:endParaRPr kumimoji="1" lang="ja-JP" altLang="en-US" sz="1200" dirty="0"/>
                    </a:p>
                  </a:txBody>
                  <a:tcPr marL="45720" marR="45720" marT="22871" marB="22871"/>
                </a:tc>
                <a:extLst>
                  <a:ext uri="{0D108BD9-81ED-4DB2-BD59-A6C34878D82A}">
                    <a16:rowId xmlns:a16="http://schemas.microsoft.com/office/drawing/2014/main" xmlns="" val="10000"/>
                  </a:ext>
                </a:extLst>
              </a:tr>
              <a:tr h="183519">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レコード</a:t>
                      </a:r>
                      <a:endParaRPr lang="en-US" altLang="ja-JP"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種類数</a:t>
                      </a:r>
                    </a:p>
                  </a:txBody>
                  <a:tcPr marL="45720" marR="45720" marT="22871" marB="22871"/>
                </a:tc>
                <a:tc>
                  <a:txBody>
                    <a:bodyPr/>
                    <a:lstStyle/>
                    <a:p>
                      <a:pPr algn="ctr"/>
                      <a:r>
                        <a:rPr kumimoji="1" lang="en-US" altLang="ja-JP" sz="1200" dirty="0" smtClean="0"/>
                        <a:t>1</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extLst>
                  <a:ext uri="{0D108BD9-81ED-4DB2-BD59-A6C34878D82A}">
                    <a16:rowId xmlns:a16="http://schemas.microsoft.com/office/drawing/2014/main" xmlns="" val="10001"/>
                  </a:ext>
                </a:extLst>
              </a:tr>
              <a:tr h="183519">
                <a:tc vMerge="1">
                  <a:txBody>
                    <a:bodyPr/>
                    <a:lstStyle/>
                    <a:p>
                      <a:endParaRPr kumimoji="1" lang="ja-JP" altLang="en-US" sz="1200" dirty="0"/>
                    </a:p>
                  </a:txBody>
                  <a:tcPr marL="45720" marR="45720" marT="22871" marB="22871"/>
                </a:tc>
                <a:tc>
                  <a:txBody>
                    <a:bodyPr/>
                    <a:lstStyle/>
                    <a:p>
                      <a:pPr algn="ctr"/>
                      <a:r>
                        <a:rPr kumimoji="1" lang="en-US" altLang="ja-JP" sz="1200" dirty="0" smtClean="0"/>
                        <a:t>2-5</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a16="http://schemas.microsoft.com/office/drawing/2014/main" xmlns="" val="10002"/>
                  </a:ext>
                </a:extLst>
              </a:tr>
              <a:tr h="202028">
                <a:tc vMerge="1">
                  <a:txBody>
                    <a:bodyPr/>
                    <a:lstStyle/>
                    <a:p>
                      <a:pPr marL="0" indent="0">
                        <a:buFont typeface="Wingdings" panose="05000000000000000000" pitchFamily="2" charset="2"/>
                        <a:buNone/>
                      </a:pPr>
                      <a:endParaRPr kumimoji="1" lang="ja-JP" altLang="en-US" sz="1200" dirty="0"/>
                    </a:p>
                  </a:txBody>
                  <a:tcPr marL="45720" marR="45720" marT="22871" marB="22871"/>
                </a:tc>
                <a:tc>
                  <a:txBody>
                    <a:bodyPr/>
                    <a:lstStyle/>
                    <a:p>
                      <a:pPr marL="0" indent="0" algn="ctr">
                        <a:buFont typeface="Wingdings"/>
                        <a:buNone/>
                      </a:pPr>
                      <a:r>
                        <a:rPr kumimoji="1" lang="en-US" altLang="ja-JP" sz="1200" dirty="0" smtClean="0"/>
                        <a:t>&gt;5</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3041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smtClean="0"/>
              <a:t>複雑度</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r>
              <a:rPr lang="en-US" altLang="ja-JP" dirty="0"/>
              <a:t>FP</a:t>
            </a:r>
            <a:endParaRPr kumimoji="1" lang="ja-JP" altLang="en-US" dirty="0"/>
          </a:p>
        </p:txBody>
      </p:sp>
      <p:sp>
        <p:nvSpPr>
          <p:cNvPr id="4" name="コンテンツ プレースホルダー 2"/>
          <p:cNvSpPr txBox="1">
            <a:spLocks/>
          </p:cNvSpPr>
          <p:nvPr/>
        </p:nvSpPr>
        <p:spPr>
          <a:xfrm>
            <a:off x="233772" y="562633"/>
            <a:ext cx="4114800" cy="2573909"/>
          </a:xfrm>
          <a:prstGeom prst="rect">
            <a:avLst/>
          </a:prstGeom>
        </p:spPr>
        <p:txBody>
          <a:bodyPr vert="horz" lIns="45720" tIns="22860" rIns="45720" bIns="22860" rtlCol="0">
            <a:normAutofit/>
          </a:bodyPr>
          <a:lstStyle>
            <a:lvl1pPr marL="171450" indent="-171450" algn="l" defTabSz="457200" rtl="0" eaLnBrk="1" latinLnBrk="0" hangingPunct="1">
              <a:spcBef>
                <a:spcPct val="20000"/>
              </a:spcBef>
              <a:buFont typeface="Arial" pitchFamily="34" charset="0"/>
              <a:buChar char="•"/>
              <a:defRPr kumimoji="1" sz="1600" kern="1200">
                <a:solidFill>
                  <a:schemeClr val="tx1"/>
                </a:solidFill>
                <a:latin typeface="+mn-lt"/>
                <a:ea typeface="+mn-ea"/>
                <a:cs typeface="+mn-cs"/>
              </a:defRPr>
            </a:lvl1pPr>
            <a:lvl2pPr marL="371475" indent="-142875" algn="l" defTabSz="457200" rtl="0" eaLnBrk="1" latinLnBrk="0" hangingPunct="1">
              <a:spcBef>
                <a:spcPct val="20000"/>
              </a:spcBef>
              <a:buFont typeface="Arial" pitchFamily="34" charset="0"/>
              <a:buChar char="–"/>
              <a:defRPr kumimoji="1" sz="1400" kern="1200">
                <a:solidFill>
                  <a:schemeClr val="tx1"/>
                </a:solidFill>
                <a:latin typeface="+mn-lt"/>
                <a:ea typeface="+mn-ea"/>
                <a:cs typeface="+mn-cs"/>
              </a:defRPr>
            </a:lvl2pPr>
            <a:lvl3pPr marL="571500" indent="-114300" algn="l" defTabSz="457200" rtl="0" eaLnBrk="1" latinLnBrk="0" hangingPunct="1">
              <a:spcBef>
                <a:spcPct val="20000"/>
              </a:spcBef>
              <a:buFont typeface="Arial" pitchFamily="34" charset="0"/>
              <a:buChar char="•"/>
              <a:defRPr kumimoji="1" sz="1200" kern="1200">
                <a:solidFill>
                  <a:schemeClr val="tx1"/>
                </a:solidFill>
                <a:latin typeface="+mn-lt"/>
                <a:ea typeface="+mn-ea"/>
                <a:cs typeface="+mn-cs"/>
              </a:defRPr>
            </a:lvl3pPr>
            <a:lvl4pPr marL="800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4pPr>
            <a:lvl5pPr marL="10287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5pPr>
            <a:lvl6pPr marL="12573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6pPr>
            <a:lvl7pPr marL="14859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7pPr>
            <a:lvl8pPr marL="17145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8pPr>
            <a:lvl9pPr marL="1943100" indent="-114300" algn="l" defTabSz="457200" rtl="0" eaLnBrk="1" latinLnBrk="0" hangingPunct="1">
              <a:spcBef>
                <a:spcPct val="20000"/>
              </a:spcBef>
              <a:buFont typeface="Arial" pitchFamily="34" charset="0"/>
              <a:buChar char="•"/>
              <a:defRPr kumimoji="1" sz="1000" kern="1200">
                <a:solidFill>
                  <a:schemeClr val="tx1"/>
                </a:solidFill>
                <a:latin typeface="+mn-lt"/>
                <a:ea typeface="+mn-ea"/>
                <a:cs typeface="+mn-cs"/>
              </a:defRPr>
            </a:lvl9pPr>
          </a:lstStyle>
          <a:p>
            <a:endParaRPr lang="en-US" altLang="ja-JP" smtClean="0"/>
          </a:p>
          <a:p>
            <a:endParaRPr lang="en-US" altLang="ja-JP" smtClean="0"/>
          </a:p>
          <a:p>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632070865"/>
              </p:ext>
            </p:extLst>
          </p:nvPr>
        </p:nvGraphicFramePr>
        <p:xfrm>
          <a:off x="1349896" y="2363366"/>
          <a:ext cx="1967515" cy="914740"/>
        </p:xfrm>
        <a:graphic>
          <a:graphicData uri="http://schemas.openxmlformats.org/drawingml/2006/table">
            <a:tbl>
              <a:tblPr firstRow="1" bandRow="1">
                <a:tableStyleId>{5C22544A-7EE6-4342-B048-85BDC9FD1C3A}</a:tableStyleId>
              </a:tblPr>
              <a:tblGrid>
                <a:gridCol w="288032"/>
                <a:gridCol w="431165"/>
                <a:gridCol w="416106"/>
                <a:gridCol w="416106"/>
                <a:gridCol w="416106"/>
              </a:tblGrid>
              <a:tr h="216024">
                <a:tc>
                  <a:txBody>
                    <a:bodyPr/>
                    <a:lstStyle/>
                    <a:p>
                      <a:r>
                        <a:rPr kumimoji="1" lang="en-US" altLang="ja-JP" sz="1200" dirty="0" smtClean="0"/>
                        <a:t>FP</a:t>
                      </a:r>
                      <a:endParaRPr kumimoji="1" lang="ja-JP" altLang="en-US" sz="1200" dirty="0"/>
                    </a:p>
                  </a:txBody>
                  <a:tcPr marL="45720" marR="45720" marT="22871" marB="22871"/>
                </a:tc>
                <a:tc>
                  <a:txBody>
                    <a:bodyPr/>
                    <a:lstStyle/>
                    <a:p>
                      <a:r>
                        <a:rPr kumimoji="1" lang="ja-JP" altLang="en-US" sz="1200" dirty="0" smtClean="0"/>
                        <a:t>種類</a:t>
                      </a:r>
                      <a:endParaRPr kumimoji="1" lang="ja-JP" altLang="en-US" sz="1200" dirty="0"/>
                    </a:p>
                  </a:txBody>
                  <a:tcPr marL="45720" marR="45720" marT="22871" marB="22871"/>
                </a:tc>
                <a:tc>
                  <a:txBody>
                    <a:bodyPr/>
                    <a:lstStyle/>
                    <a:p>
                      <a:pPr algn="ctr"/>
                      <a:r>
                        <a:rPr kumimoji="1" lang="ja-JP" altLang="en-US" sz="1200" dirty="0" smtClean="0"/>
                        <a:t>更新</a:t>
                      </a:r>
                      <a:endParaRPr kumimoji="1" lang="ja-JP" altLang="en-US" sz="1200" dirty="0"/>
                    </a:p>
                  </a:txBody>
                  <a:tcPr marL="45720" marR="45720" marT="22871" marB="22871"/>
                </a:tc>
                <a:tc>
                  <a:txBody>
                    <a:bodyPr/>
                    <a:lstStyle/>
                    <a:p>
                      <a:pPr algn="ctr"/>
                      <a:r>
                        <a:rPr kumimoji="1" lang="ja-JP" altLang="en-US" sz="1200" dirty="0" smtClean="0"/>
                        <a:t>出力</a:t>
                      </a:r>
                      <a:endParaRPr kumimoji="1" lang="ja-JP" altLang="en-US" sz="1200" dirty="0"/>
                    </a:p>
                  </a:txBody>
                  <a:tcPr marL="45720" marR="45720" marT="22871" marB="22871"/>
                </a:tc>
                <a:tc>
                  <a:txBody>
                    <a:bodyPr/>
                    <a:lstStyle/>
                    <a:p>
                      <a:pPr algn="ctr"/>
                      <a:r>
                        <a:rPr kumimoji="1" lang="ja-JP" altLang="en-US" sz="1200" dirty="0" smtClean="0"/>
                        <a:t>照会</a:t>
                      </a:r>
                      <a:endParaRPr kumimoji="1" lang="ja-JP" altLang="en-US" sz="1200" dirty="0"/>
                    </a:p>
                  </a:txBody>
                  <a:tcPr marL="45720" marR="45720" marT="22871" marB="22871"/>
                </a:tc>
              </a:tr>
              <a:tr h="228706">
                <a:tc rowSpan="3">
                  <a:txBody>
                    <a:bodyPr/>
                    <a:lstStyle/>
                    <a:p>
                      <a:r>
                        <a:rPr kumimoji="1" lang="ja-JP" altLang="en-US" sz="1200" dirty="0" smtClean="0"/>
                        <a:t>複雑度</a:t>
                      </a:r>
                      <a:endParaRPr kumimoji="1" lang="ja-JP" altLang="en-US" sz="1200" dirty="0"/>
                    </a:p>
                  </a:txBody>
                  <a:tcPr marL="45720" marR="45720" marT="22871" marB="22871"/>
                </a:tc>
                <a:tc>
                  <a:txBody>
                    <a:bodyPr/>
                    <a:lstStyle/>
                    <a:p>
                      <a:r>
                        <a:rPr kumimoji="1" lang="ja-JP" altLang="en-US" sz="1200" dirty="0" smtClean="0"/>
                        <a:t>低</a:t>
                      </a:r>
                      <a:endParaRPr kumimoji="1" lang="ja-JP" altLang="en-US" sz="1200" dirty="0"/>
                    </a:p>
                  </a:txBody>
                  <a:tcPr marL="45720" marR="45720" marT="22871" marB="22871"/>
                </a:tc>
                <a:tc>
                  <a:txBody>
                    <a:bodyPr/>
                    <a:lstStyle/>
                    <a:p>
                      <a:pPr algn="ctr"/>
                      <a:r>
                        <a:rPr kumimoji="1" lang="en-US" altLang="ja-JP" sz="1200" dirty="0" smtClean="0"/>
                        <a:t>3</a:t>
                      </a:r>
                      <a:endParaRPr kumimoji="1" lang="ja-JP" altLang="en-US" sz="1200" dirty="0"/>
                    </a:p>
                  </a:txBody>
                  <a:tcPr marL="45720" marR="45720" marT="22871" marB="22871"/>
                </a:tc>
                <a:tc>
                  <a:txBody>
                    <a:bodyPr/>
                    <a:lstStyle/>
                    <a:p>
                      <a:pPr algn="ctr"/>
                      <a:r>
                        <a:rPr kumimoji="1" lang="en-US" altLang="ja-JP" sz="1200" dirty="0" smtClean="0"/>
                        <a:t>4</a:t>
                      </a:r>
                      <a:endParaRPr kumimoji="1" lang="ja-JP" altLang="en-US" sz="1200" dirty="0"/>
                    </a:p>
                  </a:txBody>
                  <a:tcPr marL="45720" marR="45720" marT="22871" marB="22871"/>
                </a:tc>
                <a:tc>
                  <a:txBody>
                    <a:bodyPr/>
                    <a:lstStyle/>
                    <a:p>
                      <a:pPr algn="ctr"/>
                      <a:r>
                        <a:rPr kumimoji="1" lang="en-US" altLang="ja-JP" sz="1200" dirty="0" smtClean="0"/>
                        <a:t>3</a:t>
                      </a:r>
                      <a:endParaRPr kumimoji="1" lang="ja-JP" altLang="en-US" sz="1200" dirty="0"/>
                    </a:p>
                  </a:txBody>
                  <a:tcPr marL="45720" marR="45720" marT="22871" marB="22871"/>
                </a:tc>
              </a:tr>
              <a:tr h="228706">
                <a:tc vMerge="1">
                  <a:txBody>
                    <a:bodyPr/>
                    <a:lstStyle/>
                    <a:p>
                      <a:endParaRPr kumimoji="1" lang="ja-JP" altLang="en-US" sz="1200" dirty="0"/>
                    </a:p>
                  </a:txBody>
                  <a:tcPr marL="45720" marR="45720" marT="22871" marB="22871"/>
                </a:tc>
                <a:tc>
                  <a:txBody>
                    <a:bodyPr/>
                    <a:lstStyle/>
                    <a:p>
                      <a:r>
                        <a:rPr kumimoji="1" lang="ja-JP" altLang="en-US" sz="1200" dirty="0" smtClean="0"/>
                        <a:t>中</a:t>
                      </a:r>
                      <a:endParaRPr kumimoji="1" lang="ja-JP" altLang="en-US" sz="1200" dirty="0"/>
                    </a:p>
                  </a:txBody>
                  <a:tcPr marL="45720" marR="45720" marT="22871" marB="22871"/>
                </a:tc>
                <a:tc>
                  <a:txBody>
                    <a:bodyPr/>
                    <a:lstStyle/>
                    <a:p>
                      <a:pPr algn="ctr"/>
                      <a:r>
                        <a:rPr kumimoji="1" lang="en-US" altLang="ja-JP" sz="1200" dirty="0" smtClean="0"/>
                        <a:t>4</a:t>
                      </a:r>
                      <a:endParaRPr kumimoji="1" lang="ja-JP" altLang="en-US" sz="1200" dirty="0"/>
                    </a:p>
                  </a:txBody>
                  <a:tcPr marL="45720" marR="45720" marT="22871" marB="22871"/>
                </a:tc>
                <a:tc>
                  <a:txBody>
                    <a:bodyPr/>
                    <a:lstStyle/>
                    <a:p>
                      <a:pPr algn="ctr"/>
                      <a:r>
                        <a:rPr kumimoji="1" lang="en-US" altLang="ja-JP" sz="1200" dirty="0" smtClean="0"/>
                        <a:t>5</a:t>
                      </a:r>
                      <a:endParaRPr kumimoji="1" lang="ja-JP" altLang="en-US" sz="1200" dirty="0"/>
                    </a:p>
                  </a:txBody>
                  <a:tcPr marL="45720" marR="45720" marT="22871" marB="22871"/>
                </a:tc>
                <a:tc>
                  <a:txBody>
                    <a:bodyPr/>
                    <a:lstStyle/>
                    <a:p>
                      <a:pPr algn="ctr"/>
                      <a:r>
                        <a:rPr kumimoji="1" lang="en-US" altLang="ja-JP" sz="1200" dirty="0" smtClean="0"/>
                        <a:t>4</a:t>
                      </a:r>
                      <a:endParaRPr kumimoji="1" lang="ja-JP" altLang="en-US" sz="1200" dirty="0"/>
                    </a:p>
                  </a:txBody>
                  <a:tcPr marL="45720" marR="45720" marT="22871" marB="22871"/>
                </a:tc>
              </a:tr>
              <a:tr h="228706">
                <a:tc vMerge="1">
                  <a:txBody>
                    <a:bodyPr/>
                    <a:lstStyle/>
                    <a:p>
                      <a:endParaRPr kumimoji="1" lang="ja-JP" altLang="en-US" sz="1200" dirty="0"/>
                    </a:p>
                  </a:txBody>
                  <a:tcPr marL="45720" marR="45720" marT="22871" marB="22871"/>
                </a:tc>
                <a:tc>
                  <a:txBody>
                    <a:bodyPr/>
                    <a:lstStyle/>
                    <a:p>
                      <a:r>
                        <a:rPr kumimoji="1" lang="ja-JP" altLang="en-US" sz="1200" dirty="0" smtClean="0"/>
                        <a:t>高</a:t>
                      </a:r>
                      <a:endParaRPr kumimoji="1" lang="ja-JP" altLang="en-US" sz="1200" dirty="0"/>
                    </a:p>
                  </a:txBody>
                  <a:tcPr marL="45720" marR="45720" marT="22871" marB="22871"/>
                </a:tc>
                <a:tc>
                  <a:txBody>
                    <a:bodyPr/>
                    <a:lstStyle/>
                    <a:p>
                      <a:pPr algn="ctr"/>
                      <a:r>
                        <a:rPr kumimoji="1" lang="en-US" altLang="ja-JP" sz="1200" dirty="0" smtClean="0"/>
                        <a:t>6</a:t>
                      </a:r>
                      <a:endParaRPr kumimoji="1" lang="ja-JP" altLang="en-US" sz="1200" dirty="0"/>
                    </a:p>
                  </a:txBody>
                  <a:tcPr marL="45720" marR="45720" marT="22871" marB="22871"/>
                </a:tc>
                <a:tc>
                  <a:txBody>
                    <a:bodyPr/>
                    <a:lstStyle/>
                    <a:p>
                      <a:pPr algn="ctr"/>
                      <a:r>
                        <a:rPr kumimoji="1" lang="en-US" altLang="ja-JP" sz="1200" dirty="0" smtClean="0"/>
                        <a:t>7</a:t>
                      </a:r>
                      <a:endParaRPr kumimoji="1" lang="ja-JP" altLang="en-US" sz="1200" dirty="0"/>
                    </a:p>
                  </a:txBody>
                  <a:tcPr marL="45720" marR="45720" marT="22871" marB="22871"/>
                </a:tc>
                <a:tc>
                  <a:txBody>
                    <a:bodyPr/>
                    <a:lstStyle/>
                    <a:p>
                      <a:pPr algn="ctr"/>
                      <a:r>
                        <a:rPr kumimoji="1" lang="en-US" altLang="ja-JP" sz="1200" dirty="0" smtClean="0"/>
                        <a:t>6</a:t>
                      </a:r>
                      <a:endParaRPr kumimoji="1" lang="ja-JP" altLang="en-US" sz="1200" dirty="0"/>
                    </a:p>
                  </a:txBody>
                  <a:tcPr marL="45720" marR="45720" marT="22871" marB="22871"/>
                </a:tc>
              </a:tr>
            </a:tbl>
          </a:graphicData>
        </a:graphic>
      </p:graphicFrame>
      <p:sp>
        <p:nvSpPr>
          <p:cNvPr id="6" name="タイトル 1"/>
          <p:cNvSpPr txBox="1">
            <a:spLocks/>
          </p:cNvSpPr>
          <p:nvPr/>
        </p:nvSpPr>
        <p:spPr>
          <a:xfrm>
            <a:off x="228600" y="137382"/>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ja-JP" dirty="0" smtClean="0"/>
              <a:t>TF</a:t>
            </a:r>
            <a:r>
              <a:rPr lang="ja-JP" altLang="en-US" dirty="0" smtClean="0"/>
              <a:t>の</a:t>
            </a:r>
            <a:r>
              <a:rPr lang="ja-JP" altLang="en-US" dirty="0"/>
              <a:t>複雑度</a:t>
            </a:r>
            <a:r>
              <a:rPr lang="ja-JP" altLang="en-US" dirty="0" smtClean="0"/>
              <a:t>と</a:t>
            </a:r>
            <a:r>
              <a:rPr lang="en-US" altLang="ja-JP" dirty="0" smtClean="0"/>
              <a:t>FP</a:t>
            </a:r>
            <a:endParaRPr lang="ja-JP" altLang="en-US" dirty="0"/>
          </a:p>
        </p:txBody>
      </p:sp>
      <p:grpSp>
        <p:nvGrpSpPr>
          <p:cNvPr id="7" name="グループ化 6"/>
          <p:cNvGrpSpPr/>
          <p:nvPr/>
        </p:nvGrpSpPr>
        <p:grpSpPr>
          <a:xfrm>
            <a:off x="269776" y="1067222"/>
            <a:ext cx="4109463" cy="1143530"/>
            <a:chOff x="269776" y="923206"/>
            <a:chExt cx="4109463" cy="1143530"/>
          </a:xfrm>
        </p:grpSpPr>
        <p:graphicFrame>
          <p:nvGraphicFramePr>
            <p:cNvPr id="8" name="コンテンツ プレースホルダー 5"/>
            <p:cNvGraphicFramePr>
              <a:graphicFrameLocks/>
            </p:cNvGraphicFramePr>
            <p:nvPr>
              <p:extLst>
                <p:ext uri="{D42A27DB-BD31-4B8C-83A1-F6EECF244321}">
                  <p14:modId xmlns:p14="http://schemas.microsoft.com/office/powerpoint/2010/main" val="1437248036"/>
                </p:ext>
              </p:extLst>
            </p:nvPr>
          </p:nvGraphicFramePr>
          <p:xfrm>
            <a:off x="2358008" y="923206"/>
            <a:ext cx="2021231" cy="1143530"/>
          </p:xfrm>
          <a:graphic>
            <a:graphicData uri="http://schemas.openxmlformats.org/drawingml/2006/table">
              <a:tbl>
                <a:tblPr firstRow="1" bandRow="1">
                  <a:tableStyleId>{5C22544A-7EE6-4342-B048-85BDC9FD1C3A}</a:tableStyleId>
                </a:tblPr>
                <a:tblGrid>
                  <a:gridCol w="576064"/>
                  <a:gridCol w="327978">
                    <a:extLst>
                      <a:ext uri="{9D8B030D-6E8A-4147-A177-3AD203B41FA5}">
                        <a16:colId xmlns:a16="http://schemas.microsoft.com/office/drawing/2014/main" xmlns="" val="20000"/>
                      </a:ext>
                    </a:extLst>
                  </a:gridCol>
                  <a:gridCol w="327977">
                    <a:extLst>
                      <a:ext uri="{9D8B030D-6E8A-4147-A177-3AD203B41FA5}">
                        <a16:colId xmlns:a16="http://schemas.microsoft.com/office/drawing/2014/main" xmlns="" val="20001"/>
                      </a:ext>
                    </a:extLst>
                  </a:gridCol>
                  <a:gridCol w="405765">
                    <a:extLst>
                      <a:ext uri="{9D8B030D-6E8A-4147-A177-3AD203B41FA5}">
                        <a16:colId xmlns:a16="http://schemas.microsoft.com/office/drawing/2014/main" xmlns="" val="20002"/>
                      </a:ext>
                    </a:extLst>
                  </a:gridCol>
                  <a:gridCol w="383447">
                    <a:extLst>
                      <a:ext uri="{9D8B030D-6E8A-4147-A177-3AD203B41FA5}">
                        <a16:colId xmlns:a16="http://schemas.microsoft.com/office/drawing/2014/main" xmlns="" val="20003"/>
                      </a:ext>
                    </a:extLst>
                  </a:gridCol>
                </a:tblGrid>
                <a:tr h="228706">
                  <a:tc gridSpan="2">
                    <a:txBody>
                      <a:bodyPr/>
                      <a:lstStyle/>
                      <a:p>
                        <a:r>
                          <a:rPr kumimoji="1" lang="ja-JP" altLang="en-US" sz="1200" dirty="0" smtClean="0"/>
                          <a:t>出力・照会</a:t>
                        </a:r>
                        <a:endParaRPr kumimoji="1" lang="ja-JP" altLang="en-US" sz="1200" dirty="0"/>
                      </a:p>
                    </a:txBody>
                    <a:tcPr marL="45720" marR="45720" marT="22871" marB="22871"/>
                  </a:tc>
                  <a:tc hMerge="1">
                    <a:txBody>
                      <a:bodyPr/>
                      <a:lstStyle/>
                      <a:p>
                        <a:endParaRPr kumimoji="1" lang="ja-JP" altLang="en-US" sz="1200" dirty="0"/>
                      </a:p>
                    </a:txBody>
                    <a:tcPr marL="45720" marR="45720" marT="22871" marB="22871"/>
                  </a:tc>
                  <a:tc gridSpan="3">
                    <a:txBody>
                      <a:bodyPr/>
                      <a:lstStyle/>
                      <a:p>
                        <a:r>
                          <a:rPr kumimoji="1" lang="ja-JP" altLang="en-US" sz="1200" dirty="0" smtClean="0"/>
                          <a:t>入出力項目数</a:t>
                        </a: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r>
                <a:tr h="228706">
                  <a:tc>
                    <a:txBody>
                      <a:bodyPr/>
                      <a:lstStyle/>
                      <a:p>
                        <a:endParaRPr kumimoji="1" lang="ja-JP" altLang="en-US" sz="1200" dirty="0"/>
                      </a:p>
                    </a:txBody>
                    <a:tcPr marL="45720" marR="45720" marT="22871" marB="22871"/>
                  </a:tc>
                  <a:tc>
                    <a:txBody>
                      <a:bodyPr/>
                      <a:lstStyle/>
                      <a:p>
                        <a:endParaRPr kumimoji="1" lang="ja-JP" altLang="en-US" sz="1200" dirty="0"/>
                      </a:p>
                    </a:txBody>
                    <a:tcPr marL="45720" marR="45720" marT="22871" marB="22871"/>
                  </a:tc>
                  <a:tc>
                    <a:txBody>
                      <a:bodyPr/>
                      <a:lstStyle/>
                      <a:p>
                        <a:pPr algn="ctr"/>
                        <a:r>
                          <a:rPr kumimoji="1" lang="en-US" altLang="ja-JP" sz="1200" dirty="0" smtClean="0"/>
                          <a:t>1-5</a:t>
                        </a:r>
                        <a:endParaRPr kumimoji="1" lang="ja-JP" altLang="en-US" sz="1200" dirty="0"/>
                      </a:p>
                    </a:txBody>
                    <a:tcPr marL="45720" marR="45720" marT="22871" marB="22871"/>
                  </a:tc>
                  <a:tc>
                    <a:txBody>
                      <a:bodyPr/>
                      <a:lstStyle/>
                      <a:p>
                        <a:pPr algn="ctr"/>
                        <a:r>
                          <a:rPr kumimoji="1" lang="en-US" altLang="ja-JP" sz="1200" dirty="0" smtClean="0"/>
                          <a:t>6-19</a:t>
                        </a:r>
                        <a:endParaRPr kumimoji="1" lang="ja-JP" altLang="en-US" sz="1200" dirty="0"/>
                      </a:p>
                    </a:txBody>
                    <a:tcPr marL="45720" marR="45720" marT="22871" marB="22871"/>
                  </a:tc>
                  <a:tc>
                    <a:txBody>
                      <a:bodyPr/>
                      <a:lstStyle/>
                      <a:p>
                        <a:pPr algn="ctr"/>
                        <a:r>
                          <a:rPr kumimoji="1" lang="en-US" altLang="ja-JP" sz="1200" dirty="0" smtClean="0"/>
                          <a:t>&gt; 19</a:t>
                        </a:r>
                        <a:endParaRPr kumimoji="1" lang="ja-JP" altLang="en-US" sz="1200" dirty="0"/>
                      </a:p>
                    </a:txBody>
                    <a:tcPr marL="45720" marR="45720" marT="22871" marB="22871"/>
                  </a:tc>
                  <a:extLst>
                    <a:ext uri="{0D108BD9-81ED-4DB2-BD59-A6C34878D82A}">
                      <a16:rowId xmlns:a16="http://schemas.microsoft.com/office/drawing/2014/main" xmlns="" val="10000"/>
                    </a:ext>
                  </a:extLst>
                </a:tr>
                <a:tr h="228706">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処理に</a:t>
                        </a:r>
                        <a:endParaRPr lang="en-US" altLang="ja-JP"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関わる</a:t>
                        </a:r>
                        <a:r>
                          <a:rPr lang="en-US" altLang="ja-JP" sz="1200" dirty="0" smtClean="0"/>
                          <a:t/>
                        </a:r>
                        <a:br>
                          <a:rPr lang="en-US" altLang="ja-JP" sz="1200" dirty="0" smtClean="0"/>
                        </a:br>
                        <a:r>
                          <a:rPr lang="en-US" altLang="ja-JP" sz="1200" dirty="0" smtClean="0"/>
                          <a:t>DF</a:t>
                        </a:r>
                        <a:r>
                          <a:rPr lang="ja-JP" altLang="en-US" sz="1200" dirty="0" smtClean="0"/>
                          <a:t>数</a:t>
                        </a:r>
                      </a:p>
                    </a:txBody>
                    <a:tcPr marL="45720" marR="45720" marT="22871" marB="22871"/>
                  </a:tc>
                  <a:tc>
                    <a:txBody>
                      <a:bodyPr/>
                      <a:lstStyle/>
                      <a:p>
                        <a:r>
                          <a:rPr kumimoji="1" lang="en-US" altLang="ja-JP" sz="1200" dirty="0" smtClean="0"/>
                          <a:t>0-1</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extLst>
                    <a:ext uri="{0D108BD9-81ED-4DB2-BD59-A6C34878D82A}">
                      <a16:rowId xmlns:a16="http://schemas.microsoft.com/office/drawing/2014/main" xmlns="" val="10001"/>
                    </a:ext>
                  </a:extLst>
                </a:tr>
                <a:tr h="228706">
                  <a:tc vMerge="1">
                    <a:txBody>
                      <a:bodyPr/>
                      <a:lstStyle/>
                      <a:p>
                        <a:endParaRPr kumimoji="1" lang="ja-JP" altLang="en-US" sz="1200" dirty="0"/>
                      </a:p>
                    </a:txBody>
                    <a:tcPr marL="45720" marR="45720" marT="22871" marB="22871"/>
                  </a:tc>
                  <a:tc>
                    <a:txBody>
                      <a:bodyPr/>
                      <a:lstStyle/>
                      <a:p>
                        <a:r>
                          <a:rPr kumimoji="1" lang="en-US" altLang="ja-JP" sz="1200" dirty="0" smtClean="0"/>
                          <a:t>2-3</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a16="http://schemas.microsoft.com/office/drawing/2014/main" xmlns="" val="10002"/>
                    </a:ext>
                  </a:extLst>
                </a:tr>
                <a:tr h="228706">
                  <a:tc vMerge="1">
                    <a:txBody>
                      <a:bodyPr/>
                      <a:lstStyle/>
                      <a:p>
                        <a:pPr marL="0" indent="0">
                          <a:buFont typeface="Wingdings" panose="05000000000000000000" pitchFamily="2" charset="2"/>
                          <a:buNone/>
                        </a:pPr>
                        <a:endParaRPr kumimoji="1" lang="ja-JP" altLang="en-US" sz="1200" dirty="0"/>
                      </a:p>
                    </a:txBody>
                    <a:tcPr marL="45720" marR="45720" marT="22871" marB="22871"/>
                  </a:tc>
                  <a:tc>
                    <a:txBody>
                      <a:bodyPr/>
                      <a:lstStyle/>
                      <a:p>
                        <a:pPr marL="0" indent="0">
                          <a:buFont typeface="Wingdings" panose="05000000000000000000" pitchFamily="2" charset="2"/>
                          <a:buNone/>
                        </a:pPr>
                        <a:r>
                          <a:rPr kumimoji="1" lang="en-US" altLang="ja-JP" sz="1200" dirty="0" smtClean="0"/>
                          <a:t>&gt; 3</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a16="http://schemas.microsoft.com/office/drawing/2014/main" xmlns="" val="10003"/>
                    </a:ext>
                  </a:extLst>
                </a:tr>
              </a:tbl>
            </a:graphicData>
          </a:graphic>
        </p:graphicFrame>
        <p:graphicFrame>
          <p:nvGraphicFramePr>
            <p:cNvPr id="9" name="コンテンツ プレースホルダー 5"/>
            <p:cNvGraphicFramePr>
              <a:graphicFrameLocks/>
            </p:cNvGraphicFramePr>
            <p:nvPr>
              <p:extLst>
                <p:ext uri="{D42A27DB-BD31-4B8C-83A1-F6EECF244321}">
                  <p14:modId xmlns:p14="http://schemas.microsoft.com/office/powerpoint/2010/main" val="2450481749"/>
                </p:ext>
              </p:extLst>
            </p:nvPr>
          </p:nvGraphicFramePr>
          <p:xfrm>
            <a:off x="269776" y="923207"/>
            <a:ext cx="2021231" cy="1143110"/>
          </p:xfrm>
          <a:graphic>
            <a:graphicData uri="http://schemas.openxmlformats.org/drawingml/2006/table">
              <a:tbl>
                <a:tblPr firstRow="1" bandRow="1">
                  <a:tableStyleId>{5C22544A-7EE6-4342-B048-85BDC9FD1C3A}</a:tableStyleId>
                </a:tblPr>
                <a:tblGrid>
                  <a:gridCol w="576064"/>
                  <a:gridCol w="327978">
                    <a:extLst>
                      <a:ext uri="{9D8B030D-6E8A-4147-A177-3AD203B41FA5}">
                        <a16:colId xmlns:a16="http://schemas.microsoft.com/office/drawing/2014/main" xmlns="" val="20000"/>
                      </a:ext>
                    </a:extLst>
                  </a:gridCol>
                  <a:gridCol w="327977">
                    <a:extLst>
                      <a:ext uri="{9D8B030D-6E8A-4147-A177-3AD203B41FA5}">
                        <a16:colId xmlns:a16="http://schemas.microsoft.com/office/drawing/2014/main" xmlns="" val="20001"/>
                      </a:ext>
                    </a:extLst>
                  </a:gridCol>
                  <a:gridCol w="405765">
                    <a:extLst>
                      <a:ext uri="{9D8B030D-6E8A-4147-A177-3AD203B41FA5}">
                        <a16:colId xmlns:a16="http://schemas.microsoft.com/office/drawing/2014/main" xmlns="" val="20002"/>
                      </a:ext>
                    </a:extLst>
                  </a:gridCol>
                  <a:gridCol w="383447">
                    <a:extLst>
                      <a:ext uri="{9D8B030D-6E8A-4147-A177-3AD203B41FA5}">
                        <a16:colId xmlns:a16="http://schemas.microsoft.com/office/drawing/2014/main" xmlns="" val="20003"/>
                      </a:ext>
                    </a:extLst>
                  </a:gridCol>
                </a:tblGrid>
                <a:tr h="183519">
                  <a:tc gridSpan="2">
                    <a:txBody>
                      <a:bodyPr/>
                      <a:lstStyle/>
                      <a:p>
                        <a:r>
                          <a:rPr kumimoji="1" lang="ja-JP" altLang="en-US" sz="1200" dirty="0" smtClean="0"/>
                          <a:t>更新</a:t>
                        </a:r>
                        <a:endParaRPr kumimoji="1" lang="ja-JP" altLang="en-US" sz="1200" dirty="0"/>
                      </a:p>
                    </a:txBody>
                    <a:tcPr marL="45720" marR="45720" marT="22871" marB="22871"/>
                  </a:tc>
                  <a:tc hMerge="1">
                    <a:txBody>
                      <a:bodyPr/>
                      <a:lstStyle/>
                      <a:p>
                        <a:endParaRPr kumimoji="1" lang="ja-JP" altLang="en-US" sz="1200" dirty="0"/>
                      </a:p>
                    </a:txBody>
                    <a:tcPr marL="45720" marR="45720" marT="22871" marB="22871"/>
                  </a:tc>
                  <a:tc gridSpan="3">
                    <a:txBody>
                      <a:bodyPr/>
                      <a:lstStyle/>
                      <a:p>
                        <a:r>
                          <a:rPr kumimoji="1" lang="ja-JP" altLang="en-US" sz="1200" dirty="0" smtClean="0"/>
                          <a:t>入出力項目数</a:t>
                        </a: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c hMerge="1">
                    <a:txBody>
                      <a:bodyPr/>
                      <a:lstStyle/>
                      <a:p>
                        <a:pPr algn="ctr"/>
                        <a:endParaRPr kumimoji="1" lang="ja-JP" altLang="en-US" sz="1200" dirty="0"/>
                      </a:p>
                    </a:txBody>
                    <a:tcPr marL="45720" marR="45720" marT="22871" marB="22871"/>
                  </a:tc>
                </a:tr>
                <a:tr h="183519">
                  <a:tc>
                    <a:txBody>
                      <a:bodyPr/>
                      <a:lstStyle/>
                      <a:p>
                        <a:endParaRPr kumimoji="1" lang="ja-JP" altLang="en-US" sz="1200" dirty="0"/>
                      </a:p>
                    </a:txBody>
                    <a:tcPr marL="45720" marR="45720" marT="22871" marB="22871"/>
                  </a:tc>
                  <a:tc>
                    <a:txBody>
                      <a:bodyPr/>
                      <a:lstStyle/>
                      <a:p>
                        <a:endParaRPr kumimoji="1" lang="ja-JP" altLang="en-US" sz="1200" dirty="0"/>
                      </a:p>
                    </a:txBody>
                    <a:tcPr marL="45720" marR="45720" marT="22871" marB="22871"/>
                  </a:tc>
                  <a:tc>
                    <a:txBody>
                      <a:bodyPr/>
                      <a:lstStyle/>
                      <a:p>
                        <a:pPr algn="ctr"/>
                        <a:r>
                          <a:rPr kumimoji="1" lang="en-US" altLang="ja-JP" sz="1200" dirty="0" smtClean="0"/>
                          <a:t>1-4</a:t>
                        </a:r>
                        <a:endParaRPr kumimoji="1" lang="ja-JP" altLang="en-US" sz="1200" dirty="0"/>
                      </a:p>
                    </a:txBody>
                    <a:tcPr marL="45720" marR="45720" marT="22871" marB="22871"/>
                  </a:tc>
                  <a:tc>
                    <a:txBody>
                      <a:bodyPr/>
                      <a:lstStyle/>
                      <a:p>
                        <a:pPr algn="ctr"/>
                        <a:r>
                          <a:rPr kumimoji="1" lang="en-US" altLang="ja-JP" sz="1200" dirty="0" smtClean="0"/>
                          <a:t>5-15</a:t>
                        </a:r>
                        <a:endParaRPr kumimoji="1" lang="ja-JP" altLang="en-US" sz="1200" dirty="0"/>
                      </a:p>
                    </a:txBody>
                    <a:tcPr marL="45720" marR="45720" marT="22871" marB="22871"/>
                  </a:tc>
                  <a:tc>
                    <a:txBody>
                      <a:bodyPr/>
                      <a:lstStyle/>
                      <a:p>
                        <a:pPr algn="ctr"/>
                        <a:r>
                          <a:rPr kumimoji="1" lang="en-US" altLang="ja-JP" sz="1200" dirty="0" smtClean="0"/>
                          <a:t>&gt; 15</a:t>
                        </a:r>
                        <a:endParaRPr kumimoji="1" lang="ja-JP" altLang="en-US" sz="1200" dirty="0"/>
                      </a:p>
                    </a:txBody>
                    <a:tcPr marL="45720" marR="45720" marT="22871" marB="22871"/>
                  </a:tc>
                  <a:extLst>
                    <a:ext uri="{0D108BD9-81ED-4DB2-BD59-A6C34878D82A}">
                      <a16:rowId xmlns:a16="http://schemas.microsoft.com/office/drawing/2014/main" xmlns="" val="10000"/>
                    </a:ext>
                  </a:extLst>
                </a:tr>
                <a:tr h="183519">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処理に</a:t>
                        </a:r>
                        <a:endParaRPr lang="en-US" altLang="ja-JP"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t>関わる</a:t>
                        </a:r>
                        <a:r>
                          <a:rPr lang="en-US" altLang="ja-JP" sz="1200" dirty="0" smtClean="0"/>
                          <a:t/>
                        </a:r>
                        <a:br>
                          <a:rPr lang="en-US" altLang="ja-JP" sz="1200" dirty="0" smtClean="0"/>
                        </a:br>
                        <a:r>
                          <a:rPr lang="en-US" altLang="ja-JP" sz="1200" dirty="0" smtClean="0"/>
                          <a:t>DF</a:t>
                        </a:r>
                        <a:r>
                          <a:rPr lang="ja-JP" altLang="en-US" sz="1200" dirty="0" smtClean="0"/>
                          <a:t>数</a:t>
                        </a:r>
                      </a:p>
                    </a:txBody>
                    <a:tcPr marL="45720" marR="45720" marT="22871" marB="22871"/>
                  </a:tc>
                  <a:tc>
                    <a:txBody>
                      <a:bodyPr/>
                      <a:lstStyle/>
                      <a:p>
                        <a:pPr algn="ctr"/>
                        <a:r>
                          <a:rPr kumimoji="1" lang="en-US" altLang="ja-JP" sz="1200" dirty="0" smtClean="0"/>
                          <a:t>0-1</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extLst>
                    <a:ext uri="{0D108BD9-81ED-4DB2-BD59-A6C34878D82A}">
                      <a16:rowId xmlns:a16="http://schemas.microsoft.com/office/drawing/2014/main" xmlns="" val="10001"/>
                    </a:ext>
                  </a:extLst>
                </a:tr>
                <a:tr h="183519">
                  <a:tc vMerge="1">
                    <a:txBody>
                      <a:bodyPr/>
                      <a:lstStyle/>
                      <a:p>
                        <a:endParaRPr kumimoji="1" lang="ja-JP" altLang="en-US" sz="1200" dirty="0"/>
                      </a:p>
                    </a:txBody>
                    <a:tcPr marL="45720" marR="45720" marT="22871" marB="22871"/>
                  </a:tc>
                  <a:tc>
                    <a:txBody>
                      <a:bodyPr/>
                      <a:lstStyle/>
                      <a:p>
                        <a:pPr algn="ctr"/>
                        <a:r>
                          <a:rPr kumimoji="1" lang="en-US" altLang="ja-JP" sz="1200" dirty="0" smtClean="0"/>
                          <a:t>2</a:t>
                        </a:r>
                        <a:endParaRPr kumimoji="1" lang="ja-JP" altLang="en-US" sz="1200" dirty="0"/>
                      </a:p>
                    </a:txBody>
                    <a:tcPr marL="45720" marR="45720" marT="22871" marB="22871"/>
                  </a:tc>
                  <a:tc>
                    <a:txBody>
                      <a:bodyPr/>
                      <a:lstStyle/>
                      <a:p>
                        <a:pPr algn="ctr"/>
                        <a:r>
                          <a:rPr kumimoji="1" lang="ja-JP" altLang="en-US" sz="1200" dirty="0" smtClean="0"/>
                          <a:t>低</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a16="http://schemas.microsoft.com/office/drawing/2014/main" xmlns="" val="10002"/>
                    </a:ext>
                  </a:extLst>
                </a:tr>
                <a:tr h="202028">
                  <a:tc vMerge="1">
                    <a:txBody>
                      <a:bodyPr/>
                      <a:lstStyle/>
                      <a:p>
                        <a:pPr marL="0" indent="0">
                          <a:buFont typeface="Wingdings" panose="05000000000000000000" pitchFamily="2" charset="2"/>
                          <a:buNone/>
                        </a:pPr>
                        <a:endParaRPr kumimoji="1" lang="ja-JP" altLang="en-US" sz="1200" dirty="0"/>
                      </a:p>
                    </a:txBody>
                    <a:tcPr marL="45720" marR="45720" marT="22871" marB="22871"/>
                  </a:tc>
                  <a:tc>
                    <a:txBody>
                      <a:bodyPr/>
                      <a:lstStyle/>
                      <a:p>
                        <a:pPr algn="ctr"/>
                        <a:r>
                          <a:rPr kumimoji="1" lang="en-US" altLang="ja-JP" sz="1200" dirty="0" smtClean="0"/>
                          <a:t>&gt; 2</a:t>
                        </a:r>
                        <a:endParaRPr kumimoji="1" lang="ja-JP" altLang="en-US" sz="1200" dirty="0"/>
                      </a:p>
                    </a:txBody>
                    <a:tcPr marL="45720" marR="45720" marT="22871" marB="22871"/>
                  </a:tc>
                  <a:tc>
                    <a:txBody>
                      <a:bodyPr/>
                      <a:lstStyle/>
                      <a:p>
                        <a:pPr algn="ctr"/>
                        <a:r>
                          <a:rPr kumimoji="1" lang="ja-JP" altLang="en-US" sz="1200" dirty="0" smtClean="0"/>
                          <a:t>中</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tc>
                    <a:txBody>
                      <a:bodyPr/>
                      <a:lstStyle/>
                      <a:p>
                        <a:pPr algn="ctr"/>
                        <a:r>
                          <a:rPr kumimoji="1" lang="ja-JP" altLang="en-US" sz="1200" dirty="0" smtClean="0"/>
                          <a:t>高</a:t>
                        </a:r>
                        <a:endParaRPr kumimoji="1" lang="ja-JP" altLang="en-US" sz="1200" dirty="0"/>
                      </a:p>
                    </a:txBody>
                    <a:tcPr marL="45720" marR="45720" marT="22871" marB="22871"/>
                  </a:tc>
                  <a:extLst>
                    <a:ext uri="{0D108BD9-81ED-4DB2-BD59-A6C34878D82A}">
                      <a16:rowId xmlns:a16="http://schemas.microsoft.com/office/drawing/2014/main" xmlns="" val="10003"/>
                    </a:ext>
                  </a:extLst>
                </a:tr>
              </a:tbl>
            </a:graphicData>
          </a:graphic>
        </p:graphicFrame>
      </p:grpSp>
    </p:spTree>
    <p:extLst>
      <p:ext uri="{BB962C8B-B14F-4D97-AF65-F5344CB8AC3E}">
        <p14:creationId xmlns:p14="http://schemas.microsoft.com/office/powerpoint/2010/main" val="176476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p:cNvGrpSpPr/>
          <p:nvPr/>
        </p:nvGrpSpPr>
        <p:grpSpPr>
          <a:xfrm>
            <a:off x="396926" y="915545"/>
            <a:ext cx="1833932" cy="473714"/>
            <a:chOff x="413792" y="915545"/>
            <a:chExt cx="1833932" cy="473714"/>
          </a:xfrm>
        </p:grpSpPr>
        <p:sp>
          <p:nvSpPr>
            <p:cNvPr id="5" name="円/楕円 4"/>
            <p:cNvSpPr/>
            <p:nvPr/>
          </p:nvSpPr>
          <p:spPr>
            <a:xfrm>
              <a:off x="485800" y="987553"/>
              <a:ext cx="311557" cy="2880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 name="正方形/長方形 5"/>
            <p:cNvSpPr/>
            <p:nvPr/>
          </p:nvSpPr>
          <p:spPr>
            <a:xfrm>
              <a:off x="413792" y="915545"/>
              <a:ext cx="1800200" cy="432048"/>
            </a:xfrm>
            <a:prstGeom prst="rect">
              <a:avLst/>
            </a:prstGeom>
            <a:no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07564" y="989149"/>
              <a:ext cx="1440160"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新規登録</a:t>
              </a:r>
              <a:endParaRPr kumimoji="1" lang="ja-JP" altLang="en-US" sz="2000" b="1" dirty="0">
                <a:latin typeface="メイリオ" panose="020B0604030504040204" pitchFamily="50" charset="-128"/>
                <a:ea typeface="メイリオ" panose="020B0604030504040204" pitchFamily="50" charset="-128"/>
              </a:endParaRPr>
            </a:p>
          </p:txBody>
        </p:sp>
      </p:grpSp>
      <p:sp>
        <p:nvSpPr>
          <p:cNvPr id="4" name="角丸四角形 3"/>
          <p:cNvSpPr/>
          <p:nvPr/>
        </p:nvSpPr>
        <p:spPr>
          <a:xfrm>
            <a:off x="989856" y="203126"/>
            <a:ext cx="2592288"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800" b="1" dirty="0">
                <a:latin typeface="メイリオ" panose="020B0604030504040204" pitchFamily="50" charset="-128"/>
                <a:ea typeface="メイリオ" panose="020B0604030504040204" pitchFamily="50" charset="-128"/>
              </a:rPr>
              <a:t>DVD</a:t>
            </a:r>
            <a:r>
              <a:rPr lang="ja-JP" altLang="en-US" sz="1800" b="1" dirty="0">
                <a:latin typeface="メイリオ" panose="020B0604030504040204" pitchFamily="50" charset="-128"/>
                <a:ea typeface="メイリオ" panose="020B0604030504040204" pitchFamily="50" charset="-128"/>
              </a:rPr>
              <a:t>管理メニュー</a:t>
            </a:r>
            <a:endParaRPr lang="ja-JP" altLang="en-US" sz="1200" b="1" dirty="0">
              <a:latin typeface="メイリオ" panose="020B0604030504040204" pitchFamily="50" charset="-128"/>
              <a:ea typeface="メイリオ" panose="020B0604030504040204" pitchFamily="50" charset="-128"/>
            </a:endParaRPr>
          </a:p>
        </p:txBody>
      </p:sp>
      <p:grpSp>
        <p:nvGrpSpPr>
          <p:cNvPr id="23" name="グループ化 22"/>
          <p:cNvGrpSpPr/>
          <p:nvPr/>
        </p:nvGrpSpPr>
        <p:grpSpPr>
          <a:xfrm>
            <a:off x="405359" y="1531444"/>
            <a:ext cx="1833932" cy="473714"/>
            <a:chOff x="413792" y="915545"/>
            <a:chExt cx="1833932" cy="473714"/>
          </a:xfrm>
        </p:grpSpPr>
        <p:sp>
          <p:nvSpPr>
            <p:cNvPr id="24" name="円/楕円 23"/>
            <p:cNvSpPr/>
            <p:nvPr/>
          </p:nvSpPr>
          <p:spPr>
            <a:xfrm>
              <a:off x="485800" y="987553"/>
              <a:ext cx="311557"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25" name="正方形/長方形 24"/>
            <p:cNvSpPr/>
            <p:nvPr/>
          </p:nvSpPr>
          <p:spPr>
            <a:xfrm>
              <a:off x="413792" y="915545"/>
              <a:ext cx="1800200" cy="432048"/>
            </a:xfrm>
            <a:prstGeom prst="rect">
              <a:avLst/>
            </a:prstGeom>
            <a:no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807564" y="989149"/>
              <a:ext cx="1440160"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増枚</a:t>
              </a:r>
              <a:endParaRPr kumimoji="1" lang="ja-JP" altLang="en-US" sz="2000" b="1" dirty="0">
                <a:latin typeface="メイリオ" panose="020B0604030504040204" pitchFamily="50" charset="-128"/>
                <a:ea typeface="メイリオ" panose="020B0604030504040204" pitchFamily="50" charset="-128"/>
              </a:endParaRPr>
            </a:p>
          </p:txBody>
        </p:sp>
      </p:grpSp>
      <p:grpSp>
        <p:nvGrpSpPr>
          <p:cNvPr id="27" name="グループ化 26"/>
          <p:cNvGrpSpPr/>
          <p:nvPr/>
        </p:nvGrpSpPr>
        <p:grpSpPr>
          <a:xfrm>
            <a:off x="413792" y="2147342"/>
            <a:ext cx="1833932" cy="473714"/>
            <a:chOff x="413792" y="915545"/>
            <a:chExt cx="1833932" cy="473714"/>
          </a:xfrm>
        </p:grpSpPr>
        <p:sp>
          <p:nvSpPr>
            <p:cNvPr id="28" name="円/楕円 27"/>
            <p:cNvSpPr/>
            <p:nvPr/>
          </p:nvSpPr>
          <p:spPr>
            <a:xfrm>
              <a:off x="485800" y="987553"/>
              <a:ext cx="311557"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9" name="正方形/長方形 28"/>
            <p:cNvSpPr/>
            <p:nvPr/>
          </p:nvSpPr>
          <p:spPr>
            <a:xfrm>
              <a:off x="413792" y="915545"/>
              <a:ext cx="1800200" cy="432048"/>
            </a:xfrm>
            <a:prstGeom prst="rect">
              <a:avLst/>
            </a:prstGeom>
            <a:no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807564" y="989149"/>
              <a:ext cx="1440160"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減枚</a:t>
              </a:r>
              <a:endParaRPr kumimoji="1" lang="ja-JP" altLang="en-US" sz="2000" b="1" dirty="0">
                <a:latin typeface="メイリオ" panose="020B0604030504040204" pitchFamily="50" charset="-128"/>
                <a:ea typeface="メイリオ" panose="020B0604030504040204" pitchFamily="50" charset="-128"/>
              </a:endParaRPr>
            </a:p>
          </p:txBody>
        </p:sp>
      </p:grpSp>
      <p:grpSp>
        <p:nvGrpSpPr>
          <p:cNvPr id="35" name="グループ化 34"/>
          <p:cNvGrpSpPr/>
          <p:nvPr/>
        </p:nvGrpSpPr>
        <p:grpSpPr>
          <a:xfrm>
            <a:off x="2341093" y="915545"/>
            <a:ext cx="1833932" cy="473714"/>
            <a:chOff x="413792" y="915545"/>
            <a:chExt cx="1833932" cy="473714"/>
          </a:xfrm>
        </p:grpSpPr>
        <p:sp>
          <p:nvSpPr>
            <p:cNvPr id="36" name="円/楕円 35"/>
            <p:cNvSpPr/>
            <p:nvPr/>
          </p:nvSpPr>
          <p:spPr>
            <a:xfrm>
              <a:off x="485800" y="987553"/>
              <a:ext cx="311557" cy="28803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37" name="正方形/長方形 36"/>
            <p:cNvSpPr/>
            <p:nvPr/>
          </p:nvSpPr>
          <p:spPr>
            <a:xfrm>
              <a:off x="413792" y="915545"/>
              <a:ext cx="1800200" cy="432048"/>
            </a:xfrm>
            <a:prstGeom prst="rect">
              <a:avLst/>
            </a:prstGeom>
            <a:no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807564" y="989149"/>
              <a:ext cx="1440160"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情報印刷</a:t>
              </a:r>
              <a:endParaRPr kumimoji="1" lang="ja-JP" altLang="en-US" sz="2000" b="1" dirty="0">
                <a:latin typeface="メイリオ" panose="020B0604030504040204" pitchFamily="50" charset="-128"/>
                <a:ea typeface="メイリオ" panose="020B0604030504040204" pitchFamily="50" charset="-128"/>
              </a:endParaRPr>
            </a:p>
          </p:txBody>
        </p:sp>
      </p:grpSp>
      <p:grpSp>
        <p:nvGrpSpPr>
          <p:cNvPr id="39" name="グループ化 38"/>
          <p:cNvGrpSpPr/>
          <p:nvPr/>
        </p:nvGrpSpPr>
        <p:grpSpPr>
          <a:xfrm>
            <a:off x="2332660" y="1531444"/>
            <a:ext cx="1833932" cy="473714"/>
            <a:chOff x="413792" y="915545"/>
            <a:chExt cx="1833932" cy="473714"/>
          </a:xfrm>
        </p:grpSpPr>
        <p:sp>
          <p:nvSpPr>
            <p:cNvPr id="40" name="円/楕円 39"/>
            <p:cNvSpPr/>
            <p:nvPr/>
          </p:nvSpPr>
          <p:spPr>
            <a:xfrm>
              <a:off x="485800" y="987553"/>
              <a:ext cx="311557" cy="28803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13792" y="915545"/>
              <a:ext cx="1800200" cy="432048"/>
            </a:xfrm>
            <a:prstGeom prst="rect">
              <a:avLst/>
            </a:prstGeom>
            <a:no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807564" y="989149"/>
              <a:ext cx="1440160"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検索</a:t>
              </a:r>
              <a:endParaRPr kumimoji="1" lang="ja-JP" altLang="en-US" sz="2000" b="1" dirty="0">
                <a:latin typeface="メイリオ" panose="020B0604030504040204" pitchFamily="50" charset="-128"/>
                <a:ea typeface="メイリオ" panose="020B0604030504040204" pitchFamily="50" charset="-128"/>
              </a:endParaRPr>
            </a:p>
          </p:txBody>
        </p:sp>
      </p:grpSp>
      <p:grpSp>
        <p:nvGrpSpPr>
          <p:cNvPr id="43" name="グループ化 42"/>
          <p:cNvGrpSpPr/>
          <p:nvPr/>
        </p:nvGrpSpPr>
        <p:grpSpPr>
          <a:xfrm>
            <a:off x="2349526" y="2147342"/>
            <a:ext cx="1833932" cy="473714"/>
            <a:chOff x="413792" y="915545"/>
            <a:chExt cx="1833932" cy="473714"/>
          </a:xfrm>
        </p:grpSpPr>
        <p:sp>
          <p:nvSpPr>
            <p:cNvPr id="44" name="円/楕円 43"/>
            <p:cNvSpPr/>
            <p:nvPr/>
          </p:nvSpPr>
          <p:spPr>
            <a:xfrm>
              <a:off x="485800" y="987553"/>
              <a:ext cx="311557" cy="2880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45" name="正方形/長方形 44"/>
            <p:cNvSpPr/>
            <p:nvPr/>
          </p:nvSpPr>
          <p:spPr>
            <a:xfrm>
              <a:off x="413792" y="915545"/>
              <a:ext cx="1800200" cy="432048"/>
            </a:xfrm>
            <a:prstGeom prst="rect">
              <a:avLst/>
            </a:prstGeom>
            <a:noFill/>
            <a:ln>
              <a:solidFill>
                <a:schemeClr val="bg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807564" y="989149"/>
              <a:ext cx="1440160"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削除</a:t>
              </a:r>
              <a:endParaRPr kumimoji="1" lang="ja-JP" altLang="en-US" sz="2000" b="1" dirty="0">
                <a:latin typeface="メイリオ" panose="020B0604030504040204" pitchFamily="50" charset="-128"/>
                <a:ea typeface="メイリオ" panose="020B0604030504040204" pitchFamily="50" charset="-128"/>
              </a:endParaRPr>
            </a:p>
          </p:txBody>
        </p:sp>
      </p:grpSp>
      <p:sp>
        <p:nvSpPr>
          <p:cNvPr id="47" name="角丸四角形 46"/>
          <p:cNvSpPr/>
          <p:nvPr/>
        </p:nvSpPr>
        <p:spPr>
          <a:xfrm>
            <a:off x="3078088" y="2867422"/>
            <a:ext cx="1207217"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800" b="1" dirty="0" smtClean="0">
                <a:latin typeface="メイリオ" panose="020B0604030504040204" pitchFamily="50" charset="-128"/>
                <a:ea typeface="メイリオ" panose="020B0604030504040204" pitchFamily="50" charset="-128"/>
              </a:rPr>
              <a:t>終了</a:t>
            </a:r>
            <a:endParaRPr lang="ja-JP" altLang="en-US" sz="1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6309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989856" y="203126"/>
            <a:ext cx="2592288"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800" b="1" dirty="0" smtClean="0">
                <a:latin typeface="メイリオ" panose="020B0604030504040204" pitchFamily="50" charset="-128"/>
                <a:ea typeface="メイリオ" panose="020B0604030504040204" pitchFamily="50" charset="-128"/>
              </a:rPr>
              <a:t>DVD</a:t>
            </a:r>
            <a:r>
              <a:rPr lang="ja-JP" altLang="en-US" sz="1800" b="1" dirty="0" smtClean="0">
                <a:latin typeface="メイリオ" panose="020B0604030504040204" pitchFamily="50" charset="-128"/>
                <a:ea typeface="メイリオ" panose="020B0604030504040204" pitchFamily="50" charset="-128"/>
              </a:rPr>
              <a:t>の新規登録</a:t>
            </a:r>
            <a:endParaRPr lang="ja-JP" altLang="en-US" sz="1200" b="1" dirty="0">
              <a:latin typeface="メイリオ" panose="020B0604030504040204" pitchFamily="50" charset="-128"/>
              <a:ea typeface="メイリオ" panose="020B0604030504040204" pitchFamily="50" charset="-128"/>
            </a:endParaRPr>
          </a:p>
        </p:txBody>
      </p:sp>
      <p:sp>
        <p:nvSpPr>
          <p:cNvPr id="31" name="角丸四角形 30"/>
          <p:cNvSpPr/>
          <p:nvPr/>
        </p:nvSpPr>
        <p:spPr>
          <a:xfrm>
            <a:off x="3222104" y="2939430"/>
            <a:ext cx="120721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800" b="1" dirty="0" smtClean="0">
                <a:latin typeface="メイリオ" panose="020B0604030504040204" pitchFamily="50" charset="-128"/>
                <a:ea typeface="メイリオ" panose="020B0604030504040204" pitchFamily="50" charset="-128"/>
              </a:rPr>
              <a:t>戻る</a:t>
            </a:r>
            <a:endParaRPr lang="ja-JP" altLang="en-US" sz="1200" b="1" dirty="0">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16267" y="1104416"/>
            <a:ext cx="3474656" cy="408989"/>
            <a:chOff x="476664" y="904901"/>
            <a:chExt cx="3474656" cy="408989"/>
          </a:xfrm>
        </p:grpSpPr>
        <p:sp>
          <p:nvSpPr>
            <p:cNvPr id="3" name="テキスト ボックス 2"/>
            <p:cNvSpPr txBox="1"/>
            <p:nvPr/>
          </p:nvSpPr>
          <p:spPr>
            <a:xfrm>
              <a:off x="476664" y="913780"/>
              <a:ext cx="1512168"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タイトル：</a:t>
              </a:r>
              <a:endParaRPr kumimoji="1" lang="ja-JP" altLang="en-US" sz="20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1925960" y="904901"/>
              <a:ext cx="2025360" cy="3783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8" name="グループ化 7"/>
          <p:cNvGrpSpPr/>
          <p:nvPr/>
        </p:nvGrpSpPr>
        <p:grpSpPr>
          <a:xfrm>
            <a:off x="616267" y="1540956"/>
            <a:ext cx="3474656" cy="408989"/>
            <a:chOff x="476664" y="904901"/>
            <a:chExt cx="3474656" cy="408989"/>
          </a:xfrm>
        </p:grpSpPr>
        <p:sp>
          <p:nvSpPr>
            <p:cNvPr id="9" name="テキスト ボックス 8"/>
            <p:cNvSpPr txBox="1"/>
            <p:nvPr/>
          </p:nvSpPr>
          <p:spPr>
            <a:xfrm>
              <a:off x="476664" y="913780"/>
              <a:ext cx="1512168"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メーカー：</a:t>
              </a:r>
              <a:endParaRPr kumimoji="1" lang="ja-JP" altLang="en-US" sz="2000"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1925960" y="904901"/>
              <a:ext cx="2025360" cy="3783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1" name="グループ化 10"/>
          <p:cNvGrpSpPr/>
          <p:nvPr/>
        </p:nvGrpSpPr>
        <p:grpSpPr>
          <a:xfrm>
            <a:off x="616267" y="1977496"/>
            <a:ext cx="3474656" cy="408989"/>
            <a:chOff x="476664" y="904901"/>
            <a:chExt cx="3474656" cy="408989"/>
          </a:xfrm>
        </p:grpSpPr>
        <p:sp>
          <p:nvSpPr>
            <p:cNvPr id="12" name="テキスト ボックス 11"/>
            <p:cNvSpPr txBox="1"/>
            <p:nvPr/>
          </p:nvSpPr>
          <p:spPr>
            <a:xfrm>
              <a:off x="476664" y="913780"/>
              <a:ext cx="1512168"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ジャンル：</a:t>
              </a:r>
              <a:endParaRPr kumimoji="1" lang="ja-JP" altLang="en-US" sz="2000" dirty="0">
                <a:latin typeface="メイリオ" panose="020B0604030504040204" pitchFamily="50" charset="-128"/>
                <a:ea typeface="メイリオ" panose="020B0604030504040204" pitchFamily="50" charset="-128"/>
              </a:endParaRPr>
            </a:p>
          </p:txBody>
        </p:sp>
        <p:sp>
          <p:nvSpPr>
            <p:cNvPr id="13" name="正方形/長方形 12"/>
            <p:cNvSpPr/>
            <p:nvPr/>
          </p:nvSpPr>
          <p:spPr>
            <a:xfrm>
              <a:off x="1925960" y="904901"/>
              <a:ext cx="2025360" cy="3783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7" name="グループ化 16"/>
          <p:cNvGrpSpPr/>
          <p:nvPr/>
        </p:nvGrpSpPr>
        <p:grpSpPr>
          <a:xfrm>
            <a:off x="616267" y="667876"/>
            <a:ext cx="3474656" cy="408989"/>
            <a:chOff x="476664" y="904901"/>
            <a:chExt cx="3474656" cy="408989"/>
          </a:xfrm>
        </p:grpSpPr>
        <p:sp>
          <p:nvSpPr>
            <p:cNvPr id="18" name="テキスト ボックス 17"/>
            <p:cNvSpPr txBox="1"/>
            <p:nvPr/>
          </p:nvSpPr>
          <p:spPr>
            <a:xfrm>
              <a:off x="476664" y="913780"/>
              <a:ext cx="1512168"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DVD</a:t>
              </a:r>
              <a:r>
                <a:rPr kumimoji="1" lang="ja-JP" altLang="en-US" sz="2000" dirty="0" smtClean="0">
                  <a:latin typeface="メイリオ" panose="020B0604030504040204" pitchFamily="50" charset="-128"/>
                  <a:ea typeface="メイリオ" panose="020B0604030504040204" pitchFamily="50" charset="-128"/>
                </a:rPr>
                <a:t>番号：</a:t>
              </a:r>
              <a:endParaRPr kumimoji="1" lang="ja-JP" altLang="en-US" sz="20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1925960" y="904901"/>
              <a:ext cx="2025360" cy="3783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20" name="グループ化 19"/>
          <p:cNvGrpSpPr/>
          <p:nvPr/>
        </p:nvGrpSpPr>
        <p:grpSpPr>
          <a:xfrm>
            <a:off x="616267" y="2414035"/>
            <a:ext cx="3474656" cy="408989"/>
            <a:chOff x="476664" y="904901"/>
            <a:chExt cx="3474656" cy="408989"/>
          </a:xfrm>
        </p:grpSpPr>
        <p:sp>
          <p:nvSpPr>
            <p:cNvPr id="21" name="テキスト ボックス 20"/>
            <p:cNvSpPr txBox="1"/>
            <p:nvPr/>
          </p:nvSpPr>
          <p:spPr>
            <a:xfrm>
              <a:off x="476664" y="913780"/>
              <a:ext cx="1512168"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枚数　　</a:t>
              </a:r>
              <a:r>
                <a:rPr kumimoji="1" lang="ja-JP" altLang="en-US"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22" name="正方形/長方形 21"/>
            <p:cNvSpPr/>
            <p:nvPr/>
          </p:nvSpPr>
          <p:spPr>
            <a:xfrm>
              <a:off x="1925960" y="904901"/>
              <a:ext cx="2025360" cy="3783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6" name="角丸四角形 25"/>
          <p:cNvSpPr/>
          <p:nvPr/>
        </p:nvSpPr>
        <p:spPr>
          <a:xfrm>
            <a:off x="1912742" y="2939430"/>
            <a:ext cx="1207217"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800" b="1" dirty="0" smtClean="0">
                <a:latin typeface="メイリオ" panose="020B0604030504040204" pitchFamily="50" charset="-128"/>
                <a:ea typeface="メイリオ" panose="020B0604030504040204" pitchFamily="50" charset="-128"/>
              </a:rPr>
              <a:t>クリア</a:t>
            </a:r>
            <a:endParaRPr lang="ja-JP" altLang="en-US" sz="1200" b="1" dirty="0">
              <a:latin typeface="メイリオ" panose="020B0604030504040204" pitchFamily="50" charset="-128"/>
              <a:ea typeface="メイリオ" panose="020B0604030504040204" pitchFamily="50" charset="-128"/>
            </a:endParaRPr>
          </a:p>
        </p:txBody>
      </p:sp>
      <p:sp>
        <p:nvSpPr>
          <p:cNvPr id="27" name="角丸四角形 26"/>
          <p:cNvSpPr/>
          <p:nvPr/>
        </p:nvSpPr>
        <p:spPr>
          <a:xfrm>
            <a:off x="603381" y="2939430"/>
            <a:ext cx="1207217"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800" b="1" dirty="0">
                <a:latin typeface="メイリオ" panose="020B0604030504040204" pitchFamily="50" charset="-128"/>
                <a:ea typeface="メイリオ" panose="020B0604030504040204" pitchFamily="50" charset="-128"/>
              </a:rPr>
              <a:t>登録</a:t>
            </a:r>
            <a:endParaRPr lang="ja-JP" altLang="en-US" sz="1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56562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989856" y="203126"/>
            <a:ext cx="2592288"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800" b="1" dirty="0" smtClean="0">
                <a:latin typeface="メイリオ" panose="020B0604030504040204" pitchFamily="50" charset="-128"/>
                <a:ea typeface="メイリオ" panose="020B0604030504040204" pitchFamily="50" charset="-128"/>
              </a:rPr>
              <a:t>DVD</a:t>
            </a:r>
            <a:r>
              <a:rPr lang="ja-JP" altLang="en-US" sz="1800" b="1" dirty="0" smtClean="0">
                <a:latin typeface="メイリオ" panose="020B0604030504040204" pitchFamily="50" charset="-128"/>
                <a:ea typeface="メイリオ" panose="020B0604030504040204" pitchFamily="50" charset="-128"/>
              </a:rPr>
              <a:t>の検索結果</a:t>
            </a:r>
            <a:endParaRPr lang="ja-JP" altLang="en-US" sz="1200" b="1" dirty="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4280238984"/>
              </p:ext>
            </p:extLst>
          </p:nvPr>
        </p:nvGraphicFramePr>
        <p:xfrm>
          <a:off x="99237" y="995215"/>
          <a:ext cx="4383998" cy="1760220"/>
        </p:xfrm>
        <a:graphic>
          <a:graphicData uri="http://schemas.openxmlformats.org/drawingml/2006/table">
            <a:tbl>
              <a:tblPr firstRow="1" bandRow="1">
                <a:tableStyleId>{5C22544A-7EE6-4342-B048-85BDC9FD1C3A}</a:tableStyleId>
              </a:tblPr>
              <a:tblGrid>
                <a:gridCol w="727393"/>
                <a:gridCol w="648018"/>
                <a:gridCol w="678180"/>
                <a:gridCol w="690880"/>
                <a:gridCol w="613093"/>
                <a:gridCol w="1026434"/>
              </a:tblGrid>
              <a:tr h="176520">
                <a:tc>
                  <a:txBody>
                    <a:bodyPr/>
                    <a:lstStyle/>
                    <a:p>
                      <a:r>
                        <a:rPr kumimoji="1" lang="en-US" altLang="ja-JP" sz="1050" dirty="0" smtClean="0"/>
                        <a:t>DVD</a:t>
                      </a:r>
                      <a:r>
                        <a:rPr kumimoji="1" lang="ja-JP" altLang="en-US" sz="1050" dirty="0" smtClean="0"/>
                        <a:t>番号</a:t>
                      </a:r>
                      <a:endParaRPr kumimoji="1" lang="ja-JP" altLang="en-US" sz="1050" dirty="0"/>
                    </a:p>
                  </a:txBody>
                  <a:tcPr/>
                </a:tc>
                <a:tc>
                  <a:txBody>
                    <a:bodyPr/>
                    <a:lstStyle/>
                    <a:p>
                      <a:r>
                        <a:rPr kumimoji="1" lang="ja-JP" altLang="en-US" sz="1050" dirty="0" smtClean="0"/>
                        <a:t>タイトル</a:t>
                      </a:r>
                      <a:endParaRPr kumimoji="1" lang="ja-JP" altLang="en-US" sz="1050" dirty="0"/>
                    </a:p>
                  </a:txBody>
                  <a:tcPr/>
                </a:tc>
                <a:tc>
                  <a:txBody>
                    <a:bodyPr/>
                    <a:lstStyle/>
                    <a:p>
                      <a:r>
                        <a:rPr kumimoji="1" lang="ja-JP" altLang="en-US" sz="1050" dirty="0" smtClean="0"/>
                        <a:t>メーカー</a:t>
                      </a:r>
                      <a:endParaRPr kumimoji="1" lang="ja-JP" altLang="en-US" sz="1050" dirty="0"/>
                    </a:p>
                  </a:txBody>
                  <a:tcPr/>
                </a:tc>
                <a:tc>
                  <a:txBody>
                    <a:bodyPr/>
                    <a:lstStyle/>
                    <a:p>
                      <a:r>
                        <a:rPr kumimoji="1" lang="ja-JP" altLang="en-US" sz="1050" dirty="0" smtClean="0"/>
                        <a:t>ジャンル</a:t>
                      </a:r>
                      <a:endParaRPr kumimoji="1" lang="ja-JP" altLang="en-US" sz="1050" dirty="0"/>
                    </a:p>
                  </a:txBody>
                  <a:tcPr/>
                </a:tc>
                <a:tc>
                  <a:txBody>
                    <a:bodyPr/>
                    <a:lstStyle/>
                    <a:p>
                      <a:r>
                        <a:rPr kumimoji="1" lang="ja-JP" altLang="en-US" sz="1050" dirty="0" smtClean="0"/>
                        <a:t>蔵枚数</a:t>
                      </a:r>
                      <a:endParaRPr kumimoji="1" lang="ja-JP" altLang="en-US" sz="1050" dirty="0"/>
                    </a:p>
                  </a:txBody>
                  <a:tcPr/>
                </a:tc>
                <a:tc>
                  <a:txBody>
                    <a:bodyPr/>
                    <a:lstStyle/>
                    <a:p>
                      <a:r>
                        <a:rPr kumimoji="1" lang="ja-JP" altLang="en-US" sz="1050" dirty="0" smtClean="0"/>
                        <a:t>貸出可能枚数</a:t>
                      </a:r>
                      <a:endParaRPr kumimoji="1" lang="ja-JP" altLang="en-US" sz="1050" dirty="0"/>
                    </a:p>
                  </a:txBody>
                  <a:tcPr/>
                </a:tc>
              </a:tr>
              <a:tr h="176520">
                <a:tc>
                  <a:txBody>
                    <a:bodyPr/>
                    <a:lstStyle/>
                    <a:p>
                      <a:endParaRPr lang="ja-JP" altLang="en-US" sz="1050" dirty="0"/>
                    </a:p>
                  </a:txBody>
                  <a:tcPr/>
                </a:tc>
                <a:tc>
                  <a:txBody>
                    <a:bodyPr/>
                    <a:lstStyle/>
                    <a:p>
                      <a:endParaRPr lang="ja-JP" altLang="en-US" sz="1050"/>
                    </a:p>
                  </a:txBody>
                  <a:tcPr/>
                </a:tc>
                <a:tc>
                  <a:txBody>
                    <a:bodyPr/>
                    <a:lstStyle/>
                    <a:p>
                      <a:endParaRPr lang="ja-JP" altLang="en-US" sz="1050"/>
                    </a:p>
                  </a:txBody>
                  <a:tcPr/>
                </a:tc>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dirty="0"/>
                    </a:p>
                  </a:txBody>
                  <a:tcPr/>
                </a:tc>
              </a:tr>
              <a:tr h="176520">
                <a:tc>
                  <a:txBody>
                    <a:bodyPr/>
                    <a:lstStyle/>
                    <a:p>
                      <a:endParaRPr lang="ja-JP" altLang="en-US" sz="1050"/>
                    </a:p>
                  </a:txBody>
                  <a:tcPr/>
                </a:tc>
                <a:tc>
                  <a:txBody>
                    <a:bodyPr/>
                    <a:lstStyle/>
                    <a:p>
                      <a:endParaRPr lang="ja-JP" altLang="en-US" sz="1050"/>
                    </a:p>
                  </a:txBody>
                  <a:tcPr/>
                </a:tc>
                <a:tc>
                  <a:txBody>
                    <a:bodyPr/>
                    <a:lstStyle/>
                    <a:p>
                      <a:endParaRPr lang="ja-JP" altLang="en-US" sz="1050"/>
                    </a:p>
                  </a:txBody>
                  <a:tcPr/>
                </a:tc>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tr>
              <a:tr h="190520">
                <a:tc>
                  <a:txBody>
                    <a:bodyPr/>
                    <a:lstStyle/>
                    <a:p>
                      <a:endParaRPr lang="ja-JP" altLang="en-US" sz="1050"/>
                    </a:p>
                  </a:txBody>
                  <a:tcPr/>
                </a:tc>
                <a:tc>
                  <a:txBody>
                    <a:bodyPr/>
                    <a:lstStyle/>
                    <a:p>
                      <a:endParaRPr lang="ja-JP" altLang="en-US" sz="1050"/>
                    </a:p>
                  </a:txBody>
                  <a:tcPr/>
                </a:tc>
                <a:tc>
                  <a:txBody>
                    <a:bodyPr/>
                    <a:lstStyle/>
                    <a:p>
                      <a:endParaRPr lang="ja-JP" altLang="en-US" sz="1050" dirty="0"/>
                    </a:p>
                  </a:txBody>
                  <a:tcPr/>
                </a:tc>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dirty="0"/>
                    </a:p>
                  </a:txBody>
                  <a:tcPr/>
                </a:tc>
              </a:tr>
              <a:tr h="190520">
                <a:tc>
                  <a:txBody>
                    <a:bodyPr/>
                    <a:lstStyle/>
                    <a:p>
                      <a:endParaRPr lang="ja-JP" altLang="en-US" sz="1050"/>
                    </a:p>
                  </a:txBody>
                  <a:tcPr/>
                </a:tc>
                <a:tc>
                  <a:txBody>
                    <a:bodyPr/>
                    <a:lstStyle/>
                    <a:p>
                      <a:endParaRPr lang="ja-JP" altLang="en-US" sz="1050"/>
                    </a:p>
                  </a:txBody>
                  <a:tcPr/>
                </a:tc>
                <a:tc>
                  <a:txBody>
                    <a:bodyPr/>
                    <a:lstStyle/>
                    <a:p>
                      <a:endParaRPr lang="ja-JP" altLang="en-US" sz="1050" dirty="0"/>
                    </a:p>
                  </a:txBody>
                  <a:tcPr/>
                </a:tc>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dirty="0"/>
                    </a:p>
                  </a:txBody>
                  <a:tcPr/>
                </a:tc>
              </a:tr>
              <a:tr h="190520">
                <a:tc>
                  <a:txBody>
                    <a:bodyPr/>
                    <a:lstStyle/>
                    <a:p>
                      <a:endParaRPr lang="ja-JP" altLang="en-US" sz="1050"/>
                    </a:p>
                  </a:txBody>
                  <a:tcPr/>
                </a:tc>
                <a:tc>
                  <a:txBody>
                    <a:bodyPr/>
                    <a:lstStyle/>
                    <a:p>
                      <a:endParaRPr lang="ja-JP" altLang="en-US" sz="1050"/>
                    </a:p>
                  </a:txBody>
                  <a:tcPr/>
                </a:tc>
                <a:tc>
                  <a:txBody>
                    <a:bodyPr/>
                    <a:lstStyle/>
                    <a:p>
                      <a:endParaRPr lang="ja-JP" altLang="en-US" sz="1050" dirty="0"/>
                    </a:p>
                  </a:txBody>
                  <a:tcPr/>
                </a:tc>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dirty="0"/>
                    </a:p>
                  </a:txBody>
                  <a:tcPr/>
                </a:tc>
              </a:tr>
              <a:tr h="190520">
                <a:tc>
                  <a:txBody>
                    <a:bodyPr/>
                    <a:lstStyle/>
                    <a:p>
                      <a:endParaRPr lang="ja-JP" altLang="en-US" sz="1050"/>
                    </a:p>
                  </a:txBody>
                  <a:tcPr/>
                </a:tc>
                <a:tc>
                  <a:txBody>
                    <a:bodyPr/>
                    <a:lstStyle/>
                    <a:p>
                      <a:endParaRPr lang="ja-JP" altLang="en-US" sz="1050"/>
                    </a:p>
                  </a:txBody>
                  <a:tcPr/>
                </a:tc>
                <a:tc>
                  <a:txBody>
                    <a:bodyPr/>
                    <a:lstStyle/>
                    <a:p>
                      <a:endParaRPr lang="ja-JP" altLang="en-US" sz="1050" dirty="0"/>
                    </a:p>
                  </a:txBody>
                  <a:tcPr/>
                </a:tc>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dirty="0"/>
                    </a:p>
                  </a:txBody>
                  <a:tcPr/>
                </a:tc>
              </a:tr>
            </a:tbl>
          </a:graphicData>
        </a:graphic>
      </p:graphicFrame>
      <p:sp>
        <p:nvSpPr>
          <p:cNvPr id="31" name="角丸四角形 30"/>
          <p:cNvSpPr/>
          <p:nvPr/>
        </p:nvSpPr>
        <p:spPr>
          <a:xfrm>
            <a:off x="3078088" y="2867422"/>
            <a:ext cx="120721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800" b="1" dirty="0" smtClean="0">
                <a:latin typeface="メイリオ" panose="020B0604030504040204" pitchFamily="50" charset="-128"/>
                <a:ea typeface="メイリオ" panose="020B0604030504040204" pitchFamily="50" charset="-128"/>
              </a:rPr>
              <a:t>戻る</a:t>
            </a:r>
            <a:endParaRPr lang="ja-JP" altLang="en-US" sz="1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6336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989856" y="203126"/>
            <a:ext cx="2592288"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800" b="1" dirty="0" smtClean="0">
                <a:latin typeface="メイリオ" panose="020B0604030504040204" pitchFamily="50" charset="-128"/>
                <a:ea typeface="メイリオ" panose="020B0604030504040204" pitchFamily="50" charset="-128"/>
              </a:rPr>
              <a:t>DVD</a:t>
            </a:r>
            <a:r>
              <a:rPr lang="ja-JP" altLang="en-US" sz="1800" b="1" dirty="0" smtClean="0">
                <a:latin typeface="メイリオ" panose="020B0604030504040204" pitchFamily="50" charset="-128"/>
                <a:ea typeface="メイリオ" panose="020B0604030504040204" pitchFamily="50" charset="-128"/>
              </a:rPr>
              <a:t>の検索</a:t>
            </a:r>
            <a:endParaRPr lang="ja-JP" altLang="en-US" sz="1200" b="1" dirty="0">
              <a:latin typeface="メイリオ" panose="020B0604030504040204" pitchFamily="50" charset="-128"/>
              <a:ea typeface="メイリオ" panose="020B0604030504040204" pitchFamily="50" charset="-128"/>
            </a:endParaRPr>
          </a:p>
        </p:txBody>
      </p:sp>
      <p:sp>
        <p:nvSpPr>
          <p:cNvPr id="31" name="角丸四角形 30"/>
          <p:cNvSpPr/>
          <p:nvPr/>
        </p:nvSpPr>
        <p:spPr>
          <a:xfrm>
            <a:off x="2490237" y="2839802"/>
            <a:ext cx="120721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800" b="1" dirty="0" smtClean="0">
                <a:latin typeface="メイリオ" panose="020B0604030504040204" pitchFamily="50" charset="-128"/>
                <a:ea typeface="メイリオ" panose="020B0604030504040204" pitchFamily="50" charset="-128"/>
              </a:rPr>
              <a:t>戻る</a:t>
            </a:r>
            <a:endParaRPr lang="ja-JP" altLang="en-US" sz="1200" b="1" dirty="0">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548672" y="904901"/>
            <a:ext cx="3474656" cy="408989"/>
            <a:chOff x="476664" y="904901"/>
            <a:chExt cx="3474656" cy="408989"/>
          </a:xfrm>
        </p:grpSpPr>
        <p:sp>
          <p:nvSpPr>
            <p:cNvPr id="3" name="テキスト ボックス 2"/>
            <p:cNvSpPr txBox="1"/>
            <p:nvPr/>
          </p:nvSpPr>
          <p:spPr>
            <a:xfrm>
              <a:off x="476664" y="913780"/>
              <a:ext cx="1512168"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タイトル：</a:t>
              </a:r>
              <a:endParaRPr kumimoji="1" lang="ja-JP" altLang="en-US" sz="20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1925960" y="904901"/>
              <a:ext cx="2025360" cy="3783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8" name="グループ化 7"/>
          <p:cNvGrpSpPr/>
          <p:nvPr/>
        </p:nvGrpSpPr>
        <p:grpSpPr>
          <a:xfrm>
            <a:off x="548672" y="1522576"/>
            <a:ext cx="3474656" cy="408989"/>
            <a:chOff x="476664" y="904901"/>
            <a:chExt cx="3474656" cy="408989"/>
          </a:xfrm>
        </p:grpSpPr>
        <p:sp>
          <p:nvSpPr>
            <p:cNvPr id="9" name="テキスト ボックス 8"/>
            <p:cNvSpPr txBox="1"/>
            <p:nvPr/>
          </p:nvSpPr>
          <p:spPr>
            <a:xfrm>
              <a:off x="476664" y="913780"/>
              <a:ext cx="1512168"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メーカー：</a:t>
              </a:r>
              <a:endParaRPr kumimoji="1" lang="ja-JP" altLang="en-US" sz="2000"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1925960" y="904901"/>
              <a:ext cx="2025360" cy="3783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1" name="グループ化 10"/>
          <p:cNvGrpSpPr/>
          <p:nvPr/>
        </p:nvGrpSpPr>
        <p:grpSpPr>
          <a:xfrm>
            <a:off x="548672" y="2140252"/>
            <a:ext cx="3474656" cy="408989"/>
            <a:chOff x="476664" y="904901"/>
            <a:chExt cx="3474656" cy="408989"/>
          </a:xfrm>
        </p:grpSpPr>
        <p:sp>
          <p:nvSpPr>
            <p:cNvPr id="12" name="テキスト ボックス 11"/>
            <p:cNvSpPr txBox="1"/>
            <p:nvPr/>
          </p:nvSpPr>
          <p:spPr>
            <a:xfrm>
              <a:off x="476664" y="913780"/>
              <a:ext cx="1512168"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ジャンル：</a:t>
              </a:r>
              <a:endParaRPr kumimoji="1" lang="ja-JP" altLang="en-US" sz="2000" dirty="0">
                <a:latin typeface="メイリオ" panose="020B0604030504040204" pitchFamily="50" charset="-128"/>
                <a:ea typeface="メイリオ" panose="020B0604030504040204" pitchFamily="50" charset="-128"/>
              </a:endParaRPr>
            </a:p>
          </p:txBody>
        </p:sp>
        <p:sp>
          <p:nvSpPr>
            <p:cNvPr id="13" name="正方形/長方形 12"/>
            <p:cNvSpPr/>
            <p:nvPr/>
          </p:nvSpPr>
          <p:spPr>
            <a:xfrm>
              <a:off x="1925960" y="904901"/>
              <a:ext cx="2025360" cy="3783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4" name="角丸四角形 13"/>
          <p:cNvSpPr/>
          <p:nvPr/>
        </p:nvSpPr>
        <p:spPr>
          <a:xfrm>
            <a:off x="853623" y="2839802"/>
            <a:ext cx="1207217"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800" b="1" dirty="0" smtClean="0">
                <a:latin typeface="メイリオ" panose="020B0604030504040204" pitchFamily="50" charset="-128"/>
                <a:ea typeface="メイリオ" panose="020B0604030504040204" pitchFamily="50" charset="-128"/>
              </a:rPr>
              <a:t>検索</a:t>
            </a:r>
            <a:endParaRPr lang="ja-JP" altLang="en-US" sz="1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25977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989856" y="203126"/>
            <a:ext cx="2592288"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800" b="1" dirty="0" smtClean="0">
                <a:latin typeface="メイリオ" panose="020B0604030504040204" pitchFamily="50" charset="-128"/>
                <a:ea typeface="メイリオ" panose="020B0604030504040204" pitchFamily="50" charset="-128"/>
              </a:rPr>
              <a:t>全登録</a:t>
            </a:r>
            <a:r>
              <a:rPr lang="en-US" altLang="ja-JP" sz="1800" b="1" dirty="0" smtClean="0">
                <a:latin typeface="メイリオ" panose="020B0604030504040204" pitchFamily="50" charset="-128"/>
                <a:ea typeface="メイリオ" panose="020B0604030504040204" pitchFamily="50" charset="-128"/>
              </a:rPr>
              <a:t>DVD</a:t>
            </a:r>
            <a:r>
              <a:rPr lang="ja-JP" altLang="en-US" sz="1800" b="1" dirty="0" smtClean="0">
                <a:latin typeface="メイリオ" panose="020B0604030504040204" pitchFamily="50" charset="-128"/>
                <a:ea typeface="メイリオ" panose="020B0604030504040204" pitchFamily="50" charset="-128"/>
              </a:rPr>
              <a:t>情報印刷</a:t>
            </a:r>
            <a:endParaRPr lang="ja-JP" altLang="en-US" sz="1200" b="1" dirty="0">
              <a:latin typeface="メイリオ" panose="020B0604030504040204" pitchFamily="50" charset="-128"/>
              <a:ea typeface="メイリオ" panose="020B0604030504040204" pitchFamily="50" charset="-128"/>
            </a:endParaRPr>
          </a:p>
        </p:txBody>
      </p:sp>
      <p:sp>
        <p:nvSpPr>
          <p:cNvPr id="31" name="角丸四角形 30"/>
          <p:cNvSpPr/>
          <p:nvPr/>
        </p:nvSpPr>
        <p:spPr>
          <a:xfrm>
            <a:off x="2490237" y="2839802"/>
            <a:ext cx="120721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800" b="1" dirty="0" smtClean="0">
                <a:latin typeface="メイリオ" panose="020B0604030504040204" pitchFamily="50" charset="-128"/>
                <a:ea typeface="メイリオ" panose="020B0604030504040204" pitchFamily="50" charset="-128"/>
              </a:rPr>
              <a:t>戻る</a:t>
            </a:r>
            <a:endParaRPr lang="ja-JP" altLang="en-US" sz="1200" b="1"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310341" y="1859310"/>
            <a:ext cx="3951319"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すべて</a:t>
            </a:r>
            <a:r>
              <a:rPr lang="ja-JP" altLang="en-US" sz="2000" dirty="0" smtClean="0">
                <a:latin typeface="メイリオ" panose="020B0604030504040204" pitchFamily="50" charset="-128"/>
                <a:ea typeface="メイリオ" panose="020B0604030504040204" pitchFamily="50" charset="-128"/>
              </a:rPr>
              <a:t>の</a:t>
            </a:r>
            <a:r>
              <a:rPr lang="en-US" altLang="ja-JP" sz="2000" dirty="0" smtClean="0">
                <a:latin typeface="メイリオ" panose="020B0604030504040204" pitchFamily="50" charset="-128"/>
                <a:ea typeface="メイリオ" panose="020B0604030504040204" pitchFamily="50" charset="-128"/>
              </a:rPr>
              <a:t>DVD</a:t>
            </a:r>
            <a:r>
              <a:rPr lang="ja-JP" altLang="en-US" sz="2000" dirty="0" smtClean="0">
                <a:latin typeface="メイリオ" panose="020B0604030504040204" pitchFamily="50" charset="-128"/>
                <a:ea typeface="メイリオ" panose="020B0604030504040204" pitchFamily="50" charset="-128"/>
              </a:rPr>
              <a:t>情報を印刷します。</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大量の帳票が印刷されます。</a:t>
            </a:r>
            <a:endParaRPr kumimoji="1" lang="ja-JP" altLang="en-US" sz="2000" dirty="0">
              <a:latin typeface="メイリオ" panose="020B0604030504040204" pitchFamily="50" charset="-128"/>
              <a:ea typeface="メイリオ" panose="020B0604030504040204" pitchFamily="50" charset="-128"/>
            </a:endParaRPr>
          </a:p>
        </p:txBody>
      </p:sp>
      <p:sp>
        <p:nvSpPr>
          <p:cNvPr id="14" name="角丸四角形 13"/>
          <p:cNvSpPr/>
          <p:nvPr/>
        </p:nvSpPr>
        <p:spPr>
          <a:xfrm>
            <a:off x="853623" y="2839802"/>
            <a:ext cx="1207217"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800" b="1" dirty="0">
                <a:latin typeface="メイリオ" panose="020B0604030504040204" pitchFamily="50" charset="-128"/>
                <a:ea typeface="メイリオ" panose="020B0604030504040204" pitchFamily="50" charset="-128"/>
              </a:rPr>
              <a:t>印刷</a:t>
            </a:r>
            <a:endParaRPr lang="ja-JP" altLang="en-US" sz="1200" b="1" dirty="0">
              <a:latin typeface="メイリオ" panose="020B0604030504040204" pitchFamily="50" charset="-128"/>
              <a:ea typeface="メイリオ" panose="020B0604030504040204" pitchFamily="50" charset="-128"/>
            </a:endParaRPr>
          </a:p>
        </p:txBody>
      </p:sp>
      <p:pic>
        <p:nvPicPr>
          <p:cNvPr id="7170" name="Picture 2" descr="https://3.bp.blogspot.com/-wf5p8ilIxOQ/U00KH4pCHPI/AAAAAAAAfOk/CcOEZqgGMKY/s800/mark_chuu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3839" y="670681"/>
            <a:ext cx="1104322" cy="100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89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41784" y="203126"/>
            <a:ext cx="129614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800" b="1" dirty="0" smtClean="0">
                <a:latin typeface="メイリオ" panose="020B0604030504040204" pitchFamily="50" charset="-128"/>
                <a:ea typeface="メイリオ" panose="020B0604030504040204" pitchFamily="50" charset="-128"/>
              </a:rPr>
              <a:t>DVD</a:t>
            </a:r>
            <a:r>
              <a:rPr lang="ja-JP" altLang="en-US" sz="1800" b="1" dirty="0" smtClean="0">
                <a:latin typeface="メイリオ" panose="020B0604030504040204" pitchFamily="50" charset="-128"/>
                <a:ea typeface="メイリオ" panose="020B0604030504040204" pitchFamily="50" charset="-128"/>
              </a:rPr>
              <a:t>情報</a:t>
            </a:r>
            <a:endParaRPr lang="ja-JP" altLang="en-US" sz="1200" b="1" dirty="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17693653"/>
              </p:ext>
            </p:extLst>
          </p:nvPr>
        </p:nvGraphicFramePr>
        <p:xfrm>
          <a:off x="161763" y="635174"/>
          <a:ext cx="4248474" cy="2567940"/>
        </p:xfrm>
        <a:graphic>
          <a:graphicData uri="http://schemas.openxmlformats.org/drawingml/2006/table">
            <a:tbl>
              <a:tblPr>
                <a:tableStyleId>{2D5ABB26-0587-4C30-8999-92F81FD0307C}</a:tableStyleId>
              </a:tblPr>
              <a:tblGrid>
                <a:gridCol w="920402"/>
                <a:gridCol w="819966"/>
                <a:gridCol w="858131"/>
                <a:gridCol w="874201"/>
                <a:gridCol w="775774"/>
              </a:tblGrid>
              <a:tr h="176520">
                <a:tc>
                  <a:txBody>
                    <a:bodyPr/>
                    <a:lstStyle/>
                    <a:p>
                      <a:r>
                        <a:rPr kumimoji="1" lang="en-US" altLang="ja-JP" sz="1400" dirty="0" smtClean="0"/>
                        <a:t>DVD</a:t>
                      </a:r>
                      <a:r>
                        <a:rPr kumimoji="1" lang="ja-JP" altLang="en-US" sz="1400" dirty="0" smtClean="0"/>
                        <a:t>番号</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タイトル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メーカー</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ジャンル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蔵枚数</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520">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520">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20">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20">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20">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20">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20">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20">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20">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テキスト ボックス 2"/>
          <p:cNvSpPr txBox="1"/>
          <p:nvPr/>
        </p:nvSpPr>
        <p:spPr>
          <a:xfrm>
            <a:off x="2557113" y="270538"/>
            <a:ext cx="1728192" cy="253916"/>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印刷</a:t>
            </a:r>
            <a:r>
              <a:rPr lang="ja-JP" altLang="en-US" sz="1050" dirty="0" smtClean="0">
                <a:latin typeface="メイリオ" panose="020B0604030504040204" pitchFamily="50" charset="-128"/>
                <a:ea typeface="メイリオ" panose="020B0604030504040204" pitchFamily="50" charset="-128"/>
              </a:rPr>
              <a:t>日</a:t>
            </a:r>
            <a:r>
              <a:rPr lang="en-US" altLang="ja-JP" sz="1050" dirty="0" smtClean="0">
                <a:latin typeface="メイリオ" panose="020B0604030504040204" pitchFamily="50" charset="-128"/>
                <a:ea typeface="メイリオ" panose="020B0604030504040204" pitchFamily="50" charset="-128"/>
              </a:rPr>
              <a:t>:2018/12/31</a:t>
            </a:r>
            <a:endParaRPr kumimoji="1" lang="ja-JP" altLang="en-US" sz="105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8620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雲形吹き出し 3"/>
          <p:cNvSpPr/>
          <p:nvPr/>
        </p:nvSpPr>
        <p:spPr>
          <a:xfrm>
            <a:off x="1841554" y="779190"/>
            <a:ext cx="2412268" cy="1837054"/>
          </a:xfrm>
          <a:prstGeom prst="cloudCallout">
            <a:avLst>
              <a:gd name="adj1" fmla="val -59946"/>
              <a:gd name="adj2" fmla="val 415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45720" tIns="22860" rIns="45720" bIns="22860" spcCol="0" rtlCol="0" anchor="ctr"/>
          <a:lstStyle/>
          <a:p>
            <a:pPr algn="ctr"/>
            <a:endParaRPr kumimoji="1" lang="ja-JP" altLang="en-US"/>
          </a:p>
        </p:txBody>
      </p:sp>
      <p:pic>
        <p:nvPicPr>
          <p:cNvPr id="1026" name="Picture 2" descr="ä¼ç¤¾ã§åãäººã®ã¤ã©ã¹ãï¼ç·æ§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5168" y="923206"/>
            <a:ext cx="1368535" cy="13691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èæè¨ãç¢ºèªããä¼ç¤¾å¡ã®ã¤ã©ã¹ãï¼ç·æ§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08" y="1427262"/>
            <a:ext cx="1495425" cy="1905882"/>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fontScale="92500"/>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ソフトウェア開発にかかる時間は？</a:t>
            </a:r>
            <a:endParaRPr lang="ja-JP" altLang="en-US" dirty="0"/>
          </a:p>
        </p:txBody>
      </p:sp>
    </p:spTree>
    <p:extLst>
      <p:ext uri="{BB962C8B-B14F-4D97-AF65-F5344CB8AC3E}">
        <p14:creationId xmlns:p14="http://schemas.microsoft.com/office/powerpoint/2010/main" val="3609890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612206723"/>
              </p:ext>
            </p:extLst>
          </p:nvPr>
        </p:nvGraphicFramePr>
        <p:xfrm>
          <a:off x="100980" y="1211238"/>
          <a:ext cx="4370040" cy="1463040"/>
        </p:xfrm>
        <a:graphic>
          <a:graphicData uri="http://schemas.openxmlformats.org/drawingml/2006/table">
            <a:tbl>
              <a:tblPr bandRow="1">
                <a:tableStyleId>{5C22544A-7EE6-4342-B048-85BDC9FD1C3A}</a:tableStyleId>
              </a:tblPr>
              <a:tblGrid>
                <a:gridCol w="1168571"/>
                <a:gridCol w="3201469"/>
              </a:tblGrid>
              <a:tr h="370840">
                <a:tc>
                  <a:txBody>
                    <a:bodyPr/>
                    <a:lstStyle/>
                    <a:p>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情報</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番号，タイトル，メーカー，ジャンル，枚数</a:t>
                      </a:r>
                      <a:endParaRPr kumimoji="1" lang="en-US" altLang="ja-JP" sz="1050" dirty="0" smtClean="0">
                        <a:latin typeface="メイリオ" panose="020B0604030504040204" pitchFamily="50" charset="-128"/>
                        <a:ea typeface="メイリオ" panose="020B0604030504040204" pitchFamily="50" charset="-128"/>
                      </a:endParaRPr>
                    </a:p>
                    <a:p>
                      <a:r>
                        <a:rPr kumimoji="1" lang="ja-JP" altLang="en-US" sz="1050" dirty="0" smtClean="0">
                          <a:latin typeface="メイリオ" panose="020B0604030504040204" pitchFamily="50" charset="-128"/>
                          <a:ea typeface="メイリオ" panose="020B0604030504040204" pitchFamily="50" charset="-128"/>
                        </a:rPr>
                        <a:t>・主キーは</a:t>
                      </a:r>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番号</a:t>
                      </a:r>
                      <a:endParaRPr kumimoji="1" lang="en-US" altLang="ja-JP" sz="1050" dirty="0" smtClean="0">
                        <a:latin typeface="メイリオ" panose="020B0604030504040204" pitchFamily="50" charset="-128"/>
                        <a:ea typeface="メイリオ" panose="020B0604030504040204" pitchFamily="50" charset="-128"/>
                      </a:endParaRPr>
                    </a:p>
                    <a:p>
                      <a:r>
                        <a:rPr kumimoji="1" lang="ja-JP" altLang="en-US" sz="1050" dirty="0" smtClean="0">
                          <a:latin typeface="メイリオ" panose="020B0604030504040204" pitchFamily="50" charset="-128"/>
                          <a:ea typeface="メイリオ" panose="020B0604030504040204" pitchFamily="50" charset="-128"/>
                        </a:rPr>
                        <a:t>・</a:t>
                      </a:r>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単位で</a:t>
                      </a:r>
                      <a:r>
                        <a:rPr kumimoji="1" lang="en-US" altLang="ja-JP" sz="1050" dirty="0" smtClean="0">
                          <a:latin typeface="メイリオ" panose="020B0604030504040204" pitchFamily="50" charset="-128"/>
                          <a:ea typeface="メイリオ" panose="020B0604030504040204" pitchFamily="50" charset="-128"/>
                        </a:rPr>
                        <a:t>1</a:t>
                      </a:r>
                      <a:r>
                        <a:rPr kumimoji="1" lang="ja-JP" altLang="en-US" sz="1050" dirty="0" smtClean="0">
                          <a:latin typeface="メイリオ" panose="020B0604030504040204" pitchFamily="50" charset="-128"/>
                          <a:ea typeface="メイリオ" panose="020B0604030504040204" pitchFamily="50" charset="-128"/>
                        </a:rPr>
                        <a:t>レコード</a:t>
                      </a:r>
                      <a:endParaRPr kumimoji="1" lang="en-US" altLang="ja-JP" sz="1050" dirty="0" smtClean="0">
                        <a:latin typeface="メイリオ" panose="020B0604030504040204" pitchFamily="50" charset="-128"/>
                        <a:ea typeface="メイリオ" panose="020B0604030504040204" pitchFamily="50" charset="-128"/>
                      </a:endParaRPr>
                    </a:p>
                    <a:p>
                      <a:r>
                        <a:rPr kumimoji="1" lang="ja-JP" altLang="en-US" sz="1050" dirty="0" smtClean="0">
                          <a:latin typeface="メイリオ" panose="020B0604030504040204" pitchFamily="50" charset="-128"/>
                          <a:ea typeface="メイリオ" panose="020B0604030504040204" pitchFamily="50" charset="-128"/>
                        </a:rPr>
                        <a:t>・同一の</a:t>
                      </a:r>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が</a:t>
                      </a:r>
                      <a:r>
                        <a:rPr kumimoji="1" lang="en-US" altLang="ja-JP" sz="1050" dirty="0" smtClean="0">
                          <a:latin typeface="メイリオ" panose="020B0604030504040204" pitchFamily="50" charset="-128"/>
                          <a:ea typeface="メイリオ" panose="020B0604030504040204" pitchFamily="50" charset="-128"/>
                        </a:rPr>
                        <a:t>5</a:t>
                      </a:r>
                      <a:r>
                        <a:rPr kumimoji="1" lang="ja-JP" altLang="en-US" sz="1050" dirty="0" smtClean="0">
                          <a:latin typeface="メイリオ" panose="020B0604030504040204" pitchFamily="50" charset="-128"/>
                          <a:ea typeface="メイリオ" panose="020B0604030504040204" pitchFamily="50" charset="-128"/>
                        </a:rPr>
                        <a:t>枚あっても</a:t>
                      </a:r>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情報は</a:t>
                      </a:r>
                      <a:r>
                        <a:rPr kumimoji="1" lang="en-US" altLang="ja-JP" sz="1050" dirty="0" smtClean="0">
                          <a:latin typeface="メイリオ" panose="020B0604030504040204" pitchFamily="50" charset="-128"/>
                          <a:ea typeface="メイリオ" panose="020B0604030504040204" pitchFamily="50" charset="-128"/>
                        </a:rPr>
                        <a:t>1</a:t>
                      </a:r>
                      <a:r>
                        <a:rPr kumimoji="1" lang="ja-JP" altLang="en-US" sz="1050" dirty="0" smtClean="0">
                          <a:latin typeface="メイリオ" panose="020B0604030504040204" pitchFamily="50" charset="-128"/>
                          <a:ea typeface="メイリオ" panose="020B0604030504040204" pitchFamily="50" charset="-128"/>
                        </a:rPr>
                        <a:t>つのみ</a:t>
                      </a:r>
                      <a:endParaRPr kumimoji="1" lang="en-US" altLang="ja-JP" sz="1050" dirty="0" smtClean="0">
                        <a:latin typeface="メイリオ" panose="020B0604030504040204" pitchFamily="50" charset="-128"/>
                        <a:ea typeface="メイリオ" panose="020B0604030504040204" pitchFamily="50" charset="-128"/>
                      </a:endParaRPr>
                    </a:p>
                  </a:txBody>
                  <a:tcPr/>
                </a:tc>
              </a:tr>
              <a:tr h="370840">
                <a:tc>
                  <a:txBody>
                    <a:bodyPr/>
                    <a:lstStyle/>
                    <a:p>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明細情報</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番号，枝番，貸出先利用者番号，貸出日</a:t>
                      </a:r>
                      <a:endParaRPr kumimoji="1" lang="en-US" altLang="ja-JP" sz="1050" dirty="0" smtClean="0">
                        <a:latin typeface="メイリオ" panose="020B0604030504040204" pitchFamily="50" charset="-128"/>
                        <a:ea typeface="メイリオ" panose="020B0604030504040204" pitchFamily="50" charset="-128"/>
                      </a:endParaRPr>
                    </a:p>
                    <a:p>
                      <a:r>
                        <a:rPr kumimoji="1" lang="ja-JP" altLang="en-US" sz="1050" dirty="0" smtClean="0">
                          <a:latin typeface="メイリオ" panose="020B0604030504040204" pitchFamily="50" charset="-128"/>
                          <a:ea typeface="メイリオ" panose="020B0604030504040204" pitchFamily="50" charset="-128"/>
                        </a:rPr>
                        <a:t>・主キーは</a:t>
                      </a:r>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番号</a:t>
                      </a:r>
                      <a:endParaRPr kumimoji="1" lang="en-US" altLang="ja-JP" sz="1050" dirty="0" smtClean="0">
                        <a:latin typeface="メイリオ" panose="020B0604030504040204" pitchFamily="50" charset="-128"/>
                        <a:ea typeface="メイリオ" panose="020B0604030504040204" pitchFamily="50" charset="-128"/>
                      </a:endParaRPr>
                    </a:p>
                    <a:p>
                      <a:r>
                        <a:rPr kumimoji="1" lang="ja-JP" altLang="en-US" sz="1050" dirty="0" smtClean="0">
                          <a:latin typeface="メイリオ" panose="020B0604030504040204" pitchFamily="50" charset="-128"/>
                          <a:ea typeface="メイリオ" panose="020B0604030504040204" pitchFamily="50" charset="-128"/>
                        </a:rPr>
                        <a:t>・</a:t>
                      </a:r>
                      <a:r>
                        <a:rPr kumimoji="1" lang="en-US" altLang="ja-JP" sz="1050" dirty="0" smtClean="0">
                          <a:latin typeface="メイリオ" panose="020B0604030504040204" pitchFamily="50" charset="-128"/>
                          <a:ea typeface="メイリオ" panose="020B0604030504040204" pitchFamily="50" charset="-128"/>
                        </a:rPr>
                        <a:t>DVD1</a:t>
                      </a:r>
                      <a:r>
                        <a:rPr kumimoji="1" lang="ja-JP" altLang="en-US" sz="1050" dirty="0" smtClean="0">
                          <a:latin typeface="メイリオ" panose="020B0604030504040204" pitchFamily="50" charset="-128"/>
                          <a:ea typeface="メイリオ" panose="020B0604030504040204" pitchFamily="50" charset="-128"/>
                        </a:rPr>
                        <a:t>枚がレコ</a:t>
                      </a:r>
                      <a:r>
                        <a:rPr kumimoji="1" lang="en-US" altLang="ja-JP" sz="1050" dirty="0" smtClean="0">
                          <a:latin typeface="メイリオ" panose="020B0604030504040204" pitchFamily="50" charset="-128"/>
                          <a:ea typeface="メイリオ" panose="020B0604030504040204" pitchFamily="50" charset="-128"/>
                        </a:rPr>
                        <a:t>―</a:t>
                      </a:r>
                      <a:r>
                        <a:rPr kumimoji="1" lang="ja-JP" altLang="en-US" sz="1050" dirty="0" smtClean="0">
                          <a:latin typeface="メイリオ" panose="020B0604030504040204" pitchFamily="50" charset="-128"/>
                          <a:ea typeface="メイリオ" panose="020B0604030504040204" pitchFamily="50" charset="-128"/>
                        </a:rPr>
                        <a:t>ド</a:t>
                      </a:r>
                      <a:endParaRPr kumimoji="1" lang="en-US" altLang="ja-JP" sz="1050" dirty="0" smtClean="0">
                        <a:latin typeface="メイリオ" panose="020B0604030504040204" pitchFamily="50" charset="-128"/>
                        <a:ea typeface="メイリオ" panose="020B0604030504040204" pitchFamily="50" charset="-128"/>
                      </a:endParaRPr>
                    </a:p>
                    <a:p>
                      <a:r>
                        <a:rPr kumimoji="1" lang="ja-JP" altLang="en-US" sz="1050" dirty="0" smtClean="0">
                          <a:latin typeface="メイリオ" panose="020B0604030504040204" pitchFamily="50" charset="-128"/>
                          <a:ea typeface="メイリオ" panose="020B0604030504040204" pitchFamily="50" charset="-128"/>
                        </a:rPr>
                        <a:t>・同一の</a:t>
                      </a:r>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が</a:t>
                      </a:r>
                      <a:r>
                        <a:rPr kumimoji="1" lang="en-US" altLang="ja-JP" sz="1050" dirty="0" smtClean="0">
                          <a:latin typeface="メイリオ" panose="020B0604030504040204" pitchFamily="50" charset="-128"/>
                          <a:ea typeface="メイリオ" panose="020B0604030504040204" pitchFamily="50" charset="-128"/>
                        </a:rPr>
                        <a:t>5</a:t>
                      </a:r>
                      <a:r>
                        <a:rPr kumimoji="1" lang="ja-JP" altLang="en-US" sz="1050" dirty="0" smtClean="0">
                          <a:latin typeface="メイリオ" panose="020B0604030504040204" pitchFamily="50" charset="-128"/>
                          <a:ea typeface="メイリオ" panose="020B0604030504040204" pitchFamily="50" charset="-128"/>
                        </a:rPr>
                        <a:t>枚あれば</a:t>
                      </a:r>
                      <a:r>
                        <a:rPr kumimoji="1" lang="en-US" altLang="ja-JP" sz="1050" dirty="0" smtClean="0">
                          <a:latin typeface="メイリオ" panose="020B0604030504040204" pitchFamily="50" charset="-128"/>
                          <a:ea typeface="メイリオ" panose="020B0604030504040204" pitchFamily="50" charset="-128"/>
                        </a:rPr>
                        <a:t>DVD</a:t>
                      </a:r>
                      <a:r>
                        <a:rPr kumimoji="1" lang="ja-JP" altLang="en-US" sz="1050" dirty="0" smtClean="0">
                          <a:latin typeface="メイリオ" panose="020B0604030504040204" pitchFamily="50" charset="-128"/>
                          <a:ea typeface="メイリオ" panose="020B0604030504040204" pitchFamily="50" charset="-128"/>
                        </a:rPr>
                        <a:t>明細情報は</a:t>
                      </a:r>
                      <a:r>
                        <a:rPr kumimoji="1" lang="en-US" altLang="ja-JP" sz="1050" dirty="0" smtClean="0">
                          <a:latin typeface="メイリオ" panose="020B0604030504040204" pitchFamily="50" charset="-128"/>
                          <a:ea typeface="メイリオ" panose="020B0604030504040204" pitchFamily="50" charset="-128"/>
                        </a:rPr>
                        <a:t>5</a:t>
                      </a:r>
                      <a:r>
                        <a:rPr kumimoji="1" lang="ja-JP" altLang="en-US" sz="1050" dirty="0" smtClean="0">
                          <a:latin typeface="メイリオ" panose="020B0604030504040204" pitchFamily="50" charset="-128"/>
                          <a:ea typeface="メイリオ" panose="020B0604030504040204" pitchFamily="50" charset="-128"/>
                        </a:rPr>
                        <a:t>つ存在</a:t>
                      </a:r>
                      <a:endParaRPr kumimoji="1" lang="ja-JP" altLang="en-US" sz="1050" dirty="0">
                        <a:latin typeface="メイリオ" panose="020B0604030504040204" pitchFamily="50" charset="-128"/>
                        <a:ea typeface="メイリオ" panose="020B0604030504040204" pitchFamily="50" charset="-128"/>
                      </a:endParaRPr>
                    </a:p>
                  </a:txBody>
                  <a:tcPr/>
                </a:tc>
              </a:tr>
            </a:tbl>
          </a:graphicData>
        </a:graphic>
      </p:graphicFrame>
      <p:sp>
        <p:nvSpPr>
          <p:cNvPr id="8" name="タイトル 1"/>
          <p:cNvSpPr txBox="1">
            <a:spLocks/>
          </p:cNvSpPr>
          <p:nvPr/>
        </p:nvSpPr>
        <p:spPr>
          <a:xfrm>
            <a:off x="228600" y="137382"/>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a:t>本システムで扱われるデータ</a:t>
            </a:r>
            <a:endParaRPr lang="ja-JP" altLang="en-US" dirty="0"/>
          </a:p>
        </p:txBody>
      </p:sp>
    </p:spTree>
    <p:extLst>
      <p:ext uri="{BB962C8B-B14F-4D97-AF65-F5344CB8AC3E}">
        <p14:creationId xmlns:p14="http://schemas.microsoft.com/office/powerpoint/2010/main" val="12294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å°ã£ãé¡ã§åãä¼ç¤¾å¡ã®ã¤ã©ã¹ãï¼ç·æ§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52" y="1478183"/>
            <a:ext cx="1905000" cy="1905882"/>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6513" y="955279"/>
            <a:ext cx="720080" cy="935184"/>
          </a:xfrm>
          <a:prstGeom prst="rect">
            <a:avLst/>
          </a:prstGeom>
          <a:ln>
            <a:noFill/>
          </a:ln>
        </p:spPr>
      </p:pic>
      <p:sp>
        <p:nvSpPr>
          <p:cNvPr id="6" name="テキスト ボックス 5"/>
          <p:cNvSpPr txBox="1"/>
          <p:nvPr/>
        </p:nvSpPr>
        <p:spPr>
          <a:xfrm>
            <a:off x="1467898" y="1866720"/>
            <a:ext cx="1237308" cy="200148"/>
          </a:xfrm>
          <a:prstGeom prst="rect">
            <a:avLst/>
          </a:prstGeom>
          <a:noFill/>
        </p:spPr>
        <p:txBody>
          <a:bodyPr wrap="square" lIns="45720" tIns="22860" rIns="45720" bIns="22860" rtlCol="0">
            <a:spAutoFit/>
          </a:bodyPr>
          <a:lstStyle/>
          <a:p>
            <a:r>
              <a:rPr lang="ja-JP" altLang="en-US" sz="1000" dirty="0">
                <a:latin typeface="メイリオ" panose="020B0604030504040204" pitchFamily="50" charset="-128"/>
                <a:ea typeface="メイリオ" panose="020B0604030504040204" pitchFamily="50" charset="-128"/>
              </a:rPr>
              <a:t>仕様書のページ数？</a:t>
            </a:r>
          </a:p>
        </p:txBody>
      </p:sp>
      <p:sp>
        <p:nvSpPr>
          <p:cNvPr id="9" name="雲形吹き出し 8"/>
          <p:cNvSpPr/>
          <p:nvPr/>
        </p:nvSpPr>
        <p:spPr>
          <a:xfrm>
            <a:off x="1294464" y="779190"/>
            <a:ext cx="1584176" cy="1584476"/>
          </a:xfrm>
          <a:prstGeom prst="cloudCallout">
            <a:avLst>
              <a:gd name="adj1" fmla="val -51428"/>
              <a:gd name="adj2" fmla="val 48747"/>
            </a:avLst>
          </a:prstGeom>
          <a:noFill/>
        </p:spPr>
        <p:style>
          <a:lnRef idx="2">
            <a:schemeClr val="accent1">
              <a:shade val="50000"/>
            </a:schemeClr>
          </a:lnRef>
          <a:fillRef idx="1">
            <a:schemeClr val="accent1"/>
          </a:fillRef>
          <a:effectRef idx="0">
            <a:schemeClr val="accent1"/>
          </a:effectRef>
          <a:fontRef idx="minor">
            <a:schemeClr val="lt1"/>
          </a:fontRef>
        </p:style>
        <p:txBody>
          <a:bodyPr lIns="45720" tIns="22860" rIns="45720" bIns="22860" spcCol="0" rtlCol="0" anchor="ctr"/>
          <a:lstStyle/>
          <a:p>
            <a:pPr algn="ctr"/>
            <a:endParaRPr kumimoji="1" lang="ja-JP" altLang="en-US"/>
          </a:p>
        </p:txBody>
      </p:sp>
      <p:sp>
        <p:nvSpPr>
          <p:cNvPr id="14"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fontScale="92500"/>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ソフトウェア開発にかかる時間は？</a:t>
            </a:r>
            <a:endParaRPr lang="ja-JP" altLang="en-US" dirty="0"/>
          </a:p>
        </p:txBody>
      </p:sp>
    </p:spTree>
    <p:extLst>
      <p:ext uri="{BB962C8B-B14F-4D97-AF65-F5344CB8AC3E}">
        <p14:creationId xmlns:p14="http://schemas.microsoft.com/office/powerpoint/2010/main" val="362084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å°ã£ãé¡ã§åãä¼ç¤¾å¡ã®ã¤ã©ã¹ãï¼ç·æ§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52" y="1478183"/>
            <a:ext cx="1905000" cy="1905882"/>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6513" y="955279"/>
            <a:ext cx="720080" cy="935184"/>
          </a:xfrm>
          <a:prstGeom prst="rect">
            <a:avLst/>
          </a:prstGeom>
          <a:ln>
            <a:noFill/>
          </a:ln>
        </p:spPr>
      </p:pic>
      <p:pic>
        <p:nvPicPr>
          <p:cNvPr id="2052" name="Picture 4" descr="ã¹ã¼ããçãããããã®ã¤ã©ã¹ã"/>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330116" y="913779"/>
            <a:ext cx="815926" cy="9529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467898" y="1866720"/>
            <a:ext cx="1237308" cy="200148"/>
          </a:xfrm>
          <a:prstGeom prst="rect">
            <a:avLst/>
          </a:prstGeom>
          <a:noFill/>
        </p:spPr>
        <p:txBody>
          <a:bodyPr wrap="square" lIns="45720" tIns="22860" rIns="45720" bIns="22860" rtlCol="0">
            <a:spAutoFit/>
          </a:bodyPr>
          <a:lstStyle/>
          <a:p>
            <a:r>
              <a:rPr lang="ja-JP" altLang="en-US" sz="1000" dirty="0">
                <a:latin typeface="メイリオ" panose="020B0604030504040204" pitchFamily="50" charset="-128"/>
                <a:ea typeface="メイリオ" panose="020B0604030504040204" pitchFamily="50" charset="-128"/>
              </a:rPr>
              <a:t>仕様書のページ数？</a:t>
            </a:r>
          </a:p>
        </p:txBody>
      </p:sp>
      <p:sp>
        <p:nvSpPr>
          <p:cNvPr id="10" name="テキスト ボックス 9"/>
          <p:cNvSpPr txBox="1"/>
          <p:nvPr/>
        </p:nvSpPr>
        <p:spPr>
          <a:xfrm>
            <a:off x="3150097" y="1861083"/>
            <a:ext cx="1111293" cy="200148"/>
          </a:xfrm>
          <a:prstGeom prst="rect">
            <a:avLst/>
          </a:prstGeom>
          <a:noFill/>
        </p:spPr>
        <p:txBody>
          <a:bodyPr wrap="square" lIns="45720" tIns="22860" rIns="45720" bIns="22860" rtlCol="0">
            <a:spAutoFit/>
          </a:bodyPr>
          <a:lstStyle/>
          <a:p>
            <a:r>
              <a:rPr lang="ja-JP" altLang="en-US" sz="1000" dirty="0">
                <a:latin typeface="メイリオ" panose="020B0604030504040204" pitchFamily="50" charset="-128"/>
                <a:ea typeface="メイリオ" panose="020B0604030504040204" pitchFamily="50" charset="-128"/>
              </a:rPr>
              <a:t>経験者から聞く？</a:t>
            </a:r>
          </a:p>
        </p:txBody>
      </p:sp>
      <p:sp>
        <p:nvSpPr>
          <p:cNvPr id="9" name="雲形吹き出し 8"/>
          <p:cNvSpPr/>
          <p:nvPr/>
        </p:nvSpPr>
        <p:spPr>
          <a:xfrm>
            <a:off x="1294464" y="779190"/>
            <a:ext cx="1584176" cy="1584476"/>
          </a:xfrm>
          <a:prstGeom prst="cloudCallout">
            <a:avLst>
              <a:gd name="adj1" fmla="val -51428"/>
              <a:gd name="adj2" fmla="val 48747"/>
            </a:avLst>
          </a:prstGeom>
          <a:noFill/>
        </p:spPr>
        <p:style>
          <a:lnRef idx="2">
            <a:schemeClr val="accent1">
              <a:shade val="50000"/>
            </a:schemeClr>
          </a:lnRef>
          <a:fillRef idx="1">
            <a:schemeClr val="accent1"/>
          </a:fillRef>
          <a:effectRef idx="0">
            <a:schemeClr val="accent1"/>
          </a:effectRef>
          <a:fontRef idx="minor">
            <a:schemeClr val="lt1"/>
          </a:fontRef>
        </p:style>
        <p:txBody>
          <a:bodyPr lIns="45720" tIns="22860" rIns="45720" bIns="22860" spcCol="0" rtlCol="0" anchor="ctr"/>
          <a:lstStyle/>
          <a:p>
            <a:pPr algn="ctr"/>
            <a:endParaRPr kumimoji="1" lang="ja-JP" altLang="en-US"/>
          </a:p>
        </p:txBody>
      </p:sp>
      <p:sp>
        <p:nvSpPr>
          <p:cNvPr id="11" name="雲形吹き出し 10"/>
          <p:cNvSpPr/>
          <p:nvPr/>
        </p:nvSpPr>
        <p:spPr>
          <a:xfrm>
            <a:off x="3006080" y="779190"/>
            <a:ext cx="1476164" cy="1528838"/>
          </a:xfrm>
          <a:prstGeom prst="cloudCallout">
            <a:avLst>
              <a:gd name="adj1" fmla="val -98978"/>
              <a:gd name="adj2" fmla="val 65938"/>
            </a:avLst>
          </a:prstGeom>
          <a:noFill/>
        </p:spPr>
        <p:style>
          <a:lnRef idx="2">
            <a:schemeClr val="accent1">
              <a:shade val="50000"/>
            </a:schemeClr>
          </a:lnRef>
          <a:fillRef idx="1">
            <a:schemeClr val="accent1"/>
          </a:fillRef>
          <a:effectRef idx="0">
            <a:schemeClr val="accent1"/>
          </a:effectRef>
          <a:fontRef idx="minor">
            <a:schemeClr val="lt1"/>
          </a:fontRef>
        </p:style>
        <p:txBody>
          <a:bodyPr lIns="45720" tIns="22860" rIns="45720" bIns="22860" spcCol="0" rtlCol="0" anchor="ctr"/>
          <a:lstStyle/>
          <a:p>
            <a:pPr algn="ctr"/>
            <a:endParaRPr kumimoji="1" lang="ja-JP" altLang="en-US"/>
          </a:p>
        </p:txBody>
      </p:sp>
      <p:sp>
        <p:nvSpPr>
          <p:cNvPr id="12"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fontScale="92500"/>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ソフトウェア開発にかかる時間は？</a:t>
            </a:r>
            <a:endParaRPr lang="ja-JP" altLang="en-US" dirty="0"/>
          </a:p>
        </p:txBody>
      </p:sp>
    </p:spTree>
    <p:extLst>
      <p:ext uri="{BB962C8B-B14F-4D97-AF65-F5344CB8AC3E}">
        <p14:creationId xmlns:p14="http://schemas.microsoft.com/office/powerpoint/2010/main" val="17587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514936" y="878620"/>
            <a:ext cx="1044116" cy="365113"/>
          </a:xfrm>
          <a:prstGeom prst="roundRect">
            <a:avLst/>
          </a:prstGeom>
        </p:spPr>
        <p:style>
          <a:lnRef idx="1">
            <a:schemeClr val="accent3"/>
          </a:lnRef>
          <a:fillRef idx="2">
            <a:schemeClr val="accent3"/>
          </a:fillRef>
          <a:effectRef idx="1">
            <a:schemeClr val="accent3"/>
          </a:effectRef>
          <a:fontRef idx="minor">
            <a:schemeClr val="dk1"/>
          </a:fontRef>
        </p:style>
        <p:txBody>
          <a:bodyPr lIns="45720" tIns="22860" rIns="45720" bIns="22860" spcCol="0" rtlCol="0" anchor="ctr"/>
          <a:lstStyle/>
          <a:p>
            <a:pPr algn="ctr"/>
            <a:r>
              <a:rPr kumimoji="1" lang="ja-JP" altLang="en-US" b="1" dirty="0" smtClean="0"/>
              <a:t>図書管理システム</a:t>
            </a:r>
            <a:endParaRPr kumimoji="1" lang="ja-JP" altLang="en-US" b="1" dirty="0"/>
          </a:p>
        </p:txBody>
      </p:sp>
      <p:sp>
        <p:nvSpPr>
          <p:cNvPr id="7" name="角丸四角形 6"/>
          <p:cNvSpPr/>
          <p:nvPr/>
        </p:nvSpPr>
        <p:spPr>
          <a:xfrm>
            <a:off x="3100095" y="878620"/>
            <a:ext cx="756084" cy="365113"/>
          </a:xfrm>
          <a:prstGeom prst="roundRect">
            <a:avLst/>
          </a:prstGeom>
        </p:spPr>
        <p:style>
          <a:lnRef idx="1">
            <a:schemeClr val="accent5"/>
          </a:lnRef>
          <a:fillRef idx="2">
            <a:schemeClr val="accent5"/>
          </a:fillRef>
          <a:effectRef idx="1">
            <a:schemeClr val="accent5"/>
          </a:effectRef>
          <a:fontRef idx="minor">
            <a:schemeClr val="dk1"/>
          </a:fontRef>
        </p:style>
        <p:txBody>
          <a:bodyPr lIns="45720" tIns="22860" rIns="45720" bIns="22860" spcCol="0" rtlCol="0" anchor="ctr"/>
          <a:lstStyle/>
          <a:p>
            <a:pPr algn="ctr"/>
            <a:r>
              <a:rPr kumimoji="1" lang="ja-JP" altLang="en-US" b="1" dirty="0" smtClean="0"/>
              <a:t>図書登録</a:t>
            </a:r>
            <a:endParaRPr kumimoji="1" lang="ja-JP" altLang="en-US" b="1" dirty="0"/>
          </a:p>
        </p:txBody>
      </p:sp>
      <p:sp>
        <p:nvSpPr>
          <p:cNvPr id="8" name="角丸四角形 7"/>
          <p:cNvSpPr/>
          <p:nvPr/>
        </p:nvSpPr>
        <p:spPr>
          <a:xfrm>
            <a:off x="3100095" y="1423369"/>
            <a:ext cx="756084" cy="360207"/>
          </a:xfrm>
          <a:prstGeom prst="roundRect">
            <a:avLst/>
          </a:prstGeom>
        </p:spPr>
        <p:style>
          <a:lnRef idx="1">
            <a:schemeClr val="accent5"/>
          </a:lnRef>
          <a:fillRef idx="2">
            <a:schemeClr val="accent5"/>
          </a:fillRef>
          <a:effectRef idx="1">
            <a:schemeClr val="accent5"/>
          </a:effectRef>
          <a:fontRef idx="minor">
            <a:schemeClr val="dk1"/>
          </a:fontRef>
        </p:style>
        <p:txBody>
          <a:bodyPr lIns="45720" tIns="22860" rIns="45720" bIns="22860" spcCol="0" rtlCol="0" anchor="ctr"/>
          <a:lstStyle/>
          <a:p>
            <a:pPr algn="ctr"/>
            <a:r>
              <a:rPr kumimoji="1" lang="ja-JP" altLang="en-US" b="1" dirty="0" smtClean="0"/>
              <a:t>図書検索</a:t>
            </a:r>
            <a:endParaRPr kumimoji="1" lang="ja-JP" altLang="en-US" b="1" dirty="0"/>
          </a:p>
        </p:txBody>
      </p:sp>
      <p:sp>
        <p:nvSpPr>
          <p:cNvPr id="9" name="角丸四角形 8"/>
          <p:cNvSpPr/>
          <p:nvPr/>
        </p:nvSpPr>
        <p:spPr>
          <a:xfrm>
            <a:off x="3100095" y="1927658"/>
            <a:ext cx="756084" cy="360207"/>
          </a:xfrm>
          <a:prstGeom prst="roundRect">
            <a:avLst/>
          </a:prstGeom>
        </p:spPr>
        <p:style>
          <a:lnRef idx="1">
            <a:schemeClr val="accent5"/>
          </a:lnRef>
          <a:fillRef idx="2">
            <a:schemeClr val="accent5"/>
          </a:fillRef>
          <a:effectRef idx="1">
            <a:schemeClr val="accent5"/>
          </a:effectRef>
          <a:fontRef idx="minor">
            <a:schemeClr val="dk1"/>
          </a:fontRef>
        </p:style>
        <p:txBody>
          <a:bodyPr lIns="45720" tIns="22860" rIns="45720" bIns="22860" spcCol="0" rtlCol="0" anchor="ctr"/>
          <a:lstStyle/>
          <a:p>
            <a:pPr algn="ctr"/>
            <a:r>
              <a:rPr kumimoji="1" lang="ja-JP" altLang="en-US" b="1" dirty="0" smtClean="0"/>
              <a:t>図書印刷</a:t>
            </a:r>
            <a:endParaRPr kumimoji="1" lang="ja-JP" altLang="en-US" b="1" dirty="0"/>
          </a:p>
        </p:txBody>
      </p:sp>
      <p:sp>
        <p:nvSpPr>
          <p:cNvPr id="10" name="角丸四角形 9"/>
          <p:cNvSpPr/>
          <p:nvPr/>
        </p:nvSpPr>
        <p:spPr>
          <a:xfrm>
            <a:off x="1947967" y="878620"/>
            <a:ext cx="805194" cy="365113"/>
          </a:xfrm>
          <a:prstGeom prst="roundRect">
            <a:avLst/>
          </a:prstGeom>
        </p:spPr>
        <p:style>
          <a:lnRef idx="1">
            <a:schemeClr val="accent5"/>
          </a:lnRef>
          <a:fillRef idx="2">
            <a:schemeClr val="accent5"/>
          </a:fillRef>
          <a:effectRef idx="1">
            <a:schemeClr val="accent5"/>
          </a:effectRef>
          <a:fontRef idx="minor">
            <a:schemeClr val="dk1"/>
          </a:fontRef>
        </p:style>
        <p:txBody>
          <a:bodyPr lIns="45720" tIns="22860" rIns="45720" bIns="22860" spcCol="0" rtlCol="0" anchor="ctr"/>
          <a:lstStyle/>
          <a:p>
            <a:pPr algn="ctr"/>
            <a:r>
              <a:rPr kumimoji="1" lang="ja-JP" altLang="en-US" b="1" dirty="0" smtClean="0"/>
              <a:t>処理</a:t>
            </a:r>
            <a:endParaRPr kumimoji="1" lang="ja-JP" altLang="en-US" b="1" dirty="0"/>
          </a:p>
        </p:txBody>
      </p:sp>
      <p:sp>
        <p:nvSpPr>
          <p:cNvPr id="11" name="角丸四角形 10"/>
          <p:cNvSpPr/>
          <p:nvPr/>
        </p:nvSpPr>
        <p:spPr>
          <a:xfrm>
            <a:off x="1947967" y="2434522"/>
            <a:ext cx="805194" cy="360207"/>
          </a:xfrm>
          <a:prstGeom prst="roundRect">
            <a:avLst/>
          </a:prstGeom>
        </p:spPr>
        <p:style>
          <a:lnRef idx="1">
            <a:schemeClr val="accent6"/>
          </a:lnRef>
          <a:fillRef idx="2">
            <a:schemeClr val="accent6"/>
          </a:fillRef>
          <a:effectRef idx="1">
            <a:schemeClr val="accent6"/>
          </a:effectRef>
          <a:fontRef idx="minor">
            <a:schemeClr val="dk1"/>
          </a:fontRef>
        </p:style>
        <p:txBody>
          <a:bodyPr lIns="45720" tIns="22860" rIns="45720" bIns="22860" spcCol="0" rtlCol="0" anchor="ctr"/>
          <a:lstStyle/>
          <a:p>
            <a:pPr algn="ctr"/>
            <a:r>
              <a:rPr kumimoji="1" lang="ja-JP" altLang="en-US" b="1" dirty="0" smtClean="0"/>
              <a:t>データベース</a:t>
            </a:r>
            <a:endParaRPr kumimoji="1" lang="ja-JP" altLang="en-US" b="1" dirty="0"/>
          </a:p>
        </p:txBody>
      </p:sp>
      <p:sp>
        <p:nvSpPr>
          <p:cNvPr id="12" name="角丸四角形 11"/>
          <p:cNvSpPr/>
          <p:nvPr/>
        </p:nvSpPr>
        <p:spPr>
          <a:xfrm>
            <a:off x="3100095" y="2434523"/>
            <a:ext cx="756084" cy="360207"/>
          </a:xfrm>
          <a:prstGeom prst="roundRect">
            <a:avLst/>
          </a:prstGeom>
        </p:spPr>
        <p:style>
          <a:lnRef idx="1">
            <a:schemeClr val="accent6"/>
          </a:lnRef>
          <a:fillRef idx="2">
            <a:schemeClr val="accent6"/>
          </a:fillRef>
          <a:effectRef idx="1">
            <a:schemeClr val="accent6"/>
          </a:effectRef>
          <a:fontRef idx="minor">
            <a:schemeClr val="dk1"/>
          </a:fontRef>
        </p:style>
        <p:txBody>
          <a:bodyPr lIns="45720" tIns="22860" rIns="45720" bIns="22860" spcCol="0" rtlCol="0" anchor="ctr"/>
          <a:lstStyle/>
          <a:p>
            <a:pPr algn="ctr"/>
            <a:r>
              <a:rPr kumimoji="1" lang="ja-JP" altLang="en-US" b="1" dirty="0" smtClean="0"/>
              <a:t>図書情報</a:t>
            </a:r>
            <a:endParaRPr kumimoji="1" lang="ja-JP" altLang="en-US" b="1" dirty="0"/>
          </a:p>
        </p:txBody>
      </p:sp>
      <p:sp>
        <p:nvSpPr>
          <p:cNvPr id="13" name="角丸四角形 12"/>
          <p:cNvSpPr/>
          <p:nvPr/>
        </p:nvSpPr>
        <p:spPr>
          <a:xfrm>
            <a:off x="3105227" y="2936237"/>
            <a:ext cx="756084" cy="360207"/>
          </a:xfrm>
          <a:prstGeom prst="roundRect">
            <a:avLst/>
          </a:prstGeom>
        </p:spPr>
        <p:style>
          <a:lnRef idx="1">
            <a:schemeClr val="accent6"/>
          </a:lnRef>
          <a:fillRef idx="2">
            <a:schemeClr val="accent6"/>
          </a:fillRef>
          <a:effectRef idx="1">
            <a:schemeClr val="accent6"/>
          </a:effectRef>
          <a:fontRef idx="minor">
            <a:schemeClr val="dk1"/>
          </a:fontRef>
        </p:style>
        <p:txBody>
          <a:bodyPr lIns="45720" tIns="22860" rIns="45720" bIns="22860" spcCol="0" rtlCol="0" anchor="ctr"/>
          <a:lstStyle/>
          <a:p>
            <a:pPr algn="ctr"/>
            <a:r>
              <a:rPr kumimoji="1" lang="ja-JP" altLang="en-US" b="1" dirty="0" smtClean="0"/>
              <a:t>利用者情報</a:t>
            </a:r>
            <a:endParaRPr kumimoji="1" lang="ja-JP" altLang="en-US" b="1" dirty="0"/>
          </a:p>
        </p:txBody>
      </p:sp>
      <p:cxnSp>
        <p:nvCxnSpPr>
          <p:cNvPr id="30" name="直線コネクタ 29"/>
          <p:cNvCxnSpPr>
            <a:stCxn id="5" idx="3"/>
            <a:endCxn id="10" idx="1"/>
          </p:cNvCxnSpPr>
          <p:nvPr/>
        </p:nvCxnSpPr>
        <p:spPr>
          <a:xfrm>
            <a:off x="1559052" y="1061177"/>
            <a:ext cx="3889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5" name="カギ線コネクタ 1024"/>
          <p:cNvCxnSpPr>
            <a:endCxn id="11" idx="1"/>
          </p:cNvCxnSpPr>
          <p:nvPr/>
        </p:nvCxnSpPr>
        <p:spPr>
          <a:xfrm rot="16200000" flipH="1">
            <a:off x="1075241" y="1741898"/>
            <a:ext cx="1550996" cy="19445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0" name="直線コネクタ 1029"/>
          <p:cNvCxnSpPr>
            <a:stCxn id="10" idx="3"/>
            <a:endCxn id="7" idx="1"/>
          </p:cNvCxnSpPr>
          <p:nvPr/>
        </p:nvCxnSpPr>
        <p:spPr>
          <a:xfrm>
            <a:off x="2753161" y="1061177"/>
            <a:ext cx="3469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カギ線コネクタ 1042"/>
          <p:cNvCxnSpPr>
            <a:endCxn id="8" idx="1"/>
          </p:cNvCxnSpPr>
          <p:nvPr/>
        </p:nvCxnSpPr>
        <p:spPr>
          <a:xfrm rot="16200000" flipH="1">
            <a:off x="2742214" y="1245591"/>
            <a:ext cx="542297" cy="173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5" name="カギ線コネクタ 1044"/>
          <p:cNvCxnSpPr>
            <a:endCxn id="9" idx="1"/>
          </p:cNvCxnSpPr>
          <p:nvPr/>
        </p:nvCxnSpPr>
        <p:spPr>
          <a:xfrm rot="16200000" flipH="1">
            <a:off x="2761217" y="1768884"/>
            <a:ext cx="504289" cy="1734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9" name="直線コネクタ 1048"/>
          <p:cNvCxnSpPr>
            <a:stCxn id="11" idx="3"/>
            <a:endCxn id="12" idx="1"/>
          </p:cNvCxnSpPr>
          <p:nvPr/>
        </p:nvCxnSpPr>
        <p:spPr>
          <a:xfrm>
            <a:off x="2753161" y="2614626"/>
            <a:ext cx="34693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4" name="カギ線コネクタ 1053"/>
          <p:cNvCxnSpPr>
            <a:endCxn id="13" idx="1"/>
          </p:cNvCxnSpPr>
          <p:nvPr/>
        </p:nvCxnSpPr>
        <p:spPr>
          <a:xfrm rot="16200000" flipH="1">
            <a:off x="2765070" y="2776184"/>
            <a:ext cx="501715" cy="17859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56" name="角丸四角形吹き出し 1055"/>
          <p:cNvSpPr/>
          <p:nvPr/>
        </p:nvSpPr>
        <p:spPr>
          <a:xfrm>
            <a:off x="440931" y="2928879"/>
            <a:ext cx="1697839" cy="339600"/>
          </a:xfrm>
          <a:prstGeom prst="wedgeRoundRectCallout">
            <a:avLst>
              <a:gd name="adj1" fmla="val 27449"/>
              <a:gd name="adj2" fmla="val -37131"/>
              <a:gd name="adj3" fmla="val 16667"/>
            </a:avLst>
          </a:prstGeom>
        </p:spPr>
        <p:style>
          <a:lnRef idx="2">
            <a:schemeClr val="accent3"/>
          </a:lnRef>
          <a:fillRef idx="1">
            <a:schemeClr val="lt1"/>
          </a:fillRef>
          <a:effectRef idx="0">
            <a:schemeClr val="accent3"/>
          </a:effectRef>
          <a:fontRef idx="minor">
            <a:schemeClr val="dk1"/>
          </a:fontRef>
        </p:style>
        <p:txBody>
          <a:bodyPr lIns="45720" tIns="22860" rIns="45720" bIns="22860" spcCol="0" rtlCol="0" anchor="ctr"/>
          <a:lstStyle/>
          <a:p>
            <a:pPr algn="ctr"/>
            <a:r>
              <a:rPr lang="ja-JP" altLang="en-US" dirty="0" smtClean="0">
                <a:latin typeface="メイリオ" panose="020B0604030504040204" pitchFamily="50" charset="-128"/>
                <a:ea typeface="メイリオ" panose="020B0604030504040204" pitchFamily="50" charset="-128"/>
              </a:rPr>
              <a:t>システムの機能</a:t>
            </a:r>
            <a:r>
              <a:rPr lang="ja-JP" altLang="en-US" dirty="0">
                <a:latin typeface="メイリオ" panose="020B0604030504040204" pitchFamily="50" charset="-128"/>
                <a:ea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rPr>
              <a:t>洗い出し</a:t>
            </a:r>
            <a:endParaRPr lang="en-US" altLang="ja-JP" dirty="0" smtClean="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各機能ごと</a:t>
            </a:r>
            <a:r>
              <a:rPr lang="ja-JP" altLang="en-US" dirty="0" smtClean="0">
                <a:latin typeface="メイリオ" panose="020B0604030504040204" pitchFamily="50" charset="-128"/>
                <a:ea typeface="メイリオ" panose="020B0604030504040204" pitchFamily="50" charset="-128"/>
              </a:rPr>
              <a:t>に手間を見積もる</a:t>
            </a:r>
            <a:endParaRPr lang="en-US" altLang="ja-JP" dirty="0" smtClean="0">
              <a:latin typeface="メイリオ" panose="020B0604030504040204" pitchFamily="50" charset="-128"/>
              <a:ea typeface="メイリオ" panose="020B0604030504040204" pitchFamily="50" charset="-128"/>
            </a:endParaRPr>
          </a:p>
        </p:txBody>
      </p:sp>
      <p:sp>
        <p:nvSpPr>
          <p:cNvPr id="65"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fontScale="92500"/>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ソフトウェア開発にかかる時間は？</a:t>
            </a:r>
            <a:endParaRPr lang="ja-JP" altLang="en-US" dirty="0"/>
          </a:p>
        </p:txBody>
      </p:sp>
    </p:spTree>
    <p:extLst>
      <p:ext uri="{BB962C8B-B14F-4D97-AF65-F5344CB8AC3E}">
        <p14:creationId xmlns:p14="http://schemas.microsoft.com/office/powerpoint/2010/main" val="160094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ソフトウェアの各機能の複雑さを計測する事でソフトウェアの開発規模を算出する手法</a:t>
            </a:r>
            <a:endParaRPr kumimoji="1" lang="en-US" altLang="ja-JP" dirty="0" smtClean="0"/>
          </a:p>
          <a:p>
            <a:r>
              <a:rPr lang="ja-JP" altLang="en-US" dirty="0"/>
              <a:t>工数</a:t>
            </a:r>
            <a:r>
              <a:rPr lang="ja-JP" altLang="en-US" dirty="0" smtClean="0"/>
              <a:t>や</a:t>
            </a:r>
            <a:r>
              <a:rPr lang="ja-JP" altLang="en-US" dirty="0"/>
              <a:t>予算の見積</a:t>
            </a:r>
            <a:r>
              <a:rPr lang="ja-JP" altLang="en-US" dirty="0" smtClean="0"/>
              <a:t>もりに利用される</a:t>
            </a:r>
            <a:endParaRPr lang="en-US" altLang="ja-JP" dirty="0" smtClean="0"/>
          </a:p>
          <a:p>
            <a:pPr lvl="1"/>
            <a:r>
              <a:rPr kumimoji="1" lang="en-US" altLang="ja-JP" dirty="0" smtClean="0"/>
              <a:t>100FP</a:t>
            </a:r>
            <a:r>
              <a:rPr kumimoji="1" lang="ja-JP" altLang="en-US" dirty="0" smtClean="0"/>
              <a:t>に</a:t>
            </a:r>
            <a:r>
              <a:rPr kumimoji="1" lang="en-US" altLang="ja-JP" dirty="0" smtClean="0"/>
              <a:t>3</a:t>
            </a:r>
            <a:r>
              <a:rPr kumimoji="1" lang="ja-JP" altLang="en-US" dirty="0" smtClean="0"/>
              <a:t>人月かかる</a:t>
            </a:r>
            <a:r>
              <a:rPr kumimoji="1" lang="en-US" altLang="ja-JP" dirty="0" smtClean="0"/>
              <a:t/>
            </a:r>
            <a:br>
              <a:rPr kumimoji="1" lang="en-US" altLang="ja-JP" dirty="0" smtClean="0"/>
            </a:br>
            <a:r>
              <a:rPr lang="en-US" altLang="ja-JP" dirty="0" smtClean="0">
                <a:sym typeface="Wingdings" panose="05000000000000000000" pitchFamily="2" charset="2"/>
              </a:rPr>
              <a:t>600FP</a:t>
            </a:r>
            <a:r>
              <a:rPr lang="ja-JP" altLang="en-US" dirty="0" smtClean="0">
                <a:sym typeface="Wingdings" panose="05000000000000000000" pitchFamily="2" charset="2"/>
              </a:rPr>
              <a:t>のソフトウェアには</a:t>
            </a:r>
            <a:r>
              <a:rPr lang="en-US" altLang="ja-JP" dirty="0" smtClean="0">
                <a:sym typeface="Wingdings" panose="05000000000000000000" pitchFamily="2" charset="2"/>
              </a:rPr>
              <a:t>18</a:t>
            </a:r>
            <a:r>
              <a:rPr lang="ja-JP" altLang="en-US" dirty="0" smtClean="0">
                <a:sym typeface="Wingdings" panose="05000000000000000000" pitchFamily="2" charset="2"/>
              </a:rPr>
              <a:t>人月必要</a:t>
            </a:r>
            <a:endParaRPr lang="en-US" altLang="ja-JP" dirty="0" smtClean="0">
              <a:sym typeface="Wingdings" panose="05000000000000000000" pitchFamily="2" charset="2"/>
            </a:endParaRPr>
          </a:p>
          <a:p>
            <a:pPr lvl="1"/>
            <a:r>
              <a:rPr kumimoji="1" lang="en-US" altLang="ja-JP" dirty="0" smtClean="0">
                <a:sym typeface="Wingdings" panose="05000000000000000000" pitchFamily="2" charset="2"/>
              </a:rPr>
              <a:t>1</a:t>
            </a:r>
            <a:r>
              <a:rPr kumimoji="1" lang="ja-JP" altLang="en-US" dirty="0" smtClean="0">
                <a:sym typeface="Wingdings" panose="05000000000000000000" pitchFamily="2" charset="2"/>
              </a:rPr>
              <a:t>人月に</a:t>
            </a:r>
            <a:r>
              <a:rPr kumimoji="1" lang="en-US" altLang="ja-JP" dirty="0" smtClean="0">
                <a:sym typeface="Wingdings" panose="05000000000000000000" pitchFamily="2" charset="2"/>
              </a:rPr>
              <a:t>30</a:t>
            </a:r>
            <a:r>
              <a:rPr kumimoji="1" lang="ja-JP" altLang="en-US" dirty="0" smtClean="0">
                <a:sym typeface="Wingdings" panose="05000000000000000000" pitchFamily="2" charset="2"/>
              </a:rPr>
              <a:t>万円必要</a:t>
            </a:r>
            <a:r>
              <a:rPr lang="en-US" altLang="ja-JP" dirty="0" smtClean="0">
                <a:sym typeface="Wingdings" panose="05000000000000000000" pitchFamily="2" charset="2"/>
              </a:rPr>
              <a:t/>
            </a:r>
            <a:br>
              <a:rPr lang="en-US" altLang="ja-JP" dirty="0" smtClean="0">
                <a:sym typeface="Wingdings" panose="05000000000000000000" pitchFamily="2" charset="2"/>
              </a:rPr>
            </a:br>
            <a:r>
              <a:rPr lang="en-US" altLang="ja-JP" dirty="0" smtClean="0">
                <a:sym typeface="Wingdings" panose="05000000000000000000" pitchFamily="2" charset="2"/>
              </a:rPr>
              <a:t>600FP</a:t>
            </a:r>
            <a:r>
              <a:rPr lang="ja-JP" altLang="en-US" dirty="0" smtClean="0">
                <a:sym typeface="Wingdings" panose="05000000000000000000" pitchFamily="2" charset="2"/>
              </a:rPr>
              <a:t>のソフトウェアには</a:t>
            </a:r>
            <a:r>
              <a:rPr lang="en-US" altLang="ja-JP" dirty="0" smtClean="0">
                <a:sym typeface="Wingdings" panose="05000000000000000000" pitchFamily="2" charset="2"/>
              </a:rPr>
              <a:t>540</a:t>
            </a:r>
            <a:r>
              <a:rPr lang="ja-JP" altLang="en-US" dirty="0" smtClean="0">
                <a:sym typeface="Wingdings" panose="05000000000000000000" pitchFamily="2" charset="2"/>
              </a:rPr>
              <a:t>万円必要</a:t>
            </a:r>
            <a:endParaRPr kumimoji="1" lang="en-US" altLang="ja-JP" dirty="0" smtClean="0">
              <a:sym typeface="Wingdings" panose="05000000000000000000" pitchFamily="2" charset="2"/>
            </a:endParaRPr>
          </a:p>
        </p:txBody>
      </p:sp>
      <p:sp>
        <p:nvSpPr>
          <p:cNvPr id="4"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dirty="0" smtClean="0"/>
              <a:t>ファンクションポイント</a:t>
            </a:r>
            <a:r>
              <a:rPr lang="en-US" altLang="ja-JP" dirty="0" smtClean="0"/>
              <a:t>(FP)</a:t>
            </a:r>
            <a:r>
              <a:rPr lang="ja-JP" altLang="en-US" dirty="0" smtClean="0"/>
              <a:t>法</a:t>
            </a:r>
            <a:endParaRPr lang="ja-JP" altLang="en-US" dirty="0"/>
          </a:p>
        </p:txBody>
      </p:sp>
    </p:spTree>
    <p:extLst>
      <p:ext uri="{BB962C8B-B14F-4D97-AF65-F5344CB8AC3E}">
        <p14:creationId xmlns:p14="http://schemas.microsoft.com/office/powerpoint/2010/main" val="264854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342900" indent="-342900">
              <a:buFont typeface="+mj-lt"/>
              <a:buAutoNum type="arabicPeriod"/>
            </a:pPr>
            <a:r>
              <a:rPr kumimoji="1" lang="ja-JP" altLang="en-US" dirty="0" smtClean="0">
                <a:sym typeface="Wingdings" panose="05000000000000000000" pitchFamily="2" charset="2"/>
              </a:rPr>
              <a:t>開発言語に依存しない</a:t>
            </a:r>
            <a:endParaRPr kumimoji="1" lang="en-US" altLang="ja-JP" dirty="0" smtClean="0">
              <a:sym typeface="Wingdings" panose="05000000000000000000" pitchFamily="2" charset="2"/>
            </a:endParaRPr>
          </a:p>
          <a:p>
            <a:pPr marL="542925" lvl="1" indent="-342900"/>
            <a:r>
              <a:rPr lang="ja-JP" altLang="en-US" dirty="0">
                <a:sym typeface="Wingdings" panose="05000000000000000000" pitchFamily="2" charset="2"/>
              </a:rPr>
              <a:t>ソフトウェアの機能を</a:t>
            </a:r>
            <a:r>
              <a:rPr lang="ja-JP" altLang="en-US" dirty="0" smtClean="0">
                <a:sym typeface="Wingdings" panose="05000000000000000000" pitchFamily="2" charset="2"/>
              </a:rPr>
              <a:t>見積もる</a:t>
            </a:r>
            <a:r>
              <a:rPr lang="en-US" altLang="ja-JP" dirty="0">
                <a:sym typeface="Wingdings" panose="05000000000000000000" pitchFamily="2" charset="2"/>
              </a:rPr>
              <a:t/>
            </a:r>
            <a:br>
              <a:rPr lang="en-US" altLang="ja-JP" dirty="0">
                <a:sym typeface="Wingdings" panose="05000000000000000000" pitchFamily="2" charset="2"/>
              </a:rPr>
            </a:br>
            <a:r>
              <a:rPr lang="en-US" altLang="ja-JP" dirty="0" smtClean="0">
                <a:sym typeface="Wingdings" panose="05000000000000000000" pitchFamily="2" charset="2"/>
              </a:rPr>
              <a:t></a:t>
            </a:r>
            <a:r>
              <a:rPr lang="ja-JP" altLang="en-US" dirty="0" smtClean="0">
                <a:sym typeface="Wingdings" panose="05000000000000000000" pitchFamily="2" charset="2"/>
              </a:rPr>
              <a:t>開発言語に左右されない</a:t>
            </a:r>
            <a:endParaRPr kumimoji="1" lang="en-US" altLang="ja-JP" dirty="0" smtClean="0">
              <a:sym typeface="Wingdings" panose="05000000000000000000" pitchFamily="2" charset="2"/>
            </a:endParaRPr>
          </a:p>
          <a:p>
            <a:pPr marL="342900" indent="-342900">
              <a:buFont typeface="+mj-lt"/>
              <a:buAutoNum type="arabicPeriod"/>
            </a:pPr>
            <a:r>
              <a:rPr lang="ja-JP" altLang="en-US" dirty="0">
                <a:sym typeface="Wingdings" panose="05000000000000000000" pitchFamily="2" charset="2"/>
              </a:rPr>
              <a:t>客観性の</a:t>
            </a:r>
            <a:r>
              <a:rPr lang="ja-JP" altLang="en-US" dirty="0" smtClean="0">
                <a:sym typeface="Wingdings" panose="05000000000000000000" pitchFamily="2" charset="2"/>
              </a:rPr>
              <a:t>高い</a:t>
            </a:r>
            <a:r>
              <a:rPr lang="ja-JP" altLang="en-US" dirty="0">
                <a:sym typeface="Wingdings" panose="05000000000000000000" pitchFamily="2" charset="2"/>
              </a:rPr>
              <a:t>見積もり</a:t>
            </a:r>
            <a:r>
              <a:rPr lang="ja-JP" altLang="en-US" dirty="0" smtClean="0">
                <a:sym typeface="Wingdings" panose="05000000000000000000" pitchFamily="2" charset="2"/>
              </a:rPr>
              <a:t>の実現</a:t>
            </a:r>
            <a:endParaRPr lang="en-US" altLang="ja-JP" dirty="0" smtClean="0">
              <a:sym typeface="Wingdings" panose="05000000000000000000" pitchFamily="2" charset="2"/>
            </a:endParaRPr>
          </a:p>
          <a:p>
            <a:pPr marL="542925" lvl="1" indent="-342900"/>
            <a:r>
              <a:rPr kumimoji="1" lang="ja-JP" altLang="en-US" dirty="0" smtClean="0">
                <a:sym typeface="Wingdings" panose="05000000000000000000" pitchFamily="2" charset="2"/>
              </a:rPr>
              <a:t>「</a:t>
            </a:r>
            <a:r>
              <a:rPr kumimoji="1" lang="en-US" altLang="ja-JP" dirty="0" smtClean="0">
                <a:sym typeface="Wingdings" panose="05000000000000000000" pitchFamily="2" charset="2"/>
              </a:rPr>
              <a:t>500</a:t>
            </a:r>
            <a:r>
              <a:rPr kumimoji="1" lang="ja-JP" altLang="en-US" dirty="0" smtClean="0">
                <a:sym typeface="Wingdings" panose="05000000000000000000" pitchFamily="2" charset="2"/>
              </a:rPr>
              <a:t>行だから</a:t>
            </a:r>
            <a:r>
              <a:rPr kumimoji="1" lang="en-US" altLang="ja-JP" dirty="0" smtClean="0">
                <a:sym typeface="Wingdings" panose="05000000000000000000" pitchFamily="2" charset="2"/>
              </a:rPr>
              <a:t>200</a:t>
            </a:r>
            <a:r>
              <a:rPr kumimoji="1" lang="ja-JP" altLang="en-US" dirty="0" smtClean="0">
                <a:sym typeface="Wingdings" panose="05000000000000000000" pitchFamily="2" charset="2"/>
              </a:rPr>
              <a:t>万円」</a:t>
            </a:r>
            <a:r>
              <a:rPr kumimoji="1" lang="en-US" altLang="ja-JP" dirty="0" smtClean="0">
                <a:sym typeface="Wingdings" panose="05000000000000000000" pitchFamily="2" charset="2"/>
              </a:rPr>
              <a:t/>
            </a:r>
            <a:br>
              <a:rPr kumimoji="1" lang="en-US" altLang="ja-JP" dirty="0" smtClean="0">
                <a:sym typeface="Wingdings" panose="05000000000000000000" pitchFamily="2" charset="2"/>
              </a:rPr>
            </a:br>
            <a:r>
              <a:rPr kumimoji="1" lang="en-US" altLang="ja-JP" dirty="0" smtClean="0">
                <a:sym typeface="Wingdings" panose="05000000000000000000" pitchFamily="2" charset="2"/>
              </a:rPr>
              <a:t></a:t>
            </a:r>
            <a:r>
              <a:rPr kumimoji="1" lang="ja-JP" altLang="en-US" dirty="0" smtClean="0">
                <a:sym typeface="Wingdings" panose="05000000000000000000" pitchFamily="2" charset="2"/>
              </a:rPr>
              <a:t>納得し難い</a:t>
            </a:r>
            <a:endParaRPr kumimoji="1" lang="en-US" altLang="ja-JP" dirty="0" smtClean="0">
              <a:sym typeface="Wingdings" panose="05000000000000000000" pitchFamily="2" charset="2"/>
            </a:endParaRPr>
          </a:p>
          <a:p>
            <a:pPr marL="542925" lvl="1" indent="-342900"/>
            <a:r>
              <a:rPr lang="ja-JP" altLang="en-US" dirty="0" smtClean="0">
                <a:sym typeface="Wingdings" panose="05000000000000000000" pitchFamily="2" charset="2"/>
              </a:rPr>
              <a:t>「こういった機能があるため</a:t>
            </a:r>
            <a:r>
              <a:rPr lang="en-US" altLang="ja-JP" dirty="0" smtClean="0">
                <a:sym typeface="Wingdings" panose="05000000000000000000" pitchFamily="2" charset="2"/>
              </a:rPr>
              <a:t>200</a:t>
            </a:r>
            <a:r>
              <a:rPr lang="ja-JP" altLang="en-US" dirty="0" smtClean="0">
                <a:sym typeface="Wingdings" panose="05000000000000000000" pitchFamily="2" charset="2"/>
              </a:rPr>
              <a:t>万円」</a:t>
            </a:r>
            <a:r>
              <a:rPr lang="en-US" altLang="ja-JP" dirty="0">
                <a:sym typeface="Wingdings" panose="05000000000000000000" pitchFamily="2" charset="2"/>
              </a:rPr>
              <a:t/>
            </a:r>
            <a:br>
              <a:rPr lang="en-US" altLang="ja-JP" dirty="0">
                <a:sym typeface="Wingdings" panose="05000000000000000000" pitchFamily="2" charset="2"/>
              </a:rPr>
            </a:br>
            <a:r>
              <a:rPr kumimoji="1" lang="en-US" altLang="ja-JP" dirty="0" smtClean="0">
                <a:sym typeface="Wingdings" panose="05000000000000000000" pitchFamily="2" charset="2"/>
              </a:rPr>
              <a:t></a:t>
            </a:r>
            <a:r>
              <a:rPr kumimoji="1" lang="ja-JP" altLang="en-US" dirty="0" smtClean="0">
                <a:sym typeface="Wingdings" panose="05000000000000000000" pitchFamily="2" charset="2"/>
              </a:rPr>
              <a:t>理解が得やすい</a:t>
            </a:r>
            <a:endParaRPr kumimoji="1" lang="en-US" altLang="ja-JP" dirty="0" smtClean="0">
              <a:sym typeface="Wingdings" panose="05000000000000000000" pitchFamily="2" charset="2"/>
            </a:endParaRPr>
          </a:p>
        </p:txBody>
      </p:sp>
      <p:sp>
        <p:nvSpPr>
          <p:cNvPr id="4" name="タイトル 1"/>
          <p:cNvSpPr txBox="1">
            <a:spLocks/>
          </p:cNvSpPr>
          <p:nvPr/>
        </p:nvSpPr>
        <p:spPr>
          <a:xfrm>
            <a:off x="197768" y="133267"/>
            <a:ext cx="4114800" cy="571765"/>
          </a:xfrm>
          <a:prstGeom prst="rect">
            <a:avLst/>
          </a:prstGeom>
        </p:spPr>
        <p:style>
          <a:lnRef idx="1">
            <a:schemeClr val="accent5"/>
          </a:lnRef>
          <a:fillRef idx="3">
            <a:schemeClr val="accent5"/>
          </a:fillRef>
          <a:effectRef idx="2">
            <a:schemeClr val="accent5"/>
          </a:effectRef>
          <a:fontRef idx="minor">
            <a:schemeClr val="lt1"/>
          </a:fontRef>
        </p:style>
        <p:txBody>
          <a:bodyPr vert="horz" lIns="45720" tIns="22860" rIns="45720" bIns="22860" rtlCol="0" anchor="ctr">
            <a:normAutofit/>
          </a:bodyPr>
          <a:lstStyle>
            <a:lvl1pPr algn="ctr" defTabSz="457200" rtl="0" eaLnBrk="1" latinLnBrk="0" hangingPunct="1">
              <a:spcBef>
                <a:spcPct val="0"/>
              </a:spcBef>
              <a:buNone/>
              <a:defRPr kumimoji="1" sz="2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ja-JP" dirty="0" smtClean="0"/>
              <a:t>FP</a:t>
            </a:r>
            <a:r>
              <a:rPr lang="ja-JP" altLang="en-US" dirty="0" smtClean="0"/>
              <a:t>のメリット</a:t>
            </a:r>
            <a:endParaRPr lang="ja-JP" altLang="en-US" dirty="0"/>
          </a:p>
        </p:txBody>
      </p:sp>
    </p:spTree>
    <p:extLst>
      <p:ext uri="{BB962C8B-B14F-4D97-AF65-F5344CB8AC3E}">
        <p14:creationId xmlns:p14="http://schemas.microsoft.com/office/powerpoint/2010/main" val="177828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p:cNvSpPr>
            <a:spLocks noGrp="1"/>
          </p:cNvSpPr>
          <p:nvPr>
            <p:ph idx="1"/>
          </p:nvPr>
        </p:nvSpPr>
        <p:spPr>
          <a:xfrm>
            <a:off x="228600" y="800472"/>
            <a:ext cx="4114800" cy="1554659"/>
          </a:xfrm>
        </p:spPr>
        <p:txBody>
          <a:bodyPr>
            <a:normAutofit fontScale="92500" lnSpcReduction="20000"/>
          </a:bodyPr>
          <a:lstStyle/>
          <a:p>
            <a:r>
              <a:rPr lang="en-US" altLang="ja-JP" sz="1900" dirty="0"/>
              <a:t>DF</a:t>
            </a:r>
          </a:p>
          <a:p>
            <a:pPr lvl="1"/>
            <a:r>
              <a:rPr lang="ja-JP" altLang="en-US" sz="1600" dirty="0"/>
              <a:t>データのまとまり．データベース．</a:t>
            </a:r>
            <a:endParaRPr lang="en-US" altLang="ja-JP" sz="1600" dirty="0"/>
          </a:p>
          <a:p>
            <a:pPr lvl="1"/>
            <a:r>
              <a:rPr lang="ja-JP" altLang="en-US" sz="1600" dirty="0"/>
              <a:t>図書の情報や利用者の情報など</a:t>
            </a:r>
            <a:endParaRPr lang="en-US" altLang="ja-JP" sz="1600" dirty="0"/>
          </a:p>
          <a:p>
            <a:r>
              <a:rPr lang="en-US" altLang="ja-JP" sz="2300" dirty="0"/>
              <a:t>TF</a:t>
            </a:r>
          </a:p>
          <a:p>
            <a:pPr lvl="1"/>
            <a:r>
              <a:rPr lang="en-US" altLang="ja-JP" sz="1500" dirty="0"/>
              <a:t>DF</a:t>
            </a:r>
            <a:r>
              <a:rPr lang="ja-JP" altLang="en-US" sz="1500" dirty="0"/>
              <a:t>の更新や参照を行う処理</a:t>
            </a:r>
            <a:endParaRPr lang="en-US" altLang="ja-JP" sz="1500" dirty="0"/>
          </a:p>
          <a:p>
            <a:pPr lvl="1"/>
            <a:r>
              <a:rPr lang="ja-JP" altLang="en-US" sz="1500" dirty="0"/>
              <a:t>図書の登録や検索など</a:t>
            </a:r>
            <a:endParaRPr lang="en-US" altLang="ja-JP" sz="1500" dirty="0"/>
          </a:p>
          <a:p>
            <a:endParaRPr lang="ja-JP" altLang="en-US"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49456208"/>
              </p:ext>
            </p:extLst>
          </p:nvPr>
        </p:nvGraphicFramePr>
        <p:xfrm>
          <a:off x="3286100" y="2144973"/>
          <a:ext cx="792088" cy="1188720"/>
        </p:xfrm>
        <a:graphic>
          <a:graphicData uri="http://schemas.openxmlformats.org/drawingml/2006/table">
            <a:tbl>
              <a:tblPr bandRow="1">
                <a:tableStyleId>{35758FB7-9AC5-4552-8A53-C91805E547FA}</a:tableStyleId>
              </a:tblPr>
              <a:tblGrid>
                <a:gridCol w="792088"/>
              </a:tblGrid>
              <a:tr h="238911">
                <a:tc>
                  <a:txBody>
                    <a:bodyPr/>
                    <a:lstStyle/>
                    <a:p>
                      <a:r>
                        <a:rPr kumimoji="1" lang="ja-JP" altLang="en-US" sz="1100" b="1" dirty="0" smtClean="0"/>
                        <a:t>図書情報</a:t>
                      </a:r>
                      <a:endParaRPr kumimoji="1" lang="ja-JP" altLang="en-US" sz="1100" b="1" dirty="0"/>
                    </a:p>
                  </a:txBody>
                  <a:tcPr/>
                </a:tc>
              </a:tr>
              <a:tr h="913217">
                <a:tc>
                  <a:txBody>
                    <a:bodyPr/>
                    <a:lstStyle/>
                    <a:p>
                      <a:pPr algn="ctr"/>
                      <a:r>
                        <a:rPr kumimoji="1" lang="ja-JP" altLang="en-US" sz="1100" dirty="0" smtClean="0"/>
                        <a:t>図書番号</a:t>
                      </a:r>
                      <a:endParaRPr kumimoji="1" lang="en-US" altLang="ja-JP" sz="1100" dirty="0" smtClean="0"/>
                    </a:p>
                    <a:p>
                      <a:pPr algn="ctr"/>
                      <a:r>
                        <a:rPr kumimoji="1" lang="ja-JP" altLang="en-US" sz="1100" dirty="0" smtClean="0"/>
                        <a:t>タイトル</a:t>
                      </a:r>
                      <a:endParaRPr kumimoji="1" lang="en-US" altLang="ja-JP" sz="1100" dirty="0" smtClean="0"/>
                    </a:p>
                    <a:p>
                      <a:pPr algn="ctr"/>
                      <a:r>
                        <a:rPr kumimoji="1" lang="ja-JP" altLang="en-US" sz="1100" dirty="0" smtClean="0"/>
                        <a:t>著者名</a:t>
                      </a:r>
                      <a:endParaRPr kumimoji="1" lang="en-US" altLang="ja-JP" sz="1100" dirty="0" smtClean="0"/>
                    </a:p>
                    <a:p>
                      <a:pPr algn="ctr"/>
                      <a:r>
                        <a:rPr kumimoji="1" lang="ja-JP" altLang="en-US" sz="1100" dirty="0" smtClean="0"/>
                        <a:t>出版社</a:t>
                      </a:r>
                      <a:endParaRPr kumimoji="1" lang="en-US" altLang="ja-JP" sz="1100" dirty="0" smtClean="0"/>
                    </a:p>
                    <a:p>
                      <a:pPr algn="ctr"/>
                      <a:r>
                        <a:rPr kumimoji="1" lang="ja-JP" altLang="en-US" sz="1100" dirty="0" smtClean="0"/>
                        <a:t>発行日</a:t>
                      </a:r>
                      <a:endParaRPr kumimoji="1" lang="en-US" altLang="ja-JP" sz="1100" dirty="0" smtClean="0"/>
                    </a:p>
                  </a:txBody>
                  <a:tcPr/>
                </a:tc>
              </a:tr>
            </a:tbl>
          </a:graphicData>
        </a:graphic>
      </p:graphicFrame>
      <p:pic>
        <p:nvPicPr>
          <p:cNvPr id="4098" name="Picture 2" descr="ä¼ç¤¾ã§åãäººã®ã¤ã©ã¹ãï¼ç·æ§ï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40" y="2174992"/>
            <a:ext cx="1287810" cy="1287811"/>
          </a:xfrm>
          <a:prstGeom prst="rect">
            <a:avLst/>
          </a:prstGeom>
          <a:noFill/>
          <a:extLst>
            <a:ext uri="{909E8E84-426E-40DD-AFC4-6F175D3DCCD1}">
              <a14:hiddenFill xmlns:a14="http://schemas.microsoft.com/office/drawing/2010/main">
                <a:solidFill>
                  <a:srgbClr val="FFFFFF"/>
                </a:solidFill>
              </a14:hiddenFill>
            </a:ext>
          </a:extLst>
        </p:spPr>
      </p:pic>
      <p:sp>
        <p:nvSpPr>
          <p:cNvPr id="6" name="右矢印 5"/>
          <p:cNvSpPr/>
          <p:nvPr/>
        </p:nvSpPr>
        <p:spPr>
          <a:xfrm>
            <a:off x="2213992" y="2408498"/>
            <a:ext cx="954360" cy="4589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b="1" dirty="0" smtClean="0"/>
              <a:t>図書登録</a:t>
            </a:r>
            <a:endParaRPr kumimoji="1" lang="ja-JP" altLang="en-US" sz="1200" b="1" dirty="0"/>
          </a:p>
        </p:txBody>
      </p:sp>
      <p:sp>
        <p:nvSpPr>
          <p:cNvPr id="8" name="右矢印 7"/>
          <p:cNvSpPr/>
          <p:nvPr/>
        </p:nvSpPr>
        <p:spPr>
          <a:xfrm>
            <a:off x="2213992" y="2867422"/>
            <a:ext cx="954360" cy="45892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200" b="1" dirty="0" smtClean="0"/>
              <a:t>図書検索</a:t>
            </a:r>
            <a:endParaRPr kumimoji="1" lang="ja-JP" altLang="en-US" sz="1200" b="1" dirty="0"/>
          </a:p>
        </p:txBody>
      </p:sp>
      <p:sp>
        <p:nvSpPr>
          <p:cNvPr id="9" name="角丸四角形吹き出し 8"/>
          <p:cNvSpPr/>
          <p:nvPr/>
        </p:nvSpPr>
        <p:spPr>
          <a:xfrm>
            <a:off x="3870176" y="1715293"/>
            <a:ext cx="568052" cy="285663"/>
          </a:xfrm>
          <a:prstGeom prst="wedgeRoundRectCallout">
            <a:avLst>
              <a:gd name="adj1" fmla="val -43981"/>
              <a:gd name="adj2" fmla="val 8490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600" dirty="0" smtClean="0"/>
              <a:t>DF</a:t>
            </a:r>
            <a:endParaRPr kumimoji="1" lang="ja-JP" altLang="en-US" sz="500" dirty="0"/>
          </a:p>
        </p:txBody>
      </p:sp>
      <p:sp>
        <p:nvSpPr>
          <p:cNvPr id="11" name="角丸四角形吹き出し 10"/>
          <p:cNvSpPr/>
          <p:nvPr/>
        </p:nvSpPr>
        <p:spPr>
          <a:xfrm>
            <a:off x="2691172" y="2075333"/>
            <a:ext cx="477180" cy="279797"/>
          </a:xfrm>
          <a:prstGeom prst="wedgeRoundRectCallout">
            <a:avLst>
              <a:gd name="adj1" fmla="val -55004"/>
              <a:gd name="adj2" fmla="val 8482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dirty="0"/>
              <a:t>T</a:t>
            </a:r>
            <a:r>
              <a:rPr kumimoji="1" lang="en-US" altLang="ja-JP" sz="1600" dirty="0" smtClean="0"/>
              <a:t>F</a:t>
            </a:r>
            <a:endParaRPr kumimoji="1" lang="ja-JP" altLang="en-US" sz="500" dirty="0"/>
          </a:p>
        </p:txBody>
      </p:sp>
      <p:sp>
        <p:nvSpPr>
          <p:cNvPr id="12" name="タイトル 1"/>
          <p:cNvSpPr>
            <a:spLocks noGrp="1"/>
          </p:cNvSpPr>
          <p:nvPr>
            <p:ph type="title"/>
          </p:nvPr>
        </p:nvSpPr>
        <p:spPr>
          <a:xfrm>
            <a:off x="228600" y="137382"/>
            <a:ext cx="4114800" cy="571765"/>
          </a:xfrm>
        </p:spPr>
        <p:style>
          <a:lnRef idx="1">
            <a:schemeClr val="accent5"/>
          </a:lnRef>
          <a:fillRef idx="3">
            <a:schemeClr val="accent5"/>
          </a:fillRef>
          <a:effectRef idx="2">
            <a:schemeClr val="accent5"/>
          </a:effectRef>
          <a:fontRef idx="minor">
            <a:schemeClr val="lt1"/>
          </a:fontRef>
        </p:style>
        <p:txBody>
          <a:bodyPr/>
          <a:lstStyle/>
          <a:p>
            <a:r>
              <a:rPr kumimoji="1" lang="en-US" altLang="ja-JP" dirty="0" smtClean="0"/>
              <a:t>FP</a:t>
            </a:r>
            <a:r>
              <a:rPr kumimoji="1" lang="ja-JP" altLang="en-US" dirty="0" smtClean="0"/>
              <a:t>が計測する主な２つの機能</a:t>
            </a:r>
            <a:endParaRPr kumimoji="1" lang="ja-JP" altLang="en-US" dirty="0"/>
          </a:p>
        </p:txBody>
      </p:sp>
    </p:spTree>
    <p:extLst>
      <p:ext uri="{BB962C8B-B14F-4D97-AF65-F5344CB8AC3E}">
        <p14:creationId xmlns:p14="http://schemas.microsoft.com/office/powerpoint/2010/main" val="397593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kumimoji="1" lang="en-US" altLang="ja-JP" dirty="0" smtClean="0"/>
              <a:t>DF</a:t>
            </a:r>
            <a:r>
              <a:rPr kumimoji="1" lang="ja-JP" altLang="en-US" dirty="0" smtClean="0"/>
              <a:t>の計測に必要な要素</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項目数</a:t>
            </a:r>
            <a:r>
              <a:rPr lang="en-US" altLang="ja-JP" dirty="0" smtClean="0"/>
              <a:t>…DF</a:t>
            </a:r>
            <a:r>
              <a:rPr lang="ja-JP" altLang="en-US" dirty="0" smtClean="0"/>
              <a:t>が持つデータ項目の数</a:t>
            </a:r>
            <a:endParaRPr lang="en-US" altLang="ja-JP" dirty="0" smtClean="0"/>
          </a:p>
          <a:p>
            <a:r>
              <a:rPr kumimoji="1" lang="ja-JP" altLang="en-US" dirty="0" smtClean="0"/>
              <a:t>種類</a:t>
            </a:r>
            <a:r>
              <a:rPr kumimoji="1" lang="en-US" altLang="ja-JP" dirty="0" smtClean="0"/>
              <a:t>…</a:t>
            </a:r>
            <a:r>
              <a:rPr kumimoji="1" lang="ja-JP" altLang="en-US" dirty="0" smtClean="0"/>
              <a:t>更新される</a:t>
            </a:r>
            <a:r>
              <a:rPr kumimoji="1" lang="en-US" altLang="ja-JP" dirty="0" smtClean="0"/>
              <a:t>DF</a:t>
            </a:r>
            <a:r>
              <a:rPr kumimoji="1" lang="ja-JP" altLang="en-US" dirty="0" smtClean="0"/>
              <a:t>か否か</a:t>
            </a:r>
            <a:endParaRPr kumimoji="1" lang="en-US" altLang="ja-JP" dirty="0" smtClean="0"/>
          </a:p>
          <a:p>
            <a:r>
              <a:rPr lang="ja-JP" altLang="en-US" dirty="0"/>
              <a:t>レコード</a:t>
            </a:r>
            <a:r>
              <a:rPr lang="ja-JP" altLang="en-US" dirty="0" smtClean="0"/>
              <a:t>種類数</a:t>
            </a:r>
            <a:r>
              <a:rPr lang="en-US" altLang="ja-JP" dirty="0" smtClean="0"/>
              <a:t>…</a:t>
            </a:r>
          </a:p>
          <a:p>
            <a:endParaRPr kumimoji="1"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1734789859"/>
              </p:ext>
            </p:extLst>
          </p:nvPr>
        </p:nvGraphicFramePr>
        <p:xfrm>
          <a:off x="3006080" y="1998468"/>
          <a:ext cx="792088" cy="1188720"/>
        </p:xfrm>
        <a:graphic>
          <a:graphicData uri="http://schemas.openxmlformats.org/drawingml/2006/table">
            <a:tbl>
              <a:tblPr bandRow="1">
                <a:tableStyleId>{35758FB7-9AC5-4552-8A53-C91805E547FA}</a:tableStyleId>
              </a:tblPr>
              <a:tblGrid>
                <a:gridCol w="792088"/>
              </a:tblGrid>
              <a:tr h="238911">
                <a:tc>
                  <a:txBody>
                    <a:bodyPr/>
                    <a:lstStyle/>
                    <a:p>
                      <a:r>
                        <a:rPr kumimoji="1" lang="ja-JP" altLang="en-US" sz="1100" b="1" dirty="0" smtClean="0"/>
                        <a:t>図書情報</a:t>
                      </a:r>
                      <a:endParaRPr kumimoji="1" lang="ja-JP" altLang="en-US" sz="1100" b="1" dirty="0"/>
                    </a:p>
                  </a:txBody>
                  <a:tcPr/>
                </a:tc>
              </a:tr>
              <a:tr h="913217">
                <a:tc>
                  <a:txBody>
                    <a:bodyPr/>
                    <a:lstStyle/>
                    <a:p>
                      <a:pPr algn="ctr"/>
                      <a:r>
                        <a:rPr kumimoji="1" lang="ja-JP" altLang="en-US" sz="1100" dirty="0" smtClean="0"/>
                        <a:t>図書番号</a:t>
                      </a:r>
                      <a:endParaRPr kumimoji="1" lang="en-US" altLang="ja-JP" sz="1100" dirty="0" smtClean="0"/>
                    </a:p>
                    <a:p>
                      <a:pPr algn="ctr"/>
                      <a:r>
                        <a:rPr kumimoji="1" lang="ja-JP" altLang="en-US" sz="1100" dirty="0" smtClean="0"/>
                        <a:t>タイトル</a:t>
                      </a:r>
                      <a:endParaRPr kumimoji="1" lang="en-US" altLang="ja-JP" sz="1100" dirty="0" smtClean="0"/>
                    </a:p>
                    <a:p>
                      <a:pPr algn="ctr"/>
                      <a:r>
                        <a:rPr kumimoji="1" lang="ja-JP" altLang="en-US" sz="1100" dirty="0" smtClean="0"/>
                        <a:t>著者名</a:t>
                      </a:r>
                      <a:endParaRPr kumimoji="1" lang="en-US" altLang="ja-JP" sz="1100" dirty="0" smtClean="0"/>
                    </a:p>
                    <a:p>
                      <a:pPr algn="ctr"/>
                      <a:r>
                        <a:rPr kumimoji="1" lang="ja-JP" altLang="en-US" sz="1100" dirty="0" smtClean="0"/>
                        <a:t>出版社</a:t>
                      </a:r>
                      <a:endParaRPr kumimoji="1" lang="en-US" altLang="ja-JP" sz="1100" dirty="0" smtClean="0"/>
                    </a:p>
                    <a:p>
                      <a:pPr algn="ctr"/>
                      <a:r>
                        <a:rPr kumimoji="1" lang="ja-JP" altLang="en-US" sz="1100" dirty="0" smtClean="0"/>
                        <a:t>発行日</a:t>
                      </a:r>
                      <a:endParaRPr kumimoji="1" lang="en-US" altLang="ja-JP" sz="1100" dirty="0" smtClean="0"/>
                    </a:p>
                  </a:txBody>
                  <a:tcPr/>
                </a:tc>
              </a:tr>
            </a:tbl>
          </a:graphicData>
        </a:graphic>
      </p:graphicFrame>
      <p:pic>
        <p:nvPicPr>
          <p:cNvPr id="10" name="Picture 2" descr="ä¼ç¤¾ã§åãäººã®ã¤ã©ã¹ãï¼ç·æ§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84" y="1715294"/>
            <a:ext cx="1637928" cy="1637929"/>
          </a:xfrm>
          <a:prstGeom prst="rect">
            <a:avLst/>
          </a:prstGeom>
          <a:noFill/>
          <a:extLst>
            <a:ext uri="{909E8E84-426E-40DD-AFC4-6F175D3DCCD1}">
              <a14:hiddenFill xmlns:a14="http://schemas.microsoft.com/office/drawing/2010/main">
                <a:solidFill>
                  <a:srgbClr val="FFFFFF"/>
                </a:solidFill>
              </a14:hiddenFill>
            </a:ext>
          </a:extLst>
        </p:spPr>
      </p:pic>
      <p:sp>
        <p:nvSpPr>
          <p:cNvPr id="11" name="右矢印 10"/>
          <p:cNvSpPr/>
          <p:nvPr/>
        </p:nvSpPr>
        <p:spPr>
          <a:xfrm>
            <a:off x="1979712" y="2363366"/>
            <a:ext cx="954360" cy="4589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b="1" dirty="0" smtClean="0"/>
              <a:t>図書登録</a:t>
            </a:r>
            <a:endParaRPr kumimoji="1" lang="ja-JP" altLang="en-US" sz="1200" b="1" dirty="0"/>
          </a:p>
        </p:txBody>
      </p:sp>
      <p:sp>
        <p:nvSpPr>
          <p:cNvPr id="15" name="右中かっこ 14"/>
          <p:cNvSpPr/>
          <p:nvPr/>
        </p:nvSpPr>
        <p:spPr>
          <a:xfrm>
            <a:off x="3870176" y="2291358"/>
            <a:ext cx="144016" cy="86409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3942184" y="2592601"/>
            <a:ext cx="629816" cy="261610"/>
          </a:xfrm>
          <a:prstGeom prst="rect">
            <a:avLst/>
          </a:prstGeom>
          <a:noFill/>
        </p:spPr>
        <p:txBody>
          <a:bodyPr wrap="square" rtlCol="0">
            <a:spAutoFit/>
          </a:bodyPr>
          <a:lstStyle/>
          <a:p>
            <a:r>
              <a:rPr kumimoji="1" lang="ja-JP" altLang="en-US" sz="1100" b="1" dirty="0" smtClean="0"/>
              <a:t>項目数</a:t>
            </a:r>
            <a:endParaRPr kumimoji="1" lang="ja-JP" altLang="en-US" sz="1100" b="1" dirty="0"/>
          </a:p>
        </p:txBody>
      </p:sp>
      <p:sp>
        <p:nvSpPr>
          <p:cNvPr id="17" name="角丸四角形吹き出し 16"/>
          <p:cNvSpPr/>
          <p:nvPr/>
        </p:nvSpPr>
        <p:spPr>
          <a:xfrm>
            <a:off x="2069976" y="1429196"/>
            <a:ext cx="2187116" cy="502121"/>
          </a:xfrm>
          <a:prstGeom prst="wedgeRoundRectCallout">
            <a:avLst>
              <a:gd name="adj1" fmla="val -34115"/>
              <a:gd name="adj2" fmla="val 13896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t>データの登録が実行</a:t>
            </a:r>
            <a:endParaRPr kumimoji="1" lang="en-US" altLang="ja-JP" sz="1600" dirty="0" smtClean="0"/>
          </a:p>
          <a:p>
            <a:pPr algn="ctr"/>
            <a:r>
              <a:rPr lang="ja-JP" altLang="en-US" sz="1600" dirty="0" smtClean="0"/>
              <a:t>→更新されている！</a:t>
            </a:r>
            <a:endParaRPr kumimoji="1" lang="ja-JP" altLang="en-US" sz="1600" dirty="0"/>
          </a:p>
        </p:txBody>
      </p:sp>
    </p:spTree>
    <p:extLst>
      <p:ext uri="{BB962C8B-B14F-4D97-AF65-F5344CB8AC3E}">
        <p14:creationId xmlns:p14="http://schemas.microsoft.com/office/powerpoint/2010/main" val="8701974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612</Words>
  <Application>Microsoft Office PowerPoint</Application>
  <PresentationFormat>ユーザー設定</PresentationFormat>
  <Paragraphs>245</Paragraphs>
  <Slides>20</Slides>
  <Notes>1</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FPが計測する主な２つの機能</vt:lpstr>
      <vt:lpstr>DFの計測に必要な要素</vt:lpstr>
      <vt:lpstr>TFの計測に必要な要素</vt:lpstr>
      <vt:lpstr>TFの種類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トップ画面</dc:title>
  <dc:creator>山田涼太</dc:creator>
  <cp:lastModifiedBy>RyotaYamada</cp:lastModifiedBy>
  <cp:revision>24</cp:revision>
  <dcterms:created xsi:type="dcterms:W3CDTF">2018-08-02T01:51:43Z</dcterms:created>
  <dcterms:modified xsi:type="dcterms:W3CDTF">2018-08-21T02:41:16Z</dcterms:modified>
</cp:coreProperties>
</file>