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2" r:id="rId2"/>
    <p:sldId id="257" r:id="rId3"/>
    <p:sldId id="258" r:id="rId4"/>
    <p:sldId id="261" r:id="rId5"/>
    <p:sldId id="260" r:id="rId6"/>
    <p:sldId id="269" r:id="rId7"/>
    <p:sldId id="271" r:id="rId8"/>
    <p:sldId id="267" r:id="rId9"/>
    <p:sldId id="268" r:id="rId10"/>
    <p:sldId id="272" r:id="rId11"/>
    <p:sldId id="273" r:id="rId12"/>
    <p:sldId id="275" r:id="rId13"/>
    <p:sldId id="276" r:id="rId14"/>
  </p:sldIdLst>
  <p:sldSz cx="4572000" cy="3430588"/>
  <p:notesSz cx="6858000" cy="9144000"/>
  <p:defaultTextStyle>
    <a:defPPr>
      <a:defRPr lang="ja-JP"/>
    </a:defPPr>
    <a:lvl1pPr marL="0" algn="l" defTabSz="457200" rtl="0" eaLnBrk="1" latinLnBrk="0" hangingPunct="1">
      <a:defRPr kumimoji="1" sz="900" kern="1200">
        <a:solidFill>
          <a:schemeClr val="tx1"/>
        </a:solidFill>
        <a:latin typeface="+mn-lt"/>
        <a:ea typeface="+mn-ea"/>
        <a:cs typeface="+mn-cs"/>
      </a:defRPr>
    </a:lvl1pPr>
    <a:lvl2pPr marL="228600" algn="l" defTabSz="457200" rtl="0" eaLnBrk="1" latinLnBrk="0" hangingPunct="1">
      <a:defRPr kumimoji="1" sz="900" kern="1200">
        <a:solidFill>
          <a:schemeClr val="tx1"/>
        </a:solidFill>
        <a:latin typeface="+mn-lt"/>
        <a:ea typeface="+mn-ea"/>
        <a:cs typeface="+mn-cs"/>
      </a:defRPr>
    </a:lvl2pPr>
    <a:lvl3pPr marL="457200" algn="l" defTabSz="457200" rtl="0" eaLnBrk="1" latinLnBrk="0" hangingPunct="1">
      <a:defRPr kumimoji="1" sz="900" kern="1200">
        <a:solidFill>
          <a:schemeClr val="tx1"/>
        </a:solidFill>
        <a:latin typeface="+mn-lt"/>
        <a:ea typeface="+mn-ea"/>
        <a:cs typeface="+mn-cs"/>
      </a:defRPr>
    </a:lvl3pPr>
    <a:lvl4pPr marL="685800" algn="l" defTabSz="457200" rtl="0" eaLnBrk="1" latinLnBrk="0" hangingPunct="1">
      <a:defRPr kumimoji="1" sz="900" kern="1200">
        <a:solidFill>
          <a:schemeClr val="tx1"/>
        </a:solidFill>
        <a:latin typeface="+mn-lt"/>
        <a:ea typeface="+mn-ea"/>
        <a:cs typeface="+mn-cs"/>
      </a:defRPr>
    </a:lvl4pPr>
    <a:lvl5pPr marL="914400" algn="l" defTabSz="457200" rtl="0" eaLnBrk="1" latinLnBrk="0" hangingPunct="1">
      <a:defRPr kumimoji="1" sz="900" kern="1200">
        <a:solidFill>
          <a:schemeClr val="tx1"/>
        </a:solidFill>
        <a:latin typeface="+mn-lt"/>
        <a:ea typeface="+mn-ea"/>
        <a:cs typeface="+mn-cs"/>
      </a:defRPr>
    </a:lvl5pPr>
    <a:lvl6pPr marL="1143000" algn="l" defTabSz="457200" rtl="0" eaLnBrk="1" latinLnBrk="0" hangingPunct="1">
      <a:defRPr kumimoji="1" sz="900" kern="1200">
        <a:solidFill>
          <a:schemeClr val="tx1"/>
        </a:solidFill>
        <a:latin typeface="+mn-lt"/>
        <a:ea typeface="+mn-ea"/>
        <a:cs typeface="+mn-cs"/>
      </a:defRPr>
    </a:lvl6pPr>
    <a:lvl7pPr marL="1371600" algn="l" defTabSz="457200" rtl="0" eaLnBrk="1" latinLnBrk="0" hangingPunct="1">
      <a:defRPr kumimoji="1" sz="900" kern="1200">
        <a:solidFill>
          <a:schemeClr val="tx1"/>
        </a:solidFill>
        <a:latin typeface="+mn-lt"/>
        <a:ea typeface="+mn-ea"/>
        <a:cs typeface="+mn-cs"/>
      </a:defRPr>
    </a:lvl7pPr>
    <a:lvl8pPr marL="1600200" algn="l" defTabSz="457200" rtl="0" eaLnBrk="1" latinLnBrk="0" hangingPunct="1">
      <a:defRPr kumimoji="1" sz="900" kern="1200">
        <a:solidFill>
          <a:schemeClr val="tx1"/>
        </a:solidFill>
        <a:latin typeface="+mn-lt"/>
        <a:ea typeface="+mn-ea"/>
        <a:cs typeface="+mn-cs"/>
      </a:defRPr>
    </a:lvl8pPr>
    <a:lvl9pPr marL="1828800" algn="l" defTabSz="457200" rtl="0" eaLnBrk="1" latinLnBrk="0" hangingPunct="1">
      <a:defRPr kumimoji="1" sz="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12" autoAdjust="0"/>
  </p:normalViewPr>
  <p:slideViewPr>
    <p:cSldViewPr>
      <p:cViewPr varScale="1">
        <p:scale>
          <a:sx n="130" d="100"/>
          <a:sy n="130" d="100"/>
        </p:scale>
        <p:origin x="-210" y="-90"/>
      </p:cViewPr>
      <p:guideLst>
        <p:guide orient="horz" pos="1081"/>
        <p:guide pos="14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920F74-708D-44BB-8922-3FD2C567D120}" type="datetimeFigureOut">
              <a:rPr kumimoji="1" lang="ja-JP" altLang="en-US" smtClean="0"/>
              <a:t>2018/8/20</a:t>
            </a:fld>
            <a:endParaRPr kumimoji="1" lang="ja-JP" altLang="en-US"/>
          </a:p>
        </p:txBody>
      </p:sp>
      <p:sp>
        <p:nvSpPr>
          <p:cNvPr id="4" name="スライド イメージ プレースホルダー 3"/>
          <p:cNvSpPr>
            <a:spLocks noGrp="1" noRot="1" noChangeAspect="1"/>
          </p:cNvSpPr>
          <p:nvPr>
            <p:ph type="sldImg" idx="2"/>
          </p:nvPr>
        </p:nvSpPr>
        <p:spPr>
          <a:xfrm>
            <a:off x="1144588" y="685800"/>
            <a:ext cx="4568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332D2D-2F6B-47E7-9743-99B268E29994}" type="slidenum">
              <a:rPr kumimoji="1" lang="ja-JP" altLang="en-US" smtClean="0"/>
              <a:t>‹#›</a:t>
            </a:fld>
            <a:endParaRPr kumimoji="1" lang="ja-JP" altLang="en-US"/>
          </a:p>
        </p:txBody>
      </p:sp>
    </p:spTree>
    <p:extLst>
      <p:ext uri="{BB962C8B-B14F-4D97-AF65-F5344CB8AC3E}">
        <p14:creationId xmlns:p14="http://schemas.microsoft.com/office/powerpoint/2010/main" val="357990508"/>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600" kern="1200">
        <a:solidFill>
          <a:schemeClr val="tx1"/>
        </a:solidFill>
        <a:latin typeface="+mn-lt"/>
        <a:ea typeface="+mn-ea"/>
        <a:cs typeface="+mn-cs"/>
      </a:defRPr>
    </a:lvl1pPr>
    <a:lvl2pPr marL="228600" algn="l" defTabSz="457200" rtl="0" eaLnBrk="1" latinLnBrk="0" hangingPunct="1">
      <a:defRPr kumimoji="1" sz="600" kern="1200">
        <a:solidFill>
          <a:schemeClr val="tx1"/>
        </a:solidFill>
        <a:latin typeface="+mn-lt"/>
        <a:ea typeface="+mn-ea"/>
        <a:cs typeface="+mn-cs"/>
      </a:defRPr>
    </a:lvl2pPr>
    <a:lvl3pPr marL="457200" algn="l" defTabSz="457200" rtl="0" eaLnBrk="1" latinLnBrk="0" hangingPunct="1">
      <a:defRPr kumimoji="1" sz="600" kern="1200">
        <a:solidFill>
          <a:schemeClr val="tx1"/>
        </a:solidFill>
        <a:latin typeface="+mn-lt"/>
        <a:ea typeface="+mn-ea"/>
        <a:cs typeface="+mn-cs"/>
      </a:defRPr>
    </a:lvl3pPr>
    <a:lvl4pPr marL="685800" algn="l" defTabSz="457200" rtl="0" eaLnBrk="1" latinLnBrk="0" hangingPunct="1">
      <a:defRPr kumimoji="1" sz="600" kern="1200">
        <a:solidFill>
          <a:schemeClr val="tx1"/>
        </a:solidFill>
        <a:latin typeface="+mn-lt"/>
        <a:ea typeface="+mn-ea"/>
        <a:cs typeface="+mn-cs"/>
      </a:defRPr>
    </a:lvl4pPr>
    <a:lvl5pPr marL="914400" algn="l" defTabSz="457200" rtl="0" eaLnBrk="1" latinLnBrk="0" hangingPunct="1">
      <a:defRPr kumimoji="1" sz="600" kern="1200">
        <a:solidFill>
          <a:schemeClr val="tx1"/>
        </a:solidFill>
        <a:latin typeface="+mn-lt"/>
        <a:ea typeface="+mn-ea"/>
        <a:cs typeface="+mn-cs"/>
      </a:defRPr>
    </a:lvl5pPr>
    <a:lvl6pPr marL="1143000" algn="l" defTabSz="457200" rtl="0" eaLnBrk="1" latinLnBrk="0" hangingPunct="1">
      <a:defRPr kumimoji="1" sz="600" kern="1200">
        <a:solidFill>
          <a:schemeClr val="tx1"/>
        </a:solidFill>
        <a:latin typeface="+mn-lt"/>
        <a:ea typeface="+mn-ea"/>
        <a:cs typeface="+mn-cs"/>
      </a:defRPr>
    </a:lvl6pPr>
    <a:lvl7pPr marL="1371600" algn="l" defTabSz="457200" rtl="0" eaLnBrk="1" latinLnBrk="0" hangingPunct="1">
      <a:defRPr kumimoji="1" sz="600" kern="1200">
        <a:solidFill>
          <a:schemeClr val="tx1"/>
        </a:solidFill>
        <a:latin typeface="+mn-lt"/>
        <a:ea typeface="+mn-ea"/>
        <a:cs typeface="+mn-cs"/>
      </a:defRPr>
    </a:lvl7pPr>
    <a:lvl8pPr marL="1600200" algn="l" defTabSz="457200" rtl="0" eaLnBrk="1" latinLnBrk="0" hangingPunct="1">
      <a:defRPr kumimoji="1" sz="600" kern="1200">
        <a:solidFill>
          <a:schemeClr val="tx1"/>
        </a:solidFill>
        <a:latin typeface="+mn-lt"/>
        <a:ea typeface="+mn-ea"/>
        <a:cs typeface="+mn-cs"/>
      </a:defRPr>
    </a:lvl8pPr>
    <a:lvl9pPr marL="1828800" algn="l" defTabSz="457200" rtl="0" eaLnBrk="1" latinLnBrk="0" hangingPunct="1">
      <a:defRPr kumimoji="1"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332D2D-2F6B-47E7-9743-99B268E29994}" type="slidenum">
              <a:rPr kumimoji="1" lang="ja-JP" altLang="en-US" smtClean="0"/>
              <a:t>8</a:t>
            </a:fld>
            <a:endParaRPr kumimoji="1" lang="ja-JP" altLang="en-US"/>
          </a:p>
        </p:txBody>
      </p:sp>
    </p:spTree>
    <p:extLst>
      <p:ext uri="{BB962C8B-B14F-4D97-AF65-F5344CB8AC3E}">
        <p14:creationId xmlns:p14="http://schemas.microsoft.com/office/powerpoint/2010/main" val="2145563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2900" y="1065706"/>
            <a:ext cx="3886200" cy="735353"/>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685800" y="1944000"/>
            <a:ext cx="3200400" cy="876706"/>
          </a:xfrm>
        </p:spPr>
        <p:txBody>
          <a:bodyPr/>
          <a:lstStyle>
            <a:lvl1pPr marL="0" indent="0" algn="ctr">
              <a:buNone/>
              <a:defRPr>
                <a:solidFill>
                  <a:schemeClr val="tx1">
                    <a:tint val="75000"/>
                  </a:schemeClr>
                </a:solidFill>
              </a:defRPr>
            </a:lvl1pPr>
            <a:lvl2pPr marL="228600" indent="0" algn="ctr">
              <a:buNone/>
              <a:defRPr>
                <a:solidFill>
                  <a:schemeClr val="tx1">
                    <a:tint val="75000"/>
                  </a:schemeClr>
                </a:solidFill>
              </a:defRPr>
            </a:lvl2pPr>
            <a:lvl3pPr marL="457200" indent="0" algn="ctr">
              <a:buNone/>
              <a:defRPr>
                <a:solidFill>
                  <a:schemeClr val="tx1">
                    <a:tint val="75000"/>
                  </a:schemeClr>
                </a:solidFill>
              </a:defRPr>
            </a:lvl3pPr>
            <a:lvl4pPr marL="685800" indent="0" algn="ctr">
              <a:buNone/>
              <a:defRPr>
                <a:solidFill>
                  <a:schemeClr val="tx1">
                    <a:tint val="75000"/>
                  </a:schemeClr>
                </a:solidFill>
              </a:defRPr>
            </a:lvl4pPr>
            <a:lvl5pPr marL="914400" indent="0" algn="ctr">
              <a:buNone/>
              <a:defRPr>
                <a:solidFill>
                  <a:schemeClr val="tx1">
                    <a:tint val="75000"/>
                  </a:schemeClr>
                </a:solidFill>
              </a:defRPr>
            </a:lvl5pPr>
            <a:lvl6pPr marL="1143000" indent="0" algn="ctr">
              <a:buNone/>
              <a:defRPr>
                <a:solidFill>
                  <a:schemeClr val="tx1">
                    <a:tint val="75000"/>
                  </a:schemeClr>
                </a:solidFill>
              </a:defRPr>
            </a:lvl6pPr>
            <a:lvl7pPr marL="1371600" indent="0" algn="ctr">
              <a:buNone/>
              <a:defRPr>
                <a:solidFill>
                  <a:schemeClr val="tx1">
                    <a:tint val="75000"/>
                  </a:schemeClr>
                </a:solidFill>
              </a:defRPr>
            </a:lvl7pPr>
            <a:lvl8pPr marL="1600200" indent="0" algn="ctr">
              <a:buNone/>
              <a:defRPr>
                <a:solidFill>
                  <a:schemeClr val="tx1">
                    <a:tint val="75000"/>
                  </a:schemeClr>
                </a:solidFill>
              </a:defRPr>
            </a:lvl8pPr>
            <a:lvl9pPr marL="18288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314700" y="137383"/>
            <a:ext cx="1028700" cy="2927117"/>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228600" y="137383"/>
            <a:ext cx="3009900" cy="2927117"/>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361157" y="2204471"/>
            <a:ext cx="3886200" cy="681353"/>
          </a:xfrm>
        </p:spPr>
        <p:txBody>
          <a:bodyPr anchor="t"/>
          <a:lstStyle>
            <a:lvl1pPr algn="l">
              <a:defRPr sz="2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361157" y="1454030"/>
            <a:ext cx="3886200" cy="750441"/>
          </a:xfrm>
        </p:spPr>
        <p:txBody>
          <a:bodyPr anchor="b"/>
          <a:lstStyle>
            <a:lvl1pPr marL="0" indent="0">
              <a:buNone/>
              <a:defRPr sz="1000">
                <a:solidFill>
                  <a:schemeClr val="tx1">
                    <a:tint val="75000"/>
                  </a:schemeClr>
                </a:solidFill>
              </a:defRPr>
            </a:lvl1pPr>
            <a:lvl2pPr marL="228600" indent="0">
              <a:buNone/>
              <a:defRPr sz="900">
                <a:solidFill>
                  <a:schemeClr val="tx1">
                    <a:tint val="75000"/>
                  </a:schemeClr>
                </a:solidFill>
              </a:defRPr>
            </a:lvl2pPr>
            <a:lvl3pPr marL="457200" indent="0">
              <a:buNone/>
              <a:defRPr sz="800">
                <a:solidFill>
                  <a:schemeClr val="tx1">
                    <a:tint val="75000"/>
                  </a:schemeClr>
                </a:solidFill>
              </a:defRPr>
            </a:lvl3pPr>
            <a:lvl4pPr marL="685800" indent="0">
              <a:buNone/>
              <a:defRPr sz="700">
                <a:solidFill>
                  <a:schemeClr val="tx1">
                    <a:tint val="75000"/>
                  </a:schemeClr>
                </a:solidFill>
              </a:defRPr>
            </a:lvl4pPr>
            <a:lvl5pPr marL="914400" indent="0">
              <a:buNone/>
              <a:defRPr sz="700">
                <a:solidFill>
                  <a:schemeClr val="tx1">
                    <a:tint val="75000"/>
                  </a:schemeClr>
                </a:solidFill>
              </a:defRPr>
            </a:lvl5pPr>
            <a:lvl6pPr marL="1143000" indent="0">
              <a:buNone/>
              <a:defRPr sz="700">
                <a:solidFill>
                  <a:schemeClr val="tx1">
                    <a:tint val="75000"/>
                  </a:schemeClr>
                </a:solidFill>
              </a:defRPr>
            </a:lvl6pPr>
            <a:lvl7pPr marL="1371600" indent="0">
              <a:buNone/>
              <a:defRPr sz="700">
                <a:solidFill>
                  <a:schemeClr val="tx1">
                    <a:tint val="75000"/>
                  </a:schemeClr>
                </a:solidFill>
              </a:defRPr>
            </a:lvl7pPr>
            <a:lvl8pPr marL="1600200" indent="0">
              <a:buNone/>
              <a:defRPr sz="700">
                <a:solidFill>
                  <a:schemeClr val="tx1">
                    <a:tint val="75000"/>
                  </a:schemeClr>
                </a:solidFill>
              </a:defRPr>
            </a:lvl8pPr>
            <a:lvl9pPr marL="1828800" indent="0">
              <a:buNone/>
              <a:defRPr sz="7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228600" y="800471"/>
            <a:ext cx="2019300" cy="226403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2324100" y="800471"/>
            <a:ext cx="2019300" cy="226403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228600" y="767912"/>
            <a:ext cx="2020094" cy="320029"/>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228600" y="1087941"/>
            <a:ext cx="2020094" cy="1976559"/>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2322513" y="767912"/>
            <a:ext cx="2020888" cy="320029"/>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2322513" y="1087941"/>
            <a:ext cx="2020888" cy="1976559"/>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2018/8/20</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2018/8/20</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2018/8/20</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28600" y="136588"/>
            <a:ext cx="1504157" cy="581294"/>
          </a:xfrm>
        </p:spPr>
        <p:txBody>
          <a:bodyPr anchor="b"/>
          <a:lstStyle>
            <a:lvl1pPr algn="l">
              <a:defRPr sz="1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1787525" y="136588"/>
            <a:ext cx="2555875" cy="2927912"/>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228600" y="717882"/>
            <a:ext cx="1504157" cy="2346618"/>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96144" y="2401412"/>
            <a:ext cx="2743200" cy="283500"/>
          </a:xfrm>
        </p:spPr>
        <p:txBody>
          <a:bodyPr anchor="b"/>
          <a:lstStyle>
            <a:lvl1pPr algn="l">
              <a:defRPr sz="1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896144" y="306529"/>
            <a:ext cx="2743200" cy="2058353"/>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kumimoji="1" lang="ja-JP" altLang="en-US"/>
          </a:p>
        </p:txBody>
      </p:sp>
      <p:sp>
        <p:nvSpPr>
          <p:cNvPr id="4" name="テキスト プレースホルダ 3"/>
          <p:cNvSpPr>
            <a:spLocks noGrp="1"/>
          </p:cNvSpPr>
          <p:nvPr>
            <p:ph type="body" sz="half" idx="2"/>
          </p:nvPr>
        </p:nvSpPr>
        <p:spPr>
          <a:xfrm>
            <a:off x="896144" y="2684912"/>
            <a:ext cx="2743200" cy="402617"/>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28600" y="137382"/>
            <a:ext cx="4114800" cy="571765"/>
          </a:xfrm>
          <a:prstGeom prst="rect">
            <a:avLst/>
          </a:prstGeom>
        </p:spPr>
        <p:txBody>
          <a:bodyPr vert="horz" lIns="45720" tIns="22860" rIns="45720" bIns="2286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228600" y="800471"/>
            <a:ext cx="4114800" cy="2264030"/>
          </a:xfrm>
          <a:prstGeom prst="rect">
            <a:avLst/>
          </a:prstGeom>
        </p:spPr>
        <p:txBody>
          <a:bodyPr vert="horz" lIns="45720" tIns="22860" rIns="45720" bIns="2286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228600" y="3179647"/>
            <a:ext cx="1066800" cy="182647"/>
          </a:xfrm>
          <a:prstGeom prst="rect">
            <a:avLst/>
          </a:prstGeom>
        </p:spPr>
        <p:txBody>
          <a:bodyPr vert="horz" lIns="45720" tIns="22860" rIns="45720" bIns="22860" rtlCol="0" anchor="ctr"/>
          <a:lstStyle>
            <a:lvl1pPr algn="l">
              <a:defRPr sz="600">
                <a:solidFill>
                  <a:schemeClr val="tx1">
                    <a:tint val="75000"/>
                  </a:schemeClr>
                </a:solidFill>
              </a:defRPr>
            </a:lvl1pPr>
          </a:lstStyle>
          <a:p>
            <a:fld id="{E90ED720-0104-4369-84BC-D37694168613}" type="datetimeFigureOut">
              <a:rPr kumimoji="1" lang="ja-JP" altLang="en-US" smtClean="0"/>
              <a:t>2018/8/20</a:t>
            </a:fld>
            <a:endParaRPr kumimoji="1" lang="ja-JP" altLang="en-US"/>
          </a:p>
        </p:txBody>
      </p:sp>
      <p:sp>
        <p:nvSpPr>
          <p:cNvPr id="5" name="フッター プレースホルダ 4"/>
          <p:cNvSpPr>
            <a:spLocks noGrp="1"/>
          </p:cNvSpPr>
          <p:nvPr>
            <p:ph type="ftr" sz="quarter" idx="3"/>
          </p:nvPr>
        </p:nvSpPr>
        <p:spPr>
          <a:xfrm>
            <a:off x="1562100" y="3179647"/>
            <a:ext cx="1447800" cy="182647"/>
          </a:xfrm>
          <a:prstGeom prst="rect">
            <a:avLst/>
          </a:prstGeom>
        </p:spPr>
        <p:txBody>
          <a:bodyPr vert="horz" lIns="45720" tIns="22860" rIns="45720" bIns="22860" rtlCol="0" anchor="ctr"/>
          <a:lstStyle>
            <a:lvl1pPr algn="ctr">
              <a:defRPr sz="6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3276600" y="3179647"/>
            <a:ext cx="1066800" cy="182647"/>
          </a:xfrm>
          <a:prstGeom prst="rect">
            <a:avLst/>
          </a:prstGeom>
        </p:spPr>
        <p:txBody>
          <a:bodyPr vert="horz" lIns="45720" tIns="22860" rIns="45720" bIns="22860" rtlCol="0" anchor="ctr"/>
          <a:lstStyle>
            <a:lvl1pPr algn="r">
              <a:defRPr sz="6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2200" kern="1200">
          <a:solidFill>
            <a:schemeClr val="tx1"/>
          </a:solidFill>
          <a:latin typeface="+mj-lt"/>
          <a:ea typeface="+mj-ea"/>
          <a:cs typeface="+mj-cs"/>
        </a:defRPr>
      </a:lvl1pPr>
    </p:titleStyle>
    <p:bodyStyle>
      <a:lvl1pPr marL="171450" indent="-171450" algn="l" defTabSz="457200" rtl="0" eaLnBrk="1" latinLnBrk="0" hangingPunct="1">
        <a:spcBef>
          <a:spcPct val="20000"/>
        </a:spcBef>
        <a:buFont typeface="Arial" pitchFamily="34" charset="0"/>
        <a:buChar char="•"/>
        <a:defRPr kumimoji="1" sz="1600" kern="1200">
          <a:solidFill>
            <a:schemeClr val="tx1"/>
          </a:solidFill>
          <a:latin typeface="+mn-lt"/>
          <a:ea typeface="+mn-ea"/>
          <a:cs typeface="+mn-cs"/>
        </a:defRPr>
      </a:lvl1pPr>
      <a:lvl2pPr marL="371475" indent="-142875" algn="l" defTabSz="457200" rtl="0" eaLnBrk="1" latinLnBrk="0" hangingPunct="1">
        <a:spcBef>
          <a:spcPct val="20000"/>
        </a:spcBef>
        <a:buFont typeface="Arial" pitchFamily="34" charset="0"/>
        <a:buChar char="–"/>
        <a:defRPr kumimoji="1" sz="1400" kern="1200">
          <a:solidFill>
            <a:schemeClr val="tx1"/>
          </a:solidFill>
          <a:latin typeface="+mn-lt"/>
          <a:ea typeface="+mn-ea"/>
          <a:cs typeface="+mn-cs"/>
        </a:defRPr>
      </a:lvl2pPr>
      <a:lvl3pPr marL="571500" indent="-114300" algn="l" defTabSz="457200" rtl="0" eaLnBrk="1" latinLnBrk="0" hangingPunct="1">
        <a:spcBef>
          <a:spcPct val="20000"/>
        </a:spcBef>
        <a:buFont typeface="Arial" pitchFamily="34" charset="0"/>
        <a:buChar char="•"/>
        <a:defRPr kumimoji="1" sz="1200" kern="1200">
          <a:solidFill>
            <a:schemeClr val="tx1"/>
          </a:solidFill>
          <a:latin typeface="+mn-lt"/>
          <a:ea typeface="+mn-ea"/>
          <a:cs typeface="+mn-cs"/>
        </a:defRPr>
      </a:lvl3pPr>
      <a:lvl4pPr marL="8001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4pPr>
      <a:lvl5pPr marL="10287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5pPr>
      <a:lvl6pPr marL="12573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6pPr>
      <a:lvl7pPr marL="14859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7pPr>
      <a:lvl8pPr marL="17145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8pPr>
      <a:lvl9pPr marL="19431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9pPr>
    </p:bodyStyle>
    <p:otherStyle>
      <a:defPPr>
        <a:defRPr lang="ja-JP"/>
      </a:defPPr>
      <a:lvl1pPr marL="0" algn="l" defTabSz="457200" rtl="0" eaLnBrk="1" latinLnBrk="0" hangingPunct="1">
        <a:defRPr kumimoji="1" sz="900" kern="1200">
          <a:solidFill>
            <a:schemeClr val="tx1"/>
          </a:solidFill>
          <a:latin typeface="+mn-lt"/>
          <a:ea typeface="+mn-ea"/>
          <a:cs typeface="+mn-cs"/>
        </a:defRPr>
      </a:lvl1pPr>
      <a:lvl2pPr marL="228600" algn="l" defTabSz="457200" rtl="0" eaLnBrk="1" latinLnBrk="0" hangingPunct="1">
        <a:defRPr kumimoji="1" sz="900" kern="1200">
          <a:solidFill>
            <a:schemeClr val="tx1"/>
          </a:solidFill>
          <a:latin typeface="+mn-lt"/>
          <a:ea typeface="+mn-ea"/>
          <a:cs typeface="+mn-cs"/>
        </a:defRPr>
      </a:lvl2pPr>
      <a:lvl3pPr marL="457200" algn="l" defTabSz="457200" rtl="0" eaLnBrk="1" latinLnBrk="0" hangingPunct="1">
        <a:defRPr kumimoji="1" sz="900" kern="1200">
          <a:solidFill>
            <a:schemeClr val="tx1"/>
          </a:solidFill>
          <a:latin typeface="+mn-lt"/>
          <a:ea typeface="+mn-ea"/>
          <a:cs typeface="+mn-cs"/>
        </a:defRPr>
      </a:lvl3pPr>
      <a:lvl4pPr marL="685800" algn="l" defTabSz="457200" rtl="0" eaLnBrk="1" latinLnBrk="0" hangingPunct="1">
        <a:defRPr kumimoji="1" sz="900" kern="1200">
          <a:solidFill>
            <a:schemeClr val="tx1"/>
          </a:solidFill>
          <a:latin typeface="+mn-lt"/>
          <a:ea typeface="+mn-ea"/>
          <a:cs typeface="+mn-cs"/>
        </a:defRPr>
      </a:lvl4pPr>
      <a:lvl5pPr marL="914400" algn="l" defTabSz="457200" rtl="0" eaLnBrk="1" latinLnBrk="0" hangingPunct="1">
        <a:defRPr kumimoji="1" sz="900" kern="1200">
          <a:solidFill>
            <a:schemeClr val="tx1"/>
          </a:solidFill>
          <a:latin typeface="+mn-lt"/>
          <a:ea typeface="+mn-ea"/>
          <a:cs typeface="+mn-cs"/>
        </a:defRPr>
      </a:lvl5pPr>
      <a:lvl6pPr marL="1143000" algn="l" defTabSz="457200" rtl="0" eaLnBrk="1" latinLnBrk="0" hangingPunct="1">
        <a:defRPr kumimoji="1" sz="900" kern="1200">
          <a:solidFill>
            <a:schemeClr val="tx1"/>
          </a:solidFill>
          <a:latin typeface="+mn-lt"/>
          <a:ea typeface="+mn-ea"/>
          <a:cs typeface="+mn-cs"/>
        </a:defRPr>
      </a:lvl6pPr>
      <a:lvl7pPr marL="1371600" algn="l" defTabSz="457200" rtl="0" eaLnBrk="1" latinLnBrk="0" hangingPunct="1">
        <a:defRPr kumimoji="1" sz="900" kern="1200">
          <a:solidFill>
            <a:schemeClr val="tx1"/>
          </a:solidFill>
          <a:latin typeface="+mn-lt"/>
          <a:ea typeface="+mn-ea"/>
          <a:cs typeface="+mn-cs"/>
        </a:defRPr>
      </a:lvl7pPr>
      <a:lvl8pPr marL="1600200" algn="l" defTabSz="457200" rtl="0" eaLnBrk="1" latinLnBrk="0" hangingPunct="1">
        <a:defRPr kumimoji="1" sz="900" kern="1200">
          <a:solidFill>
            <a:schemeClr val="tx1"/>
          </a:solidFill>
          <a:latin typeface="+mn-lt"/>
          <a:ea typeface="+mn-ea"/>
          <a:cs typeface="+mn-cs"/>
        </a:defRPr>
      </a:lvl8pPr>
      <a:lvl9pPr marL="1828800" algn="l" defTabSz="457200" rtl="0" eaLnBrk="1" latinLnBrk="0" hangingPunct="1">
        <a:defRPr kumimoji="1"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01215" y="2147342"/>
            <a:ext cx="3569570" cy="367869"/>
          </a:xfrm>
        </p:spPr>
        <p:txBody>
          <a:bodyPr/>
          <a:lstStyle/>
          <a:p>
            <a:pPr marL="0" indent="0">
              <a:buNone/>
            </a:pPr>
            <a:r>
              <a:rPr kumimoji="1" lang="ja-JP" altLang="en-US" dirty="0" smtClean="0"/>
              <a:t>ファンクションポイント法教育支援ツール</a:t>
            </a:r>
            <a:endParaRPr kumimoji="1" lang="ja-JP" altLang="en-US" dirty="0"/>
          </a:p>
        </p:txBody>
      </p:sp>
      <p:sp>
        <p:nvSpPr>
          <p:cNvPr id="4" name="正方形/長方形 3"/>
          <p:cNvSpPr/>
          <p:nvPr/>
        </p:nvSpPr>
        <p:spPr>
          <a:xfrm>
            <a:off x="377789" y="784135"/>
            <a:ext cx="3816423" cy="1569660"/>
          </a:xfrm>
          <a:prstGeom prst="rect">
            <a:avLst/>
          </a:prstGeom>
          <a:noFill/>
        </p:spPr>
        <p:txBody>
          <a:bodyPr wrap="square" lIns="91440" tIns="45720" rIns="91440" bIns="45720">
            <a:spAutoFit/>
          </a:bodyPr>
          <a:lstStyle/>
          <a:p>
            <a:pPr algn="ctr"/>
            <a:r>
              <a:rPr lang="en-US" altLang="ja-JP" sz="9600" b="1" cap="none" spc="0"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Ftool</a:t>
            </a:r>
            <a:endParaRPr lang="ja-JP" altLang="en-US" sz="9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50234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US" altLang="ja-JP" dirty="0"/>
              <a:t>T</a:t>
            </a:r>
            <a:r>
              <a:rPr kumimoji="1" lang="en-US" altLang="ja-JP" dirty="0" smtClean="0"/>
              <a:t>F</a:t>
            </a:r>
            <a:r>
              <a:rPr kumimoji="1" lang="ja-JP" altLang="en-US" dirty="0" smtClean="0"/>
              <a:t>の計測に必要な要素</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入出力項目数</a:t>
            </a:r>
            <a:r>
              <a:rPr lang="en-US" altLang="ja-JP" dirty="0" smtClean="0"/>
              <a:t>…</a:t>
            </a:r>
            <a:r>
              <a:rPr lang="ja-JP" altLang="en-US" dirty="0" smtClean="0"/>
              <a:t>入力項目と出力項目の数</a:t>
            </a:r>
            <a:endParaRPr lang="en-US" altLang="ja-JP" dirty="0" smtClean="0"/>
          </a:p>
          <a:p>
            <a:r>
              <a:rPr kumimoji="1" lang="ja-JP" altLang="en-US" dirty="0" smtClean="0"/>
              <a:t>種類</a:t>
            </a:r>
            <a:r>
              <a:rPr kumimoji="1" lang="en-US" altLang="ja-JP" dirty="0" smtClean="0"/>
              <a:t>…</a:t>
            </a:r>
            <a:r>
              <a:rPr kumimoji="1" lang="ja-JP" altLang="en-US" dirty="0" smtClean="0"/>
              <a:t>更新か出力か照会か</a:t>
            </a:r>
            <a:endParaRPr kumimoji="1" lang="en-US" altLang="ja-JP" dirty="0" smtClean="0"/>
          </a:p>
          <a:p>
            <a:r>
              <a:rPr kumimoji="1" lang="ja-JP" altLang="en-US" dirty="0" smtClean="0"/>
              <a:t>関わる</a:t>
            </a:r>
            <a:r>
              <a:rPr kumimoji="1" lang="en-US" altLang="ja-JP" dirty="0" smtClean="0"/>
              <a:t>DF</a:t>
            </a:r>
            <a:r>
              <a:rPr kumimoji="1" lang="ja-JP" altLang="en-US" dirty="0" smtClean="0"/>
              <a:t>の数</a:t>
            </a:r>
            <a:r>
              <a:rPr kumimoji="1" lang="en-US" altLang="ja-JP" dirty="0" smtClean="0"/>
              <a:t>…</a:t>
            </a:r>
            <a:r>
              <a:rPr kumimoji="1" lang="ja-JP" altLang="en-US" dirty="0" smtClean="0"/>
              <a:t>更新や参照を行う</a:t>
            </a:r>
            <a:r>
              <a:rPr kumimoji="1" lang="en-US" altLang="ja-JP" dirty="0" smtClean="0"/>
              <a:t>DF</a:t>
            </a:r>
            <a:r>
              <a:rPr kumimoji="1" lang="ja-JP" altLang="en-US" dirty="0" smtClean="0"/>
              <a:t>の数</a:t>
            </a:r>
            <a:endParaRPr kumimoji="1"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3048398404"/>
              </p:ext>
            </p:extLst>
          </p:nvPr>
        </p:nvGraphicFramePr>
        <p:xfrm>
          <a:off x="3006080" y="1998468"/>
          <a:ext cx="792088" cy="1188720"/>
        </p:xfrm>
        <a:graphic>
          <a:graphicData uri="http://schemas.openxmlformats.org/drawingml/2006/table">
            <a:tbl>
              <a:tblPr bandRow="1">
                <a:tableStyleId>{35758FB7-9AC5-4552-8A53-C91805E547FA}</a:tableStyleId>
              </a:tblPr>
              <a:tblGrid>
                <a:gridCol w="792088"/>
              </a:tblGrid>
              <a:tr h="238911">
                <a:tc>
                  <a:txBody>
                    <a:bodyPr/>
                    <a:lstStyle/>
                    <a:p>
                      <a:r>
                        <a:rPr kumimoji="1" lang="ja-JP" altLang="en-US" sz="1100" b="1" dirty="0" smtClean="0"/>
                        <a:t>図書情報</a:t>
                      </a:r>
                      <a:endParaRPr kumimoji="1" lang="ja-JP" altLang="en-US" sz="1100" b="1" dirty="0"/>
                    </a:p>
                  </a:txBody>
                  <a:tcPr/>
                </a:tc>
              </a:tr>
              <a:tr h="913217">
                <a:tc>
                  <a:txBody>
                    <a:bodyPr/>
                    <a:lstStyle/>
                    <a:p>
                      <a:pPr algn="ctr"/>
                      <a:r>
                        <a:rPr kumimoji="1" lang="ja-JP" altLang="en-US" sz="1100" dirty="0" smtClean="0"/>
                        <a:t>図書番号</a:t>
                      </a:r>
                      <a:endParaRPr kumimoji="1" lang="en-US" altLang="ja-JP" sz="1100" dirty="0" smtClean="0"/>
                    </a:p>
                    <a:p>
                      <a:pPr algn="ctr"/>
                      <a:r>
                        <a:rPr kumimoji="1" lang="ja-JP" altLang="en-US" sz="1100" dirty="0" smtClean="0"/>
                        <a:t>タイトル</a:t>
                      </a:r>
                      <a:endParaRPr kumimoji="1" lang="en-US" altLang="ja-JP" sz="1100" dirty="0" smtClean="0"/>
                    </a:p>
                    <a:p>
                      <a:pPr algn="ctr"/>
                      <a:r>
                        <a:rPr kumimoji="1" lang="ja-JP" altLang="en-US" sz="1100" dirty="0" smtClean="0"/>
                        <a:t>著者名</a:t>
                      </a:r>
                      <a:endParaRPr kumimoji="1" lang="en-US" altLang="ja-JP" sz="1100" dirty="0" smtClean="0"/>
                    </a:p>
                    <a:p>
                      <a:pPr algn="ctr"/>
                      <a:r>
                        <a:rPr kumimoji="1" lang="ja-JP" altLang="en-US" sz="1100" dirty="0" smtClean="0"/>
                        <a:t>出版社</a:t>
                      </a:r>
                      <a:endParaRPr kumimoji="1" lang="en-US" altLang="ja-JP" sz="1100" dirty="0" smtClean="0"/>
                    </a:p>
                    <a:p>
                      <a:pPr algn="ctr"/>
                      <a:r>
                        <a:rPr kumimoji="1" lang="ja-JP" altLang="en-US" sz="1100" dirty="0" smtClean="0"/>
                        <a:t>発行日</a:t>
                      </a:r>
                      <a:endParaRPr kumimoji="1" lang="en-US" altLang="ja-JP" sz="1100" dirty="0" smtClean="0"/>
                    </a:p>
                  </a:txBody>
                  <a:tcPr/>
                </a:tc>
              </a:tr>
            </a:tbl>
          </a:graphicData>
        </a:graphic>
      </p:graphicFrame>
      <p:pic>
        <p:nvPicPr>
          <p:cNvPr id="10" name="Picture 2" descr="ä¼ç¤¾ã§åãäººã®ã¤ã©ã¹ãï¼ç·æ§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784" y="1715294"/>
            <a:ext cx="1637928" cy="1637929"/>
          </a:xfrm>
          <a:prstGeom prst="rect">
            <a:avLst/>
          </a:prstGeom>
          <a:noFill/>
          <a:extLst>
            <a:ext uri="{909E8E84-426E-40DD-AFC4-6F175D3DCCD1}">
              <a14:hiddenFill xmlns:a14="http://schemas.microsoft.com/office/drawing/2010/main">
                <a:solidFill>
                  <a:srgbClr val="FFFFFF"/>
                </a:solidFill>
              </a14:hiddenFill>
            </a:ext>
          </a:extLst>
        </p:spPr>
      </p:pic>
      <p:sp>
        <p:nvSpPr>
          <p:cNvPr id="11" name="右矢印 10"/>
          <p:cNvSpPr/>
          <p:nvPr/>
        </p:nvSpPr>
        <p:spPr>
          <a:xfrm>
            <a:off x="1979712" y="2363366"/>
            <a:ext cx="954360" cy="45892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b="1" dirty="0" smtClean="0"/>
              <a:t>図書登録</a:t>
            </a:r>
            <a:endParaRPr kumimoji="1" lang="ja-JP" altLang="en-US" sz="1200" b="1" dirty="0"/>
          </a:p>
        </p:txBody>
      </p:sp>
      <p:sp>
        <p:nvSpPr>
          <p:cNvPr id="12" name="角丸四角形吹き出し 11"/>
          <p:cNvSpPr/>
          <p:nvPr/>
        </p:nvSpPr>
        <p:spPr>
          <a:xfrm>
            <a:off x="3798168" y="1643286"/>
            <a:ext cx="568052" cy="285663"/>
          </a:xfrm>
          <a:prstGeom prst="wedgeRoundRectCallout">
            <a:avLst>
              <a:gd name="adj1" fmla="val -43981"/>
              <a:gd name="adj2" fmla="val 8490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600" dirty="0" smtClean="0"/>
              <a:t>DF</a:t>
            </a:r>
            <a:endParaRPr kumimoji="1" lang="ja-JP" altLang="en-US" sz="500" dirty="0"/>
          </a:p>
        </p:txBody>
      </p:sp>
    </p:spTree>
    <p:extLst>
      <p:ext uri="{BB962C8B-B14F-4D97-AF65-F5344CB8AC3E}">
        <p14:creationId xmlns:p14="http://schemas.microsoft.com/office/powerpoint/2010/main" val="2170921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US" altLang="ja-JP" dirty="0"/>
              <a:t>T</a:t>
            </a:r>
            <a:r>
              <a:rPr kumimoji="1" lang="en-US" altLang="ja-JP" dirty="0" smtClean="0"/>
              <a:t>F</a:t>
            </a:r>
            <a:r>
              <a:rPr kumimoji="1" lang="ja-JP" altLang="en-US" dirty="0" smtClean="0"/>
              <a:t>の</a:t>
            </a:r>
            <a:r>
              <a:rPr lang="ja-JP" altLang="en-US" dirty="0"/>
              <a:t>種類</a:t>
            </a:r>
            <a:endParaRPr kumimoji="1" lang="ja-JP" altLang="en-US" dirty="0"/>
          </a:p>
        </p:txBody>
      </p:sp>
      <p:sp>
        <p:nvSpPr>
          <p:cNvPr id="3" name="コンテンツ プレースホルダー 2"/>
          <p:cNvSpPr>
            <a:spLocks noGrp="1"/>
          </p:cNvSpPr>
          <p:nvPr>
            <p:ph idx="1"/>
          </p:nvPr>
        </p:nvSpPr>
        <p:spPr/>
        <p:txBody>
          <a:bodyPr/>
          <a:lstStyle/>
          <a:p>
            <a:r>
              <a:rPr lang="ja-JP" altLang="en-US" dirty="0"/>
              <a:t>更新</a:t>
            </a:r>
            <a:r>
              <a:rPr lang="en-US" altLang="ja-JP" dirty="0"/>
              <a:t>…DF</a:t>
            </a:r>
            <a:r>
              <a:rPr lang="ja-JP" altLang="en-US" dirty="0"/>
              <a:t>を更新</a:t>
            </a:r>
            <a:endParaRPr lang="en-US" altLang="ja-JP" dirty="0"/>
          </a:p>
          <a:p>
            <a:r>
              <a:rPr lang="ja-JP" altLang="en-US" dirty="0"/>
              <a:t>出力</a:t>
            </a:r>
            <a:r>
              <a:rPr lang="en-US" altLang="ja-JP" dirty="0"/>
              <a:t>…</a:t>
            </a:r>
            <a:r>
              <a:rPr lang="ja-JP" altLang="en-US" dirty="0"/>
              <a:t>データに演算を行った上で出力</a:t>
            </a:r>
            <a:endParaRPr lang="en-US" altLang="ja-JP" dirty="0"/>
          </a:p>
          <a:p>
            <a:r>
              <a:rPr lang="ja-JP" altLang="en-US" dirty="0"/>
              <a:t>照会</a:t>
            </a:r>
            <a:r>
              <a:rPr lang="en-US" altLang="ja-JP" dirty="0"/>
              <a:t>…</a:t>
            </a:r>
            <a:r>
              <a:rPr lang="ja-JP" altLang="en-US" dirty="0"/>
              <a:t>データをそのまま</a:t>
            </a:r>
            <a:r>
              <a:rPr lang="ja-JP" altLang="en-US" dirty="0" smtClean="0"/>
              <a:t>出力</a:t>
            </a:r>
            <a:endParaRPr lang="ja-JP" altLang="en-US" dirty="0"/>
          </a:p>
        </p:txBody>
      </p:sp>
      <p:sp>
        <p:nvSpPr>
          <p:cNvPr id="4" name="正方形/長方形 3"/>
          <p:cNvSpPr/>
          <p:nvPr/>
        </p:nvSpPr>
        <p:spPr>
          <a:xfrm>
            <a:off x="1709936" y="1878682"/>
            <a:ext cx="2736304"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a:t>５</a:t>
            </a:r>
            <a:r>
              <a:rPr kumimoji="1" lang="ja-JP" altLang="en-US" sz="1400" dirty="0" smtClean="0"/>
              <a:t>教科の平均点を計算し表示</a:t>
            </a:r>
            <a:r>
              <a:rPr kumimoji="1" lang="en-US" altLang="ja-JP" sz="1400" dirty="0" smtClean="0"/>
              <a:t/>
            </a:r>
            <a:br>
              <a:rPr kumimoji="1" lang="en-US" altLang="ja-JP" sz="1400" dirty="0" smtClean="0"/>
            </a:br>
            <a:r>
              <a:rPr kumimoji="1" lang="en-US" altLang="ja-JP" sz="1400" dirty="0" smtClean="0">
                <a:sym typeface="Wingdings" panose="05000000000000000000" pitchFamily="2" charset="2"/>
              </a:rPr>
              <a:t></a:t>
            </a:r>
            <a:r>
              <a:rPr kumimoji="1" lang="ja-JP" altLang="en-US" sz="1400" dirty="0" smtClean="0">
                <a:sym typeface="Wingdings" panose="05000000000000000000" pitchFamily="2" charset="2"/>
              </a:rPr>
              <a:t>演算を行っているため</a:t>
            </a:r>
            <a:r>
              <a:rPr kumimoji="1" lang="ja-JP" altLang="en-US" sz="1400" b="1" dirty="0" smtClean="0">
                <a:sym typeface="Wingdings" panose="05000000000000000000" pitchFamily="2" charset="2"/>
              </a:rPr>
              <a:t>出力</a:t>
            </a:r>
            <a:endParaRPr kumimoji="1" lang="ja-JP" altLang="en-US" sz="1400" b="1" dirty="0"/>
          </a:p>
        </p:txBody>
      </p:sp>
      <p:sp>
        <p:nvSpPr>
          <p:cNvPr id="13" name="正方形/長方形 12"/>
          <p:cNvSpPr/>
          <p:nvPr/>
        </p:nvSpPr>
        <p:spPr>
          <a:xfrm>
            <a:off x="1709936" y="2596976"/>
            <a:ext cx="2736304" cy="6480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dirty="0" smtClean="0"/>
              <a:t>数学の点数を表示</a:t>
            </a:r>
            <a:r>
              <a:rPr kumimoji="1" lang="en-US" altLang="ja-JP" sz="1400" dirty="0" smtClean="0"/>
              <a:t/>
            </a:r>
            <a:br>
              <a:rPr kumimoji="1" lang="en-US" altLang="ja-JP" sz="1400" dirty="0" smtClean="0"/>
            </a:br>
            <a:r>
              <a:rPr kumimoji="1" lang="en-US" altLang="ja-JP" sz="1400" dirty="0" smtClean="0">
                <a:sym typeface="Wingdings" panose="05000000000000000000" pitchFamily="2" charset="2"/>
              </a:rPr>
              <a:t></a:t>
            </a:r>
            <a:r>
              <a:rPr kumimoji="1" lang="ja-JP" altLang="en-US" sz="1400" dirty="0" smtClean="0">
                <a:sym typeface="Wingdings" panose="05000000000000000000" pitchFamily="2" charset="2"/>
              </a:rPr>
              <a:t>そのまま出力しているため</a:t>
            </a:r>
            <a:r>
              <a:rPr lang="ja-JP" altLang="en-US" sz="1400" b="1" dirty="0" smtClean="0">
                <a:sym typeface="Wingdings" panose="05000000000000000000" pitchFamily="2" charset="2"/>
              </a:rPr>
              <a:t>照会</a:t>
            </a:r>
            <a:endParaRPr kumimoji="1" lang="ja-JP" altLang="en-US" sz="1400" b="1" dirty="0"/>
          </a:p>
        </p:txBody>
      </p:sp>
      <p:graphicFrame>
        <p:nvGraphicFramePr>
          <p:cNvPr id="15" name="表 14"/>
          <p:cNvGraphicFramePr>
            <a:graphicFrameLocks noGrp="1"/>
          </p:cNvGraphicFramePr>
          <p:nvPr>
            <p:extLst>
              <p:ext uri="{D42A27DB-BD31-4B8C-83A1-F6EECF244321}">
                <p14:modId xmlns:p14="http://schemas.microsoft.com/office/powerpoint/2010/main" val="1025458957"/>
              </p:ext>
            </p:extLst>
          </p:nvPr>
        </p:nvGraphicFramePr>
        <p:xfrm>
          <a:off x="485800" y="1848574"/>
          <a:ext cx="792088" cy="1356360"/>
        </p:xfrm>
        <a:graphic>
          <a:graphicData uri="http://schemas.openxmlformats.org/drawingml/2006/table">
            <a:tbl>
              <a:tblPr bandRow="1">
                <a:tableStyleId>{35758FB7-9AC5-4552-8A53-C91805E547FA}</a:tableStyleId>
              </a:tblPr>
              <a:tblGrid>
                <a:gridCol w="792088"/>
              </a:tblGrid>
              <a:tr h="238911">
                <a:tc>
                  <a:txBody>
                    <a:bodyPr/>
                    <a:lstStyle/>
                    <a:p>
                      <a:r>
                        <a:rPr kumimoji="1" lang="ja-JP" altLang="en-US" sz="1100" b="1" dirty="0" smtClean="0"/>
                        <a:t>試験情報</a:t>
                      </a:r>
                      <a:endParaRPr kumimoji="1" lang="ja-JP" altLang="en-US" sz="1100" b="1" dirty="0"/>
                    </a:p>
                  </a:txBody>
                  <a:tcPr/>
                </a:tc>
              </a:tr>
              <a:tr h="913217">
                <a:tc>
                  <a:txBody>
                    <a:bodyPr/>
                    <a:lstStyle/>
                    <a:p>
                      <a:pPr algn="ctr"/>
                      <a:r>
                        <a:rPr kumimoji="1" lang="ja-JP" altLang="en-US" sz="1100" dirty="0" smtClean="0"/>
                        <a:t>学籍番号</a:t>
                      </a:r>
                      <a:endParaRPr kumimoji="1" lang="en-US" altLang="ja-JP" sz="1100" dirty="0" smtClean="0"/>
                    </a:p>
                    <a:p>
                      <a:pPr algn="ctr"/>
                      <a:r>
                        <a:rPr kumimoji="1" lang="ja-JP" altLang="en-US" sz="1100" b="1" dirty="0" smtClean="0"/>
                        <a:t>数学点数</a:t>
                      </a:r>
                      <a:endParaRPr kumimoji="1" lang="en-US" altLang="ja-JP" sz="1100" b="1" dirty="0" smtClean="0"/>
                    </a:p>
                    <a:p>
                      <a:pPr algn="ctr"/>
                      <a:r>
                        <a:rPr kumimoji="1" lang="ja-JP" altLang="en-US" sz="1100" b="1" dirty="0" smtClean="0"/>
                        <a:t>国語点数</a:t>
                      </a:r>
                      <a:endParaRPr kumimoji="1" lang="en-US" altLang="ja-JP" sz="1100" b="1" dirty="0" smtClean="0"/>
                    </a:p>
                    <a:p>
                      <a:pPr algn="ctr"/>
                      <a:r>
                        <a:rPr kumimoji="1" lang="ja-JP" altLang="en-US" sz="1100" b="1" dirty="0" smtClean="0"/>
                        <a:t>理科点数</a:t>
                      </a:r>
                      <a:endParaRPr kumimoji="1" lang="en-US" altLang="ja-JP" sz="1100" b="1" dirty="0" smtClean="0"/>
                    </a:p>
                    <a:p>
                      <a:pPr algn="ctr"/>
                      <a:r>
                        <a:rPr kumimoji="1" lang="ja-JP" altLang="en-US" sz="1100" b="1" dirty="0" smtClean="0"/>
                        <a:t>社会点数</a:t>
                      </a:r>
                      <a:endParaRPr kumimoji="1" lang="en-US" altLang="ja-JP" sz="1100" b="1" dirty="0" smtClean="0"/>
                    </a:p>
                    <a:p>
                      <a:pPr algn="ctr"/>
                      <a:r>
                        <a:rPr kumimoji="1" lang="ja-JP" altLang="en-US" sz="1100" b="1" dirty="0" smtClean="0"/>
                        <a:t>英語点数</a:t>
                      </a:r>
                      <a:endParaRPr kumimoji="1" lang="en-US" altLang="ja-JP" sz="1100" b="1" dirty="0" smtClean="0"/>
                    </a:p>
                  </a:txBody>
                  <a:tcPr/>
                </a:tc>
              </a:tr>
            </a:tbl>
          </a:graphicData>
        </a:graphic>
      </p:graphicFrame>
    </p:spTree>
    <p:extLst>
      <p:ext uri="{BB962C8B-B14F-4D97-AF65-F5344CB8AC3E}">
        <p14:creationId xmlns:p14="http://schemas.microsoft.com/office/powerpoint/2010/main" val="3759885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ja-JP" altLang="en-US" dirty="0" smtClean="0"/>
              <a:t>複雑度</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r>
              <a:rPr lang="en-US" altLang="ja-JP" dirty="0"/>
              <a:t>FP</a:t>
            </a:r>
            <a:endParaRPr kumimoji="1" lang="ja-JP" altLang="en-US" dirty="0"/>
          </a:p>
        </p:txBody>
      </p:sp>
      <p:sp>
        <p:nvSpPr>
          <p:cNvPr id="4" name="コンテンツ プレースホルダー 2"/>
          <p:cNvSpPr txBox="1">
            <a:spLocks/>
          </p:cNvSpPr>
          <p:nvPr/>
        </p:nvSpPr>
        <p:spPr>
          <a:xfrm>
            <a:off x="233772" y="562633"/>
            <a:ext cx="4114800" cy="2573909"/>
          </a:xfrm>
          <a:prstGeom prst="rect">
            <a:avLst/>
          </a:prstGeom>
        </p:spPr>
        <p:txBody>
          <a:bodyPr vert="horz" lIns="45720" tIns="22860" rIns="45720" bIns="22860" rtlCol="0">
            <a:normAutofit/>
          </a:bodyPr>
          <a:lstStyle>
            <a:lvl1pPr marL="171450" indent="-171450" algn="l" defTabSz="457200" rtl="0" eaLnBrk="1" latinLnBrk="0" hangingPunct="1">
              <a:spcBef>
                <a:spcPct val="20000"/>
              </a:spcBef>
              <a:buFont typeface="Arial" pitchFamily="34" charset="0"/>
              <a:buChar char="•"/>
              <a:defRPr kumimoji="1" sz="1600" kern="1200">
                <a:solidFill>
                  <a:schemeClr val="tx1"/>
                </a:solidFill>
                <a:latin typeface="+mn-lt"/>
                <a:ea typeface="+mn-ea"/>
                <a:cs typeface="+mn-cs"/>
              </a:defRPr>
            </a:lvl1pPr>
            <a:lvl2pPr marL="371475" indent="-142875" algn="l" defTabSz="457200" rtl="0" eaLnBrk="1" latinLnBrk="0" hangingPunct="1">
              <a:spcBef>
                <a:spcPct val="20000"/>
              </a:spcBef>
              <a:buFont typeface="Arial" pitchFamily="34" charset="0"/>
              <a:buChar char="–"/>
              <a:defRPr kumimoji="1" sz="1400" kern="1200">
                <a:solidFill>
                  <a:schemeClr val="tx1"/>
                </a:solidFill>
                <a:latin typeface="+mn-lt"/>
                <a:ea typeface="+mn-ea"/>
                <a:cs typeface="+mn-cs"/>
              </a:defRPr>
            </a:lvl2pPr>
            <a:lvl3pPr marL="571500" indent="-114300" algn="l" defTabSz="457200" rtl="0" eaLnBrk="1" latinLnBrk="0" hangingPunct="1">
              <a:spcBef>
                <a:spcPct val="20000"/>
              </a:spcBef>
              <a:buFont typeface="Arial" pitchFamily="34" charset="0"/>
              <a:buChar char="•"/>
              <a:defRPr kumimoji="1" sz="1200" kern="1200">
                <a:solidFill>
                  <a:schemeClr val="tx1"/>
                </a:solidFill>
                <a:latin typeface="+mn-lt"/>
                <a:ea typeface="+mn-ea"/>
                <a:cs typeface="+mn-cs"/>
              </a:defRPr>
            </a:lvl3pPr>
            <a:lvl4pPr marL="8001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4pPr>
            <a:lvl5pPr marL="10287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5pPr>
            <a:lvl6pPr marL="12573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6pPr>
            <a:lvl7pPr marL="14859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7pPr>
            <a:lvl8pPr marL="17145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8pPr>
            <a:lvl9pPr marL="19431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9pPr>
          </a:lstStyle>
          <a:p>
            <a:endParaRPr lang="en-US" altLang="ja-JP" smtClean="0"/>
          </a:p>
          <a:p>
            <a:endParaRPr lang="en-US" altLang="ja-JP" smtClean="0"/>
          </a:p>
          <a:p>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901120210"/>
              </p:ext>
            </p:extLst>
          </p:nvPr>
        </p:nvGraphicFramePr>
        <p:xfrm>
          <a:off x="1133872" y="2363366"/>
          <a:ext cx="2304256" cy="914740"/>
        </p:xfrm>
        <a:graphic>
          <a:graphicData uri="http://schemas.openxmlformats.org/drawingml/2006/table">
            <a:tbl>
              <a:tblPr firstRow="1" bandRow="1">
                <a:tableStyleId>{5C22544A-7EE6-4342-B048-85BDC9FD1C3A}</a:tableStyleId>
              </a:tblPr>
              <a:tblGrid>
                <a:gridCol w="283400"/>
                <a:gridCol w="424231"/>
                <a:gridCol w="738188"/>
                <a:gridCol w="858437"/>
              </a:tblGrid>
              <a:tr h="216024">
                <a:tc>
                  <a:txBody>
                    <a:bodyPr/>
                    <a:lstStyle/>
                    <a:p>
                      <a:r>
                        <a:rPr kumimoji="1" lang="en-US" altLang="ja-JP" sz="1200" dirty="0" smtClean="0"/>
                        <a:t>FP</a:t>
                      </a:r>
                      <a:endParaRPr kumimoji="1" lang="ja-JP" altLang="en-US" sz="1200" dirty="0"/>
                    </a:p>
                  </a:txBody>
                  <a:tcPr marL="45720" marR="45720" marT="22871" marB="22871"/>
                </a:tc>
                <a:tc>
                  <a:txBody>
                    <a:bodyPr/>
                    <a:lstStyle/>
                    <a:p>
                      <a:r>
                        <a:rPr kumimoji="1" lang="ja-JP" altLang="en-US" sz="1200" dirty="0" smtClean="0"/>
                        <a:t>種類</a:t>
                      </a:r>
                      <a:endParaRPr kumimoji="1" lang="ja-JP" altLang="en-US" sz="1200" dirty="0"/>
                    </a:p>
                  </a:txBody>
                  <a:tcPr marL="45720" marR="45720" marT="22871" marB="22871"/>
                </a:tc>
                <a:tc>
                  <a:txBody>
                    <a:bodyPr/>
                    <a:lstStyle/>
                    <a:p>
                      <a:pPr algn="ctr"/>
                      <a:r>
                        <a:rPr kumimoji="1" lang="ja-JP" altLang="en-US" sz="1200" dirty="0" smtClean="0"/>
                        <a:t>更新有</a:t>
                      </a:r>
                      <a:r>
                        <a:rPr kumimoji="1" lang="en-US" altLang="ja-JP" sz="1200" dirty="0" smtClean="0"/>
                        <a:t>DF</a:t>
                      </a:r>
                      <a:endParaRPr kumimoji="1" lang="ja-JP" altLang="en-US" sz="1200" dirty="0"/>
                    </a:p>
                  </a:txBody>
                  <a:tcPr marL="45720" marR="45720" marT="22871" marB="22871"/>
                </a:tc>
                <a:tc>
                  <a:txBody>
                    <a:bodyPr/>
                    <a:lstStyle/>
                    <a:p>
                      <a:pPr algn="ctr"/>
                      <a:r>
                        <a:rPr kumimoji="1" lang="ja-JP" altLang="en-US" sz="1200" dirty="0" smtClean="0"/>
                        <a:t>更新無</a:t>
                      </a:r>
                      <a:r>
                        <a:rPr kumimoji="1" lang="en-US" altLang="ja-JP" sz="1200" dirty="0" smtClean="0"/>
                        <a:t>DF</a:t>
                      </a:r>
                      <a:endParaRPr kumimoji="1" lang="ja-JP" altLang="en-US" sz="1200" dirty="0"/>
                    </a:p>
                  </a:txBody>
                  <a:tcPr marL="45720" marR="45720" marT="22871" marB="22871"/>
                </a:tc>
              </a:tr>
              <a:tr h="228706">
                <a:tc rowSpan="3">
                  <a:txBody>
                    <a:bodyPr/>
                    <a:lstStyle/>
                    <a:p>
                      <a:r>
                        <a:rPr kumimoji="1" lang="ja-JP" altLang="en-US" sz="1200" dirty="0" smtClean="0"/>
                        <a:t>複雑度</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en-US" altLang="ja-JP" sz="1200" dirty="0" smtClean="0"/>
                        <a:t>7</a:t>
                      </a:r>
                      <a:endParaRPr kumimoji="1" lang="ja-JP" altLang="en-US" sz="1200" dirty="0"/>
                    </a:p>
                  </a:txBody>
                  <a:tcPr marL="45720" marR="45720" marT="22871" marB="22871"/>
                </a:tc>
                <a:tc>
                  <a:txBody>
                    <a:bodyPr/>
                    <a:lstStyle/>
                    <a:p>
                      <a:pPr algn="ctr"/>
                      <a:r>
                        <a:rPr kumimoji="1" lang="en-US" altLang="ja-JP" sz="1200" dirty="0" smtClean="0"/>
                        <a:t>5</a:t>
                      </a:r>
                      <a:endParaRPr kumimoji="1" lang="ja-JP" altLang="en-US" sz="1200" dirty="0"/>
                    </a:p>
                  </a:txBody>
                  <a:tcPr marL="45720" marR="45720" marT="22871" marB="22871"/>
                </a:tc>
              </a:tr>
              <a:tr h="228706">
                <a:tc vMerge="1">
                  <a:txBody>
                    <a:bodyPr/>
                    <a:lstStyle/>
                    <a:p>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tc>
                  <a:txBody>
                    <a:bodyPr/>
                    <a:lstStyle/>
                    <a:p>
                      <a:pPr algn="ctr"/>
                      <a:r>
                        <a:rPr kumimoji="1" lang="en-US" altLang="ja-JP" sz="1200" dirty="0" smtClean="0"/>
                        <a:t>10</a:t>
                      </a:r>
                      <a:endParaRPr kumimoji="1" lang="ja-JP" altLang="en-US" sz="1200" dirty="0"/>
                    </a:p>
                  </a:txBody>
                  <a:tcPr marL="45720" marR="45720" marT="22871" marB="22871"/>
                </a:tc>
                <a:tc>
                  <a:txBody>
                    <a:bodyPr/>
                    <a:lstStyle/>
                    <a:p>
                      <a:pPr algn="ctr"/>
                      <a:r>
                        <a:rPr kumimoji="1" lang="en-US" altLang="ja-JP" sz="1200" dirty="0" smtClean="0"/>
                        <a:t>7</a:t>
                      </a:r>
                      <a:endParaRPr kumimoji="1" lang="ja-JP" altLang="en-US" sz="1200" dirty="0"/>
                    </a:p>
                  </a:txBody>
                  <a:tcPr marL="45720" marR="45720" marT="22871" marB="22871"/>
                </a:tc>
              </a:tr>
              <a:tr h="228706">
                <a:tc vMerge="1">
                  <a:txBody>
                    <a:bodyPr/>
                    <a:lstStyle/>
                    <a:p>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tc>
                  <a:txBody>
                    <a:bodyPr/>
                    <a:lstStyle/>
                    <a:p>
                      <a:pPr algn="ctr"/>
                      <a:r>
                        <a:rPr kumimoji="1" lang="en-US" altLang="ja-JP" sz="1200" dirty="0" smtClean="0"/>
                        <a:t>15</a:t>
                      </a:r>
                      <a:endParaRPr kumimoji="1" lang="ja-JP" altLang="en-US" sz="1200" dirty="0"/>
                    </a:p>
                  </a:txBody>
                  <a:tcPr marL="45720" marR="45720" marT="22871" marB="22871"/>
                </a:tc>
                <a:tc>
                  <a:txBody>
                    <a:bodyPr/>
                    <a:lstStyle/>
                    <a:p>
                      <a:pPr algn="ctr"/>
                      <a:r>
                        <a:rPr kumimoji="1" lang="en-US" altLang="ja-JP" sz="1200" dirty="0" smtClean="0"/>
                        <a:t>10</a:t>
                      </a:r>
                      <a:endParaRPr kumimoji="1" lang="ja-JP" altLang="en-US" sz="1200" dirty="0"/>
                    </a:p>
                  </a:txBody>
                  <a:tcPr marL="45720" marR="45720" marT="22871" marB="22871"/>
                </a:tc>
              </a:tr>
            </a:tbl>
          </a:graphicData>
        </a:graphic>
      </p:graphicFrame>
      <p:sp>
        <p:nvSpPr>
          <p:cNvPr id="6" name="タイトル 1"/>
          <p:cNvSpPr txBox="1">
            <a:spLocks/>
          </p:cNvSpPr>
          <p:nvPr/>
        </p:nvSpPr>
        <p:spPr>
          <a:xfrm>
            <a:off x="228600" y="137382"/>
            <a:ext cx="4114800" cy="571765"/>
          </a:xfrm>
          <a:prstGeom prst="rect">
            <a:avLst/>
          </a:prstGeom>
        </p:spPr>
        <p:style>
          <a:lnRef idx="1">
            <a:schemeClr val="accent5"/>
          </a:lnRef>
          <a:fillRef idx="3">
            <a:schemeClr val="accent5"/>
          </a:fillRef>
          <a:effectRef idx="2">
            <a:schemeClr val="accent5"/>
          </a:effectRef>
          <a:fontRef idx="minor">
            <a:schemeClr val="lt1"/>
          </a:fontRef>
        </p:style>
        <p:txBody>
          <a:bodyPr vert="horz" lIns="45720" tIns="22860" rIns="45720" bIns="22860" rtlCol="0" anchor="ctr">
            <a:normAutofit/>
          </a:bodyPr>
          <a:lstStyle>
            <a:lvl1pPr algn="ctr" defTabSz="457200" rtl="0" eaLnBrk="1" latinLnBrk="0" hangingPunct="1">
              <a:spcBef>
                <a:spcPct val="0"/>
              </a:spcBef>
              <a:buNone/>
              <a:defRPr kumimoji="1" sz="2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ja-JP" dirty="0" smtClean="0"/>
              <a:t>DF</a:t>
            </a:r>
            <a:r>
              <a:rPr lang="ja-JP" altLang="en-US" dirty="0" smtClean="0"/>
              <a:t>の</a:t>
            </a:r>
            <a:r>
              <a:rPr lang="ja-JP" altLang="en-US" dirty="0"/>
              <a:t>複雑度</a:t>
            </a:r>
            <a:r>
              <a:rPr lang="ja-JP" altLang="en-US" dirty="0" smtClean="0"/>
              <a:t>と</a:t>
            </a:r>
            <a:r>
              <a:rPr lang="en-US" altLang="ja-JP" dirty="0" smtClean="0"/>
              <a:t>FP</a:t>
            </a:r>
            <a:endParaRPr lang="ja-JP" altLang="en-US" dirty="0"/>
          </a:p>
        </p:txBody>
      </p:sp>
      <p:graphicFrame>
        <p:nvGraphicFramePr>
          <p:cNvPr id="9" name="コンテンツ プレースホルダー 5"/>
          <p:cNvGraphicFramePr>
            <a:graphicFrameLocks/>
          </p:cNvGraphicFramePr>
          <p:nvPr>
            <p:extLst>
              <p:ext uri="{D42A27DB-BD31-4B8C-83A1-F6EECF244321}">
                <p14:modId xmlns:p14="http://schemas.microsoft.com/office/powerpoint/2010/main" val="3590803887"/>
              </p:ext>
            </p:extLst>
          </p:nvPr>
        </p:nvGraphicFramePr>
        <p:xfrm>
          <a:off x="1089405" y="1067222"/>
          <a:ext cx="2393190" cy="1143110"/>
        </p:xfrm>
        <a:graphic>
          <a:graphicData uri="http://schemas.openxmlformats.org/drawingml/2006/table">
            <a:tbl>
              <a:tblPr firstRow="1" bandRow="1">
                <a:tableStyleId>{5C22544A-7EE6-4342-B048-85BDC9FD1C3A}</a:tableStyleId>
              </a:tblPr>
              <a:tblGrid>
                <a:gridCol w="632778"/>
                <a:gridCol w="327977">
                  <a:extLst>
                    <a:ext uri="{9D8B030D-6E8A-4147-A177-3AD203B41FA5}">
                      <a16:colId xmlns="" xmlns:a16="http://schemas.microsoft.com/office/drawing/2014/main" val="20000"/>
                    </a:ext>
                  </a:extLst>
                </a:gridCol>
                <a:gridCol w="420525">
                  <a:extLst>
                    <a:ext uri="{9D8B030D-6E8A-4147-A177-3AD203B41FA5}">
                      <a16:colId xmlns="" xmlns:a16="http://schemas.microsoft.com/office/drawing/2014/main" val="20001"/>
                    </a:ext>
                  </a:extLst>
                </a:gridCol>
                <a:gridCol w="520263">
                  <a:extLst>
                    <a:ext uri="{9D8B030D-6E8A-4147-A177-3AD203B41FA5}">
                      <a16:colId xmlns="" xmlns:a16="http://schemas.microsoft.com/office/drawing/2014/main" val="20002"/>
                    </a:ext>
                  </a:extLst>
                </a:gridCol>
                <a:gridCol w="491647">
                  <a:extLst>
                    <a:ext uri="{9D8B030D-6E8A-4147-A177-3AD203B41FA5}">
                      <a16:colId xmlns="" xmlns:a16="http://schemas.microsoft.com/office/drawing/2014/main" val="20003"/>
                    </a:ext>
                  </a:extLst>
                </a:gridCol>
              </a:tblGrid>
              <a:tr h="183519">
                <a:tc gridSpan="2">
                  <a:txBody>
                    <a:bodyPr/>
                    <a:lstStyle/>
                    <a:p>
                      <a:r>
                        <a:rPr kumimoji="1" lang="en-US" altLang="ja-JP" sz="1200" dirty="0" smtClean="0"/>
                        <a:t>DF</a:t>
                      </a:r>
                      <a:endParaRPr kumimoji="1" lang="ja-JP" altLang="en-US" sz="1200" dirty="0"/>
                    </a:p>
                  </a:txBody>
                  <a:tcPr marL="45720" marR="45720" marT="22871" marB="22871"/>
                </a:tc>
                <a:tc hMerge="1">
                  <a:txBody>
                    <a:bodyPr/>
                    <a:lstStyle/>
                    <a:p>
                      <a:endParaRPr kumimoji="1" lang="ja-JP" altLang="en-US" sz="1200" dirty="0"/>
                    </a:p>
                  </a:txBody>
                  <a:tcPr marL="45720" marR="45720" marT="22871" marB="22871"/>
                </a:tc>
                <a:tc gridSpan="3">
                  <a:txBody>
                    <a:bodyPr/>
                    <a:lstStyle/>
                    <a:p>
                      <a:pPr algn="ctr"/>
                      <a:r>
                        <a:rPr kumimoji="1" lang="ja-JP" altLang="en-US" sz="1200" dirty="0" smtClean="0"/>
                        <a:t>項目数</a:t>
                      </a:r>
                      <a:endParaRPr kumimoji="1" lang="ja-JP" altLang="en-US" sz="1200" dirty="0"/>
                    </a:p>
                  </a:txBody>
                  <a:tcPr marL="45720" marR="45720" marT="22871" marB="22871"/>
                </a:tc>
                <a:tc hMerge="1">
                  <a:txBody>
                    <a:bodyPr/>
                    <a:lstStyle/>
                    <a:p>
                      <a:pPr algn="ctr"/>
                      <a:endParaRPr kumimoji="1" lang="ja-JP" altLang="en-US" sz="1200" dirty="0"/>
                    </a:p>
                  </a:txBody>
                  <a:tcPr marL="45720" marR="45720" marT="22871" marB="22871"/>
                </a:tc>
                <a:tc hMerge="1">
                  <a:txBody>
                    <a:bodyPr/>
                    <a:lstStyle/>
                    <a:p>
                      <a:pPr algn="ctr"/>
                      <a:endParaRPr kumimoji="1" lang="ja-JP" altLang="en-US" sz="1200" dirty="0"/>
                    </a:p>
                  </a:txBody>
                  <a:tcPr marL="45720" marR="45720" marT="22871" marB="22871"/>
                </a:tc>
              </a:tr>
              <a:tr h="183519">
                <a:tc>
                  <a:txBody>
                    <a:bodyPr/>
                    <a:lstStyle/>
                    <a:p>
                      <a:endParaRPr kumimoji="1" lang="ja-JP" altLang="en-US" sz="1200" dirty="0"/>
                    </a:p>
                  </a:txBody>
                  <a:tcPr marL="45720" marR="45720" marT="22871" marB="22871"/>
                </a:tc>
                <a:tc>
                  <a:txBody>
                    <a:bodyPr/>
                    <a:lstStyle/>
                    <a:p>
                      <a:endParaRPr kumimoji="1" lang="ja-JP" altLang="en-US" sz="1200" dirty="0"/>
                    </a:p>
                  </a:txBody>
                  <a:tcPr marL="45720" marR="45720" marT="22871" marB="22871"/>
                </a:tc>
                <a:tc>
                  <a:txBody>
                    <a:bodyPr/>
                    <a:lstStyle/>
                    <a:p>
                      <a:pPr algn="ctr"/>
                      <a:r>
                        <a:rPr kumimoji="1" lang="en-US" altLang="ja-JP" sz="1200" dirty="0" smtClean="0"/>
                        <a:t>1-19</a:t>
                      </a:r>
                      <a:endParaRPr kumimoji="1" lang="ja-JP" altLang="en-US" sz="1200" dirty="0"/>
                    </a:p>
                  </a:txBody>
                  <a:tcPr marL="45720" marR="45720" marT="22871" marB="22871"/>
                </a:tc>
                <a:tc>
                  <a:txBody>
                    <a:bodyPr/>
                    <a:lstStyle/>
                    <a:p>
                      <a:pPr algn="ctr"/>
                      <a:r>
                        <a:rPr kumimoji="1" lang="en-US" altLang="ja-JP" sz="1200" dirty="0" smtClean="0"/>
                        <a:t>20-50</a:t>
                      </a:r>
                      <a:endParaRPr kumimoji="1" lang="ja-JP" altLang="en-US" sz="1200" dirty="0"/>
                    </a:p>
                  </a:txBody>
                  <a:tcPr marL="45720" marR="45720" marT="22871" marB="22871"/>
                </a:tc>
                <a:tc>
                  <a:txBody>
                    <a:bodyPr/>
                    <a:lstStyle/>
                    <a:p>
                      <a:pPr algn="ctr"/>
                      <a:r>
                        <a:rPr kumimoji="1" lang="en-US" altLang="ja-JP" sz="1200" dirty="0" smtClean="0"/>
                        <a:t>&gt; </a:t>
                      </a:r>
                      <a:r>
                        <a:rPr kumimoji="1" lang="en-US" altLang="ja-JP" sz="1200" dirty="0" smtClean="0"/>
                        <a:t>50</a:t>
                      </a:r>
                      <a:endParaRPr kumimoji="1" lang="ja-JP" altLang="en-US" sz="1200" dirty="0"/>
                    </a:p>
                  </a:txBody>
                  <a:tcPr marL="45720" marR="45720" marT="22871" marB="22871"/>
                </a:tc>
                <a:extLst>
                  <a:ext uri="{0D108BD9-81ED-4DB2-BD59-A6C34878D82A}">
                    <a16:rowId xmlns="" xmlns:a16="http://schemas.microsoft.com/office/drawing/2014/main" val="10000"/>
                  </a:ext>
                </a:extLst>
              </a:tr>
              <a:tr h="183519">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レコード</a:t>
                      </a:r>
                      <a:endParaRPr lang="en-US" altLang="ja-JP"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種類数</a:t>
                      </a:r>
                    </a:p>
                  </a:txBody>
                  <a:tcPr marL="45720" marR="45720" marT="22871" marB="22871"/>
                </a:tc>
                <a:tc>
                  <a:txBody>
                    <a:bodyPr/>
                    <a:lstStyle/>
                    <a:p>
                      <a:pPr algn="ctr"/>
                      <a:r>
                        <a:rPr kumimoji="1" lang="en-US" altLang="ja-JP" sz="1200" dirty="0" smtClean="0"/>
                        <a:t>1</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extLst>
                  <a:ext uri="{0D108BD9-81ED-4DB2-BD59-A6C34878D82A}">
                    <a16:rowId xmlns="" xmlns:a16="http://schemas.microsoft.com/office/drawing/2014/main" val="10001"/>
                  </a:ext>
                </a:extLst>
              </a:tr>
              <a:tr h="183519">
                <a:tc vMerge="1">
                  <a:txBody>
                    <a:bodyPr/>
                    <a:lstStyle/>
                    <a:p>
                      <a:endParaRPr kumimoji="1" lang="ja-JP" altLang="en-US" sz="1200" dirty="0"/>
                    </a:p>
                  </a:txBody>
                  <a:tcPr marL="45720" marR="45720" marT="22871" marB="22871"/>
                </a:tc>
                <a:tc>
                  <a:txBody>
                    <a:bodyPr/>
                    <a:lstStyle/>
                    <a:p>
                      <a:pPr algn="ctr"/>
                      <a:r>
                        <a:rPr kumimoji="1" lang="en-US" altLang="ja-JP" sz="1200" dirty="0" smtClean="0"/>
                        <a:t>2-5</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extLst>
                  <a:ext uri="{0D108BD9-81ED-4DB2-BD59-A6C34878D82A}">
                    <a16:rowId xmlns="" xmlns:a16="http://schemas.microsoft.com/office/drawing/2014/main" val="10002"/>
                  </a:ext>
                </a:extLst>
              </a:tr>
              <a:tr h="202028">
                <a:tc vMerge="1">
                  <a:txBody>
                    <a:bodyPr/>
                    <a:lstStyle/>
                    <a:p>
                      <a:pPr marL="0" indent="0">
                        <a:buFont typeface="Wingdings" panose="05000000000000000000" pitchFamily="2" charset="2"/>
                        <a:buNone/>
                      </a:pPr>
                      <a:endParaRPr kumimoji="1" lang="ja-JP" altLang="en-US" sz="1200" dirty="0"/>
                    </a:p>
                  </a:txBody>
                  <a:tcPr marL="45720" marR="45720" marT="22871" marB="22871"/>
                </a:tc>
                <a:tc>
                  <a:txBody>
                    <a:bodyPr/>
                    <a:lstStyle/>
                    <a:p>
                      <a:pPr marL="0" indent="0" algn="ctr">
                        <a:buFont typeface="Wingdings"/>
                        <a:buNone/>
                      </a:pPr>
                      <a:r>
                        <a:rPr kumimoji="1" lang="en-US" altLang="ja-JP" sz="1200" dirty="0" smtClean="0"/>
                        <a:t>&gt;5</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730418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ja-JP" altLang="en-US" dirty="0" smtClean="0"/>
              <a:t>複雑度</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r>
              <a:rPr lang="en-US" altLang="ja-JP" dirty="0"/>
              <a:t>FP</a:t>
            </a:r>
            <a:endParaRPr kumimoji="1" lang="ja-JP" altLang="en-US" dirty="0"/>
          </a:p>
        </p:txBody>
      </p:sp>
      <p:sp>
        <p:nvSpPr>
          <p:cNvPr id="4" name="コンテンツ プレースホルダー 2"/>
          <p:cNvSpPr txBox="1">
            <a:spLocks/>
          </p:cNvSpPr>
          <p:nvPr/>
        </p:nvSpPr>
        <p:spPr>
          <a:xfrm>
            <a:off x="233772" y="562633"/>
            <a:ext cx="4114800" cy="2573909"/>
          </a:xfrm>
          <a:prstGeom prst="rect">
            <a:avLst/>
          </a:prstGeom>
        </p:spPr>
        <p:txBody>
          <a:bodyPr vert="horz" lIns="45720" tIns="22860" rIns="45720" bIns="22860" rtlCol="0">
            <a:normAutofit/>
          </a:bodyPr>
          <a:lstStyle>
            <a:lvl1pPr marL="171450" indent="-171450" algn="l" defTabSz="457200" rtl="0" eaLnBrk="1" latinLnBrk="0" hangingPunct="1">
              <a:spcBef>
                <a:spcPct val="20000"/>
              </a:spcBef>
              <a:buFont typeface="Arial" pitchFamily="34" charset="0"/>
              <a:buChar char="•"/>
              <a:defRPr kumimoji="1" sz="1600" kern="1200">
                <a:solidFill>
                  <a:schemeClr val="tx1"/>
                </a:solidFill>
                <a:latin typeface="+mn-lt"/>
                <a:ea typeface="+mn-ea"/>
                <a:cs typeface="+mn-cs"/>
              </a:defRPr>
            </a:lvl1pPr>
            <a:lvl2pPr marL="371475" indent="-142875" algn="l" defTabSz="457200" rtl="0" eaLnBrk="1" latinLnBrk="0" hangingPunct="1">
              <a:spcBef>
                <a:spcPct val="20000"/>
              </a:spcBef>
              <a:buFont typeface="Arial" pitchFamily="34" charset="0"/>
              <a:buChar char="–"/>
              <a:defRPr kumimoji="1" sz="1400" kern="1200">
                <a:solidFill>
                  <a:schemeClr val="tx1"/>
                </a:solidFill>
                <a:latin typeface="+mn-lt"/>
                <a:ea typeface="+mn-ea"/>
                <a:cs typeface="+mn-cs"/>
              </a:defRPr>
            </a:lvl2pPr>
            <a:lvl3pPr marL="571500" indent="-114300" algn="l" defTabSz="457200" rtl="0" eaLnBrk="1" latinLnBrk="0" hangingPunct="1">
              <a:spcBef>
                <a:spcPct val="20000"/>
              </a:spcBef>
              <a:buFont typeface="Arial" pitchFamily="34" charset="0"/>
              <a:buChar char="•"/>
              <a:defRPr kumimoji="1" sz="1200" kern="1200">
                <a:solidFill>
                  <a:schemeClr val="tx1"/>
                </a:solidFill>
                <a:latin typeface="+mn-lt"/>
                <a:ea typeface="+mn-ea"/>
                <a:cs typeface="+mn-cs"/>
              </a:defRPr>
            </a:lvl3pPr>
            <a:lvl4pPr marL="8001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4pPr>
            <a:lvl5pPr marL="10287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5pPr>
            <a:lvl6pPr marL="12573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6pPr>
            <a:lvl7pPr marL="14859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7pPr>
            <a:lvl8pPr marL="17145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8pPr>
            <a:lvl9pPr marL="19431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9pPr>
          </a:lstStyle>
          <a:p>
            <a:endParaRPr lang="en-US" altLang="ja-JP" smtClean="0"/>
          </a:p>
          <a:p>
            <a:endParaRPr lang="en-US" altLang="ja-JP" smtClean="0"/>
          </a:p>
          <a:p>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2632070865"/>
              </p:ext>
            </p:extLst>
          </p:nvPr>
        </p:nvGraphicFramePr>
        <p:xfrm>
          <a:off x="1349896" y="2363366"/>
          <a:ext cx="1967515" cy="914740"/>
        </p:xfrm>
        <a:graphic>
          <a:graphicData uri="http://schemas.openxmlformats.org/drawingml/2006/table">
            <a:tbl>
              <a:tblPr firstRow="1" bandRow="1">
                <a:tableStyleId>{5C22544A-7EE6-4342-B048-85BDC9FD1C3A}</a:tableStyleId>
              </a:tblPr>
              <a:tblGrid>
                <a:gridCol w="288032"/>
                <a:gridCol w="431165"/>
                <a:gridCol w="416106"/>
                <a:gridCol w="416106"/>
                <a:gridCol w="416106"/>
              </a:tblGrid>
              <a:tr h="216024">
                <a:tc>
                  <a:txBody>
                    <a:bodyPr/>
                    <a:lstStyle/>
                    <a:p>
                      <a:r>
                        <a:rPr kumimoji="1" lang="en-US" altLang="ja-JP" sz="1200" dirty="0" smtClean="0"/>
                        <a:t>FP</a:t>
                      </a:r>
                      <a:endParaRPr kumimoji="1" lang="ja-JP" altLang="en-US" sz="1200" dirty="0"/>
                    </a:p>
                  </a:txBody>
                  <a:tcPr marL="45720" marR="45720" marT="22871" marB="22871"/>
                </a:tc>
                <a:tc>
                  <a:txBody>
                    <a:bodyPr/>
                    <a:lstStyle/>
                    <a:p>
                      <a:r>
                        <a:rPr kumimoji="1" lang="ja-JP" altLang="en-US" sz="1200" dirty="0" smtClean="0"/>
                        <a:t>種類</a:t>
                      </a:r>
                      <a:endParaRPr kumimoji="1" lang="ja-JP" altLang="en-US" sz="1200" dirty="0"/>
                    </a:p>
                  </a:txBody>
                  <a:tcPr marL="45720" marR="45720" marT="22871" marB="22871"/>
                </a:tc>
                <a:tc>
                  <a:txBody>
                    <a:bodyPr/>
                    <a:lstStyle/>
                    <a:p>
                      <a:pPr algn="ctr"/>
                      <a:r>
                        <a:rPr kumimoji="1" lang="ja-JP" altLang="en-US" sz="1200" dirty="0" smtClean="0"/>
                        <a:t>更新</a:t>
                      </a:r>
                      <a:endParaRPr kumimoji="1" lang="ja-JP" altLang="en-US" sz="1200" dirty="0"/>
                    </a:p>
                  </a:txBody>
                  <a:tcPr marL="45720" marR="45720" marT="22871" marB="22871"/>
                </a:tc>
                <a:tc>
                  <a:txBody>
                    <a:bodyPr/>
                    <a:lstStyle/>
                    <a:p>
                      <a:pPr algn="ctr"/>
                      <a:r>
                        <a:rPr kumimoji="1" lang="ja-JP" altLang="en-US" sz="1200" dirty="0" smtClean="0"/>
                        <a:t>出力</a:t>
                      </a:r>
                      <a:endParaRPr kumimoji="1" lang="ja-JP" altLang="en-US" sz="1200" dirty="0"/>
                    </a:p>
                  </a:txBody>
                  <a:tcPr marL="45720" marR="45720" marT="22871" marB="22871"/>
                </a:tc>
                <a:tc>
                  <a:txBody>
                    <a:bodyPr/>
                    <a:lstStyle/>
                    <a:p>
                      <a:pPr algn="ctr"/>
                      <a:r>
                        <a:rPr kumimoji="1" lang="ja-JP" altLang="en-US" sz="1200" dirty="0" smtClean="0"/>
                        <a:t>照会</a:t>
                      </a:r>
                      <a:endParaRPr kumimoji="1" lang="ja-JP" altLang="en-US" sz="1200" dirty="0"/>
                    </a:p>
                  </a:txBody>
                  <a:tcPr marL="45720" marR="45720" marT="22871" marB="22871"/>
                </a:tc>
              </a:tr>
              <a:tr h="228706">
                <a:tc rowSpan="3">
                  <a:txBody>
                    <a:bodyPr/>
                    <a:lstStyle/>
                    <a:p>
                      <a:r>
                        <a:rPr kumimoji="1" lang="ja-JP" altLang="en-US" sz="1200" dirty="0" smtClean="0"/>
                        <a:t>複雑度</a:t>
                      </a:r>
                      <a:endParaRPr kumimoji="1" lang="ja-JP" altLang="en-US" sz="1200" dirty="0"/>
                    </a:p>
                  </a:txBody>
                  <a:tcPr marL="45720" marR="45720" marT="22871" marB="22871"/>
                </a:tc>
                <a:tc>
                  <a:txBody>
                    <a:bodyPr/>
                    <a:lstStyle/>
                    <a:p>
                      <a:r>
                        <a:rPr kumimoji="1" lang="ja-JP" altLang="en-US" sz="1200" dirty="0" smtClean="0"/>
                        <a:t>低</a:t>
                      </a:r>
                      <a:endParaRPr kumimoji="1" lang="ja-JP" altLang="en-US" sz="1200" dirty="0"/>
                    </a:p>
                  </a:txBody>
                  <a:tcPr marL="45720" marR="45720" marT="22871" marB="22871"/>
                </a:tc>
                <a:tc>
                  <a:txBody>
                    <a:bodyPr/>
                    <a:lstStyle/>
                    <a:p>
                      <a:pPr algn="ctr"/>
                      <a:r>
                        <a:rPr kumimoji="1" lang="en-US" altLang="ja-JP" sz="1200" dirty="0" smtClean="0"/>
                        <a:t>3</a:t>
                      </a:r>
                      <a:endParaRPr kumimoji="1" lang="ja-JP" altLang="en-US" sz="1200" dirty="0"/>
                    </a:p>
                  </a:txBody>
                  <a:tcPr marL="45720" marR="45720" marT="22871" marB="22871"/>
                </a:tc>
                <a:tc>
                  <a:txBody>
                    <a:bodyPr/>
                    <a:lstStyle/>
                    <a:p>
                      <a:pPr algn="ctr"/>
                      <a:r>
                        <a:rPr kumimoji="1" lang="en-US" altLang="ja-JP" sz="1200" dirty="0" smtClean="0"/>
                        <a:t>4</a:t>
                      </a:r>
                      <a:endParaRPr kumimoji="1" lang="ja-JP" altLang="en-US" sz="1200" dirty="0"/>
                    </a:p>
                  </a:txBody>
                  <a:tcPr marL="45720" marR="45720" marT="22871" marB="22871"/>
                </a:tc>
                <a:tc>
                  <a:txBody>
                    <a:bodyPr/>
                    <a:lstStyle/>
                    <a:p>
                      <a:pPr algn="ctr"/>
                      <a:r>
                        <a:rPr kumimoji="1" lang="en-US" altLang="ja-JP" sz="1200" dirty="0" smtClean="0"/>
                        <a:t>3</a:t>
                      </a:r>
                      <a:endParaRPr kumimoji="1" lang="ja-JP" altLang="en-US" sz="1200" dirty="0"/>
                    </a:p>
                  </a:txBody>
                  <a:tcPr marL="45720" marR="45720" marT="22871" marB="22871"/>
                </a:tc>
              </a:tr>
              <a:tr h="228706">
                <a:tc vMerge="1">
                  <a:txBody>
                    <a:bodyPr/>
                    <a:lstStyle/>
                    <a:p>
                      <a:endParaRPr kumimoji="1" lang="ja-JP" altLang="en-US" sz="1200" dirty="0"/>
                    </a:p>
                  </a:txBody>
                  <a:tcPr marL="45720" marR="45720" marT="22871" marB="22871"/>
                </a:tc>
                <a:tc>
                  <a:txBody>
                    <a:bodyPr/>
                    <a:lstStyle/>
                    <a:p>
                      <a:r>
                        <a:rPr kumimoji="1" lang="ja-JP" altLang="en-US" sz="1200" dirty="0" smtClean="0"/>
                        <a:t>中</a:t>
                      </a:r>
                      <a:endParaRPr kumimoji="1" lang="ja-JP" altLang="en-US" sz="1200" dirty="0"/>
                    </a:p>
                  </a:txBody>
                  <a:tcPr marL="45720" marR="45720" marT="22871" marB="22871"/>
                </a:tc>
                <a:tc>
                  <a:txBody>
                    <a:bodyPr/>
                    <a:lstStyle/>
                    <a:p>
                      <a:pPr algn="ctr"/>
                      <a:r>
                        <a:rPr kumimoji="1" lang="en-US" altLang="ja-JP" sz="1200" dirty="0" smtClean="0"/>
                        <a:t>4</a:t>
                      </a:r>
                      <a:endParaRPr kumimoji="1" lang="ja-JP" altLang="en-US" sz="1200" dirty="0"/>
                    </a:p>
                  </a:txBody>
                  <a:tcPr marL="45720" marR="45720" marT="22871" marB="22871"/>
                </a:tc>
                <a:tc>
                  <a:txBody>
                    <a:bodyPr/>
                    <a:lstStyle/>
                    <a:p>
                      <a:pPr algn="ctr"/>
                      <a:r>
                        <a:rPr kumimoji="1" lang="en-US" altLang="ja-JP" sz="1200" dirty="0" smtClean="0"/>
                        <a:t>5</a:t>
                      </a:r>
                      <a:endParaRPr kumimoji="1" lang="ja-JP" altLang="en-US" sz="1200" dirty="0"/>
                    </a:p>
                  </a:txBody>
                  <a:tcPr marL="45720" marR="45720" marT="22871" marB="22871"/>
                </a:tc>
                <a:tc>
                  <a:txBody>
                    <a:bodyPr/>
                    <a:lstStyle/>
                    <a:p>
                      <a:pPr algn="ctr"/>
                      <a:r>
                        <a:rPr kumimoji="1" lang="en-US" altLang="ja-JP" sz="1200" dirty="0" smtClean="0"/>
                        <a:t>4</a:t>
                      </a:r>
                      <a:endParaRPr kumimoji="1" lang="ja-JP" altLang="en-US" sz="1200" dirty="0"/>
                    </a:p>
                  </a:txBody>
                  <a:tcPr marL="45720" marR="45720" marT="22871" marB="22871"/>
                </a:tc>
              </a:tr>
              <a:tr h="228706">
                <a:tc vMerge="1">
                  <a:txBody>
                    <a:bodyPr/>
                    <a:lstStyle/>
                    <a:p>
                      <a:endParaRPr kumimoji="1" lang="ja-JP" altLang="en-US" sz="1200" dirty="0"/>
                    </a:p>
                  </a:txBody>
                  <a:tcPr marL="45720" marR="45720" marT="22871" marB="22871"/>
                </a:tc>
                <a:tc>
                  <a:txBody>
                    <a:bodyPr/>
                    <a:lstStyle/>
                    <a:p>
                      <a:r>
                        <a:rPr kumimoji="1" lang="ja-JP" altLang="en-US" sz="1200" dirty="0" smtClean="0"/>
                        <a:t>高</a:t>
                      </a:r>
                      <a:endParaRPr kumimoji="1" lang="ja-JP" altLang="en-US" sz="1200" dirty="0"/>
                    </a:p>
                  </a:txBody>
                  <a:tcPr marL="45720" marR="45720" marT="22871" marB="22871"/>
                </a:tc>
                <a:tc>
                  <a:txBody>
                    <a:bodyPr/>
                    <a:lstStyle/>
                    <a:p>
                      <a:pPr algn="ctr"/>
                      <a:r>
                        <a:rPr kumimoji="1" lang="en-US" altLang="ja-JP" sz="1200" dirty="0" smtClean="0"/>
                        <a:t>6</a:t>
                      </a:r>
                      <a:endParaRPr kumimoji="1" lang="ja-JP" altLang="en-US" sz="1200" dirty="0"/>
                    </a:p>
                  </a:txBody>
                  <a:tcPr marL="45720" marR="45720" marT="22871" marB="22871"/>
                </a:tc>
                <a:tc>
                  <a:txBody>
                    <a:bodyPr/>
                    <a:lstStyle/>
                    <a:p>
                      <a:pPr algn="ctr"/>
                      <a:r>
                        <a:rPr kumimoji="1" lang="en-US" altLang="ja-JP" sz="1200" dirty="0" smtClean="0"/>
                        <a:t>7</a:t>
                      </a:r>
                      <a:endParaRPr kumimoji="1" lang="ja-JP" altLang="en-US" sz="1200" dirty="0"/>
                    </a:p>
                  </a:txBody>
                  <a:tcPr marL="45720" marR="45720" marT="22871" marB="22871"/>
                </a:tc>
                <a:tc>
                  <a:txBody>
                    <a:bodyPr/>
                    <a:lstStyle/>
                    <a:p>
                      <a:pPr algn="ctr"/>
                      <a:r>
                        <a:rPr kumimoji="1" lang="en-US" altLang="ja-JP" sz="1200" dirty="0" smtClean="0"/>
                        <a:t>6</a:t>
                      </a:r>
                      <a:endParaRPr kumimoji="1" lang="ja-JP" altLang="en-US" sz="1200" dirty="0"/>
                    </a:p>
                  </a:txBody>
                  <a:tcPr marL="45720" marR="45720" marT="22871" marB="22871"/>
                </a:tc>
              </a:tr>
            </a:tbl>
          </a:graphicData>
        </a:graphic>
      </p:graphicFrame>
      <p:sp>
        <p:nvSpPr>
          <p:cNvPr id="6" name="タイトル 1"/>
          <p:cNvSpPr txBox="1">
            <a:spLocks/>
          </p:cNvSpPr>
          <p:nvPr/>
        </p:nvSpPr>
        <p:spPr>
          <a:xfrm>
            <a:off x="228600" y="137382"/>
            <a:ext cx="4114800" cy="571765"/>
          </a:xfrm>
          <a:prstGeom prst="rect">
            <a:avLst/>
          </a:prstGeom>
        </p:spPr>
        <p:style>
          <a:lnRef idx="1">
            <a:schemeClr val="accent5"/>
          </a:lnRef>
          <a:fillRef idx="3">
            <a:schemeClr val="accent5"/>
          </a:fillRef>
          <a:effectRef idx="2">
            <a:schemeClr val="accent5"/>
          </a:effectRef>
          <a:fontRef idx="minor">
            <a:schemeClr val="lt1"/>
          </a:fontRef>
        </p:style>
        <p:txBody>
          <a:bodyPr vert="horz" lIns="45720" tIns="22860" rIns="45720" bIns="22860" rtlCol="0" anchor="ctr">
            <a:normAutofit/>
          </a:bodyPr>
          <a:lstStyle>
            <a:lvl1pPr algn="ctr" defTabSz="457200" rtl="0" eaLnBrk="1" latinLnBrk="0" hangingPunct="1">
              <a:spcBef>
                <a:spcPct val="0"/>
              </a:spcBef>
              <a:buNone/>
              <a:defRPr kumimoji="1" sz="2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ja-JP" dirty="0" smtClean="0"/>
              <a:t>TF</a:t>
            </a:r>
            <a:r>
              <a:rPr lang="ja-JP" altLang="en-US" dirty="0" smtClean="0"/>
              <a:t>の</a:t>
            </a:r>
            <a:r>
              <a:rPr lang="ja-JP" altLang="en-US" dirty="0"/>
              <a:t>複雑度</a:t>
            </a:r>
            <a:r>
              <a:rPr lang="ja-JP" altLang="en-US" dirty="0" smtClean="0"/>
              <a:t>と</a:t>
            </a:r>
            <a:r>
              <a:rPr lang="en-US" altLang="ja-JP" dirty="0" smtClean="0"/>
              <a:t>FP</a:t>
            </a:r>
            <a:endParaRPr lang="ja-JP" altLang="en-US" dirty="0"/>
          </a:p>
        </p:txBody>
      </p:sp>
      <p:grpSp>
        <p:nvGrpSpPr>
          <p:cNvPr id="7" name="グループ化 6"/>
          <p:cNvGrpSpPr/>
          <p:nvPr/>
        </p:nvGrpSpPr>
        <p:grpSpPr>
          <a:xfrm>
            <a:off x="269776" y="1067222"/>
            <a:ext cx="4109463" cy="1143530"/>
            <a:chOff x="269776" y="923206"/>
            <a:chExt cx="4109463" cy="1143530"/>
          </a:xfrm>
        </p:grpSpPr>
        <p:graphicFrame>
          <p:nvGraphicFramePr>
            <p:cNvPr id="8" name="コンテンツ プレースホルダー 5"/>
            <p:cNvGraphicFramePr>
              <a:graphicFrameLocks/>
            </p:cNvGraphicFramePr>
            <p:nvPr>
              <p:extLst>
                <p:ext uri="{D42A27DB-BD31-4B8C-83A1-F6EECF244321}">
                  <p14:modId xmlns:p14="http://schemas.microsoft.com/office/powerpoint/2010/main" val="1437248036"/>
                </p:ext>
              </p:extLst>
            </p:nvPr>
          </p:nvGraphicFramePr>
          <p:xfrm>
            <a:off x="2358008" y="923206"/>
            <a:ext cx="2021231" cy="1143530"/>
          </p:xfrm>
          <a:graphic>
            <a:graphicData uri="http://schemas.openxmlformats.org/drawingml/2006/table">
              <a:tbl>
                <a:tblPr firstRow="1" bandRow="1">
                  <a:tableStyleId>{5C22544A-7EE6-4342-B048-85BDC9FD1C3A}</a:tableStyleId>
                </a:tblPr>
                <a:tblGrid>
                  <a:gridCol w="576064"/>
                  <a:gridCol w="327978">
                    <a:extLst>
                      <a:ext uri="{9D8B030D-6E8A-4147-A177-3AD203B41FA5}">
                        <a16:colId xmlns="" xmlns:a16="http://schemas.microsoft.com/office/drawing/2014/main" val="20000"/>
                      </a:ext>
                    </a:extLst>
                  </a:gridCol>
                  <a:gridCol w="327977">
                    <a:extLst>
                      <a:ext uri="{9D8B030D-6E8A-4147-A177-3AD203B41FA5}">
                        <a16:colId xmlns="" xmlns:a16="http://schemas.microsoft.com/office/drawing/2014/main" val="20001"/>
                      </a:ext>
                    </a:extLst>
                  </a:gridCol>
                  <a:gridCol w="405765">
                    <a:extLst>
                      <a:ext uri="{9D8B030D-6E8A-4147-A177-3AD203B41FA5}">
                        <a16:colId xmlns="" xmlns:a16="http://schemas.microsoft.com/office/drawing/2014/main" val="20002"/>
                      </a:ext>
                    </a:extLst>
                  </a:gridCol>
                  <a:gridCol w="383447">
                    <a:extLst>
                      <a:ext uri="{9D8B030D-6E8A-4147-A177-3AD203B41FA5}">
                        <a16:colId xmlns="" xmlns:a16="http://schemas.microsoft.com/office/drawing/2014/main" val="20003"/>
                      </a:ext>
                    </a:extLst>
                  </a:gridCol>
                </a:tblGrid>
                <a:tr h="228706">
                  <a:tc gridSpan="2">
                    <a:txBody>
                      <a:bodyPr/>
                      <a:lstStyle/>
                      <a:p>
                        <a:r>
                          <a:rPr kumimoji="1" lang="ja-JP" altLang="en-US" sz="1200" dirty="0" smtClean="0"/>
                          <a:t>出力・照会</a:t>
                        </a:r>
                        <a:endParaRPr kumimoji="1" lang="ja-JP" altLang="en-US" sz="1200" dirty="0"/>
                      </a:p>
                    </a:txBody>
                    <a:tcPr marL="45720" marR="45720" marT="22871" marB="22871"/>
                  </a:tc>
                  <a:tc hMerge="1">
                    <a:txBody>
                      <a:bodyPr/>
                      <a:lstStyle/>
                      <a:p>
                        <a:endParaRPr kumimoji="1" lang="ja-JP" altLang="en-US" sz="1200" dirty="0"/>
                      </a:p>
                    </a:txBody>
                    <a:tcPr marL="45720" marR="45720" marT="22871" marB="22871"/>
                  </a:tc>
                  <a:tc gridSpan="3">
                    <a:txBody>
                      <a:bodyPr/>
                      <a:lstStyle/>
                      <a:p>
                        <a:r>
                          <a:rPr kumimoji="1" lang="ja-JP" altLang="en-US" sz="1200" dirty="0" smtClean="0"/>
                          <a:t>入出力項目数</a:t>
                        </a:r>
                        <a:endParaRPr kumimoji="1" lang="ja-JP" altLang="en-US" sz="1200" dirty="0"/>
                      </a:p>
                    </a:txBody>
                    <a:tcPr marL="45720" marR="45720" marT="22871" marB="22871"/>
                  </a:tc>
                  <a:tc hMerge="1">
                    <a:txBody>
                      <a:bodyPr/>
                      <a:lstStyle/>
                      <a:p>
                        <a:pPr algn="ctr"/>
                        <a:endParaRPr kumimoji="1" lang="ja-JP" altLang="en-US" sz="1200" dirty="0"/>
                      </a:p>
                    </a:txBody>
                    <a:tcPr marL="45720" marR="45720" marT="22871" marB="22871"/>
                  </a:tc>
                  <a:tc hMerge="1">
                    <a:txBody>
                      <a:bodyPr/>
                      <a:lstStyle/>
                      <a:p>
                        <a:pPr algn="ctr"/>
                        <a:endParaRPr kumimoji="1" lang="ja-JP" altLang="en-US" sz="1200" dirty="0"/>
                      </a:p>
                    </a:txBody>
                    <a:tcPr marL="45720" marR="45720" marT="22871" marB="22871"/>
                  </a:tc>
                </a:tr>
                <a:tr h="228706">
                  <a:tc>
                    <a:txBody>
                      <a:bodyPr/>
                      <a:lstStyle/>
                      <a:p>
                        <a:endParaRPr kumimoji="1" lang="ja-JP" altLang="en-US" sz="1200" dirty="0"/>
                      </a:p>
                    </a:txBody>
                    <a:tcPr marL="45720" marR="45720" marT="22871" marB="22871"/>
                  </a:tc>
                  <a:tc>
                    <a:txBody>
                      <a:bodyPr/>
                      <a:lstStyle/>
                      <a:p>
                        <a:endParaRPr kumimoji="1" lang="ja-JP" altLang="en-US" sz="1200" dirty="0"/>
                      </a:p>
                    </a:txBody>
                    <a:tcPr marL="45720" marR="45720" marT="22871" marB="22871"/>
                  </a:tc>
                  <a:tc>
                    <a:txBody>
                      <a:bodyPr/>
                      <a:lstStyle/>
                      <a:p>
                        <a:pPr algn="ctr"/>
                        <a:r>
                          <a:rPr kumimoji="1" lang="en-US" altLang="ja-JP" sz="1200" dirty="0" smtClean="0"/>
                          <a:t>1-5</a:t>
                        </a:r>
                        <a:endParaRPr kumimoji="1" lang="ja-JP" altLang="en-US" sz="1200" dirty="0"/>
                      </a:p>
                    </a:txBody>
                    <a:tcPr marL="45720" marR="45720" marT="22871" marB="22871"/>
                  </a:tc>
                  <a:tc>
                    <a:txBody>
                      <a:bodyPr/>
                      <a:lstStyle/>
                      <a:p>
                        <a:pPr algn="ctr"/>
                        <a:r>
                          <a:rPr kumimoji="1" lang="en-US" altLang="ja-JP" sz="1200" dirty="0" smtClean="0"/>
                          <a:t>6-19</a:t>
                        </a:r>
                        <a:endParaRPr kumimoji="1" lang="ja-JP" altLang="en-US" sz="1200" dirty="0"/>
                      </a:p>
                    </a:txBody>
                    <a:tcPr marL="45720" marR="45720" marT="22871" marB="22871"/>
                  </a:tc>
                  <a:tc>
                    <a:txBody>
                      <a:bodyPr/>
                      <a:lstStyle/>
                      <a:p>
                        <a:pPr algn="ctr"/>
                        <a:r>
                          <a:rPr kumimoji="1" lang="en-US" altLang="ja-JP" sz="1200" dirty="0" smtClean="0"/>
                          <a:t>&gt; 19</a:t>
                        </a:r>
                        <a:endParaRPr kumimoji="1" lang="ja-JP" altLang="en-US" sz="1200" dirty="0"/>
                      </a:p>
                    </a:txBody>
                    <a:tcPr marL="45720" marR="45720" marT="22871" marB="22871"/>
                  </a:tc>
                  <a:extLst>
                    <a:ext uri="{0D108BD9-81ED-4DB2-BD59-A6C34878D82A}">
                      <a16:rowId xmlns="" xmlns:a16="http://schemas.microsoft.com/office/drawing/2014/main" val="10000"/>
                    </a:ext>
                  </a:extLst>
                </a:tr>
                <a:tr h="228706">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処理に</a:t>
                        </a:r>
                        <a:endParaRPr lang="en-US" altLang="ja-JP"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関わる</a:t>
                        </a:r>
                        <a:r>
                          <a:rPr lang="en-US" altLang="ja-JP" sz="1200" dirty="0" smtClean="0"/>
                          <a:t/>
                        </a:r>
                        <a:br>
                          <a:rPr lang="en-US" altLang="ja-JP" sz="1200" dirty="0" smtClean="0"/>
                        </a:br>
                        <a:r>
                          <a:rPr lang="en-US" altLang="ja-JP" sz="1200" dirty="0" smtClean="0"/>
                          <a:t>DF</a:t>
                        </a:r>
                        <a:r>
                          <a:rPr lang="ja-JP" altLang="en-US" sz="1200" dirty="0" smtClean="0"/>
                          <a:t>数</a:t>
                        </a:r>
                      </a:p>
                    </a:txBody>
                    <a:tcPr marL="45720" marR="45720" marT="22871" marB="22871"/>
                  </a:tc>
                  <a:tc>
                    <a:txBody>
                      <a:bodyPr/>
                      <a:lstStyle/>
                      <a:p>
                        <a:r>
                          <a:rPr kumimoji="1" lang="en-US" altLang="ja-JP" sz="1200" dirty="0" smtClean="0"/>
                          <a:t>0-1</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extLst>
                    <a:ext uri="{0D108BD9-81ED-4DB2-BD59-A6C34878D82A}">
                      <a16:rowId xmlns="" xmlns:a16="http://schemas.microsoft.com/office/drawing/2014/main" val="10001"/>
                    </a:ext>
                  </a:extLst>
                </a:tr>
                <a:tr h="228706">
                  <a:tc vMerge="1">
                    <a:txBody>
                      <a:bodyPr/>
                      <a:lstStyle/>
                      <a:p>
                        <a:endParaRPr kumimoji="1" lang="ja-JP" altLang="en-US" sz="1200" dirty="0"/>
                      </a:p>
                    </a:txBody>
                    <a:tcPr marL="45720" marR="45720" marT="22871" marB="22871"/>
                  </a:tc>
                  <a:tc>
                    <a:txBody>
                      <a:bodyPr/>
                      <a:lstStyle/>
                      <a:p>
                        <a:r>
                          <a:rPr kumimoji="1" lang="en-US" altLang="ja-JP" sz="1200" dirty="0" smtClean="0"/>
                          <a:t>2-3</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extLst>
                    <a:ext uri="{0D108BD9-81ED-4DB2-BD59-A6C34878D82A}">
                      <a16:rowId xmlns="" xmlns:a16="http://schemas.microsoft.com/office/drawing/2014/main" val="10002"/>
                    </a:ext>
                  </a:extLst>
                </a:tr>
                <a:tr h="228706">
                  <a:tc vMerge="1">
                    <a:txBody>
                      <a:bodyPr/>
                      <a:lstStyle/>
                      <a:p>
                        <a:pPr marL="0" indent="0">
                          <a:buFont typeface="Wingdings" panose="05000000000000000000" pitchFamily="2" charset="2"/>
                          <a:buNone/>
                        </a:pPr>
                        <a:endParaRPr kumimoji="1" lang="ja-JP" altLang="en-US" sz="1200" dirty="0"/>
                      </a:p>
                    </a:txBody>
                    <a:tcPr marL="45720" marR="45720" marT="22871" marB="22871"/>
                  </a:tc>
                  <a:tc>
                    <a:txBody>
                      <a:bodyPr/>
                      <a:lstStyle/>
                      <a:p>
                        <a:pPr marL="0" indent="0">
                          <a:buFont typeface="Wingdings" panose="05000000000000000000" pitchFamily="2" charset="2"/>
                          <a:buNone/>
                        </a:pPr>
                        <a:r>
                          <a:rPr kumimoji="1" lang="en-US" altLang="ja-JP" sz="1200" dirty="0" smtClean="0"/>
                          <a:t>&gt; 3</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extLst>
                    <a:ext uri="{0D108BD9-81ED-4DB2-BD59-A6C34878D82A}">
                      <a16:rowId xmlns="" xmlns:a16="http://schemas.microsoft.com/office/drawing/2014/main" val="10003"/>
                    </a:ext>
                  </a:extLst>
                </a:tr>
              </a:tbl>
            </a:graphicData>
          </a:graphic>
        </p:graphicFrame>
        <p:graphicFrame>
          <p:nvGraphicFramePr>
            <p:cNvPr id="9" name="コンテンツ プレースホルダー 5"/>
            <p:cNvGraphicFramePr>
              <a:graphicFrameLocks/>
            </p:cNvGraphicFramePr>
            <p:nvPr>
              <p:extLst>
                <p:ext uri="{D42A27DB-BD31-4B8C-83A1-F6EECF244321}">
                  <p14:modId xmlns:p14="http://schemas.microsoft.com/office/powerpoint/2010/main" val="2450481749"/>
                </p:ext>
              </p:extLst>
            </p:nvPr>
          </p:nvGraphicFramePr>
          <p:xfrm>
            <a:off x="269776" y="923207"/>
            <a:ext cx="2021231" cy="1143110"/>
          </p:xfrm>
          <a:graphic>
            <a:graphicData uri="http://schemas.openxmlformats.org/drawingml/2006/table">
              <a:tbl>
                <a:tblPr firstRow="1" bandRow="1">
                  <a:tableStyleId>{5C22544A-7EE6-4342-B048-85BDC9FD1C3A}</a:tableStyleId>
                </a:tblPr>
                <a:tblGrid>
                  <a:gridCol w="576064"/>
                  <a:gridCol w="327978">
                    <a:extLst>
                      <a:ext uri="{9D8B030D-6E8A-4147-A177-3AD203B41FA5}">
                        <a16:colId xmlns="" xmlns:a16="http://schemas.microsoft.com/office/drawing/2014/main" val="20000"/>
                      </a:ext>
                    </a:extLst>
                  </a:gridCol>
                  <a:gridCol w="327977">
                    <a:extLst>
                      <a:ext uri="{9D8B030D-6E8A-4147-A177-3AD203B41FA5}">
                        <a16:colId xmlns="" xmlns:a16="http://schemas.microsoft.com/office/drawing/2014/main" val="20001"/>
                      </a:ext>
                    </a:extLst>
                  </a:gridCol>
                  <a:gridCol w="405765">
                    <a:extLst>
                      <a:ext uri="{9D8B030D-6E8A-4147-A177-3AD203B41FA5}">
                        <a16:colId xmlns="" xmlns:a16="http://schemas.microsoft.com/office/drawing/2014/main" val="20002"/>
                      </a:ext>
                    </a:extLst>
                  </a:gridCol>
                  <a:gridCol w="383447">
                    <a:extLst>
                      <a:ext uri="{9D8B030D-6E8A-4147-A177-3AD203B41FA5}">
                        <a16:colId xmlns="" xmlns:a16="http://schemas.microsoft.com/office/drawing/2014/main" val="20003"/>
                      </a:ext>
                    </a:extLst>
                  </a:gridCol>
                </a:tblGrid>
                <a:tr h="183519">
                  <a:tc gridSpan="2">
                    <a:txBody>
                      <a:bodyPr/>
                      <a:lstStyle/>
                      <a:p>
                        <a:r>
                          <a:rPr kumimoji="1" lang="ja-JP" altLang="en-US" sz="1200" dirty="0" smtClean="0"/>
                          <a:t>更新</a:t>
                        </a:r>
                        <a:endParaRPr kumimoji="1" lang="ja-JP" altLang="en-US" sz="1200" dirty="0"/>
                      </a:p>
                    </a:txBody>
                    <a:tcPr marL="45720" marR="45720" marT="22871" marB="22871"/>
                  </a:tc>
                  <a:tc hMerge="1">
                    <a:txBody>
                      <a:bodyPr/>
                      <a:lstStyle/>
                      <a:p>
                        <a:endParaRPr kumimoji="1" lang="ja-JP" altLang="en-US" sz="1200" dirty="0"/>
                      </a:p>
                    </a:txBody>
                    <a:tcPr marL="45720" marR="45720" marT="22871" marB="22871"/>
                  </a:tc>
                  <a:tc gridSpan="3">
                    <a:txBody>
                      <a:bodyPr/>
                      <a:lstStyle/>
                      <a:p>
                        <a:r>
                          <a:rPr kumimoji="1" lang="ja-JP" altLang="en-US" sz="1200" dirty="0" smtClean="0"/>
                          <a:t>入出力項目数</a:t>
                        </a:r>
                        <a:endParaRPr kumimoji="1" lang="ja-JP" altLang="en-US" sz="1200" dirty="0"/>
                      </a:p>
                    </a:txBody>
                    <a:tcPr marL="45720" marR="45720" marT="22871" marB="22871"/>
                  </a:tc>
                  <a:tc hMerge="1">
                    <a:txBody>
                      <a:bodyPr/>
                      <a:lstStyle/>
                      <a:p>
                        <a:pPr algn="ctr"/>
                        <a:endParaRPr kumimoji="1" lang="ja-JP" altLang="en-US" sz="1200" dirty="0"/>
                      </a:p>
                    </a:txBody>
                    <a:tcPr marL="45720" marR="45720" marT="22871" marB="22871"/>
                  </a:tc>
                  <a:tc hMerge="1">
                    <a:txBody>
                      <a:bodyPr/>
                      <a:lstStyle/>
                      <a:p>
                        <a:pPr algn="ctr"/>
                        <a:endParaRPr kumimoji="1" lang="ja-JP" altLang="en-US" sz="1200" dirty="0"/>
                      </a:p>
                    </a:txBody>
                    <a:tcPr marL="45720" marR="45720" marT="22871" marB="22871"/>
                  </a:tc>
                </a:tr>
                <a:tr h="183519">
                  <a:tc>
                    <a:txBody>
                      <a:bodyPr/>
                      <a:lstStyle/>
                      <a:p>
                        <a:endParaRPr kumimoji="1" lang="ja-JP" altLang="en-US" sz="1200" dirty="0"/>
                      </a:p>
                    </a:txBody>
                    <a:tcPr marL="45720" marR="45720" marT="22871" marB="22871"/>
                  </a:tc>
                  <a:tc>
                    <a:txBody>
                      <a:bodyPr/>
                      <a:lstStyle/>
                      <a:p>
                        <a:endParaRPr kumimoji="1" lang="ja-JP" altLang="en-US" sz="1200" dirty="0"/>
                      </a:p>
                    </a:txBody>
                    <a:tcPr marL="45720" marR="45720" marT="22871" marB="22871"/>
                  </a:tc>
                  <a:tc>
                    <a:txBody>
                      <a:bodyPr/>
                      <a:lstStyle/>
                      <a:p>
                        <a:pPr algn="ctr"/>
                        <a:r>
                          <a:rPr kumimoji="1" lang="en-US" altLang="ja-JP" sz="1200" dirty="0" smtClean="0"/>
                          <a:t>1-4</a:t>
                        </a:r>
                        <a:endParaRPr kumimoji="1" lang="ja-JP" altLang="en-US" sz="1200" dirty="0"/>
                      </a:p>
                    </a:txBody>
                    <a:tcPr marL="45720" marR="45720" marT="22871" marB="22871"/>
                  </a:tc>
                  <a:tc>
                    <a:txBody>
                      <a:bodyPr/>
                      <a:lstStyle/>
                      <a:p>
                        <a:pPr algn="ctr"/>
                        <a:r>
                          <a:rPr kumimoji="1" lang="en-US" altLang="ja-JP" sz="1200" dirty="0" smtClean="0"/>
                          <a:t>5-15</a:t>
                        </a:r>
                        <a:endParaRPr kumimoji="1" lang="ja-JP" altLang="en-US" sz="1200" dirty="0"/>
                      </a:p>
                    </a:txBody>
                    <a:tcPr marL="45720" marR="45720" marT="22871" marB="22871"/>
                  </a:tc>
                  <a:tc>
                    <a:txBody>
                      <a:bodyPr/>
                      <a:lstStyle/>
                      <a:p>
                        <a:pPr algn="ctr"/>
                        <a:r>
                          <a:rPr kumimoji="1" lang="en-US" altLang="ja-JP" sz="1200" dirty="0" smtClean="0"/>
                          <a:t>&gt; 15</a:t>
                        </a:r>
                        <a:endParaRPr kumimoji="1" lang="ja-JP" altLang="en-US" sz="1200" dirty="0"/>
                      </a:p>
                    </a:txBody>
                    <a:tcPr marL="45720" marR="45720" marT="22871" marB="22871"/>
                  </a:tc>
                  <a:extLst>
                    <a:ext uri="{0D108BD9-81ED-4DB2-BD59-A6C34878D82A}">
                      <a16:rowId xmlns="" xmlns:a16="http://schemas.microsoft.com/office/drawing/2014/main" val="10000"/>
                    </a:ext>
                  </a:extLst>
                </a:tr>
                <a:tr h="183519">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処理に</a:t>
                        </a:r>
                        <a:endParaRPr lang="en-US" altLang="ja-JP"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関わる</a:t>
                        </a:r>
                        <a:r>
                          <a:rPr lang="en-US" altLang="ja-JP" sz="1200" dirty="0" smtClean="0"/>
                          <a:t/>
                        </a:r>
                        <a:br>
                          <a:rPr lang="en-US" altLang="ja-JP" sz="1200" dirty="0" smtClean="0"/>
                        </a:br>
                        <a:r>
                          <a:rPr lang="en-US" altLang="ja-JP" sz="1200" dirty="0" smtClean="0"/>
                          <a:t>DF</a:t>
                        </a:r>
                        <a:r>
                          <a:rPr lang="ja-JP" altLang="en-US" sz="1200" dirty="0" smtClean="0"/>
                          <a:t>数</a:t>
                        </a:r>
                      </a:p>
                    </a:txBody>
                    <a:tcPr marL="45720" marR="45720" marT="22871" marB="22871"/>
                  </a:tc>
                  <a:tc>
                    <a:txBody>
                      <a:bodyPr/>
                      <a:lstStyle/>
                      <a:p>
                        <a:pPr algn="ctr"/>
                        <a:r>
                          <a:rPr kumimoji="1" lang="en-US" altLang="ja-JP" sz="1200" dirty="0" smtClean="0"/>
                          <a:t>0-1</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extLst>
                    <a:ext uri="{0D108BD9-81ED-4DB2-BD59-A6C34878D82A}">
                      <a16:rowId xmlns="" xmlns:a16="http://schemas.microsoft.com/office/drawing/2014/main" val="10001"/>
                    </a:ext>
                  </a:extLst>
                </a:tr>
                <a:tr h="183519">
                  <a:tc vMerge="1">
                    <a:txBody>
                      <a:bodyPr/>
                      <a:lstStyle/>
                      <a:p>
                        <a:endParaRPr kumimoji="1" lang="ja-JP" altLang="en-US" sz="1200" dirty="0"/>
                      </a:p>
                    </a:txBody>
                    <a:tcPr marL="45720" marR="45720" marT="22871" marB="22871"/>
                  </a:tc>
                  <a:tc>
                    <a:txBody>
                      <a:bodyPr/>
                      <a:lstStyle/>
                      <a:p>
                        <a:pPr algn="ctr"/>
                        <a:r>
                          <a:rPr kumimoji="1" lang="en-US" altLang="ja-JP" sz="1200" dirty="0" smtClean="0"/>
                          <a:t>2</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extLst>
                    <a:ext uri="{0D108BD9-81ED-4DB2-BD59-A6C34878D82A}">
                      <a16:rowId xmlns="" xmlns:a16="http://schemas.microsoft.com/office/drawing/2014/main" val="10002"/>
                    </a:ext>
                  </a:extLst>
                </a:tr>
                <a:tr h="202028">
                  <a:tc vMerge="1">
                    <a:txBody>
                      <a:bodyPr/>
                      <a:lstStyle/>
                      <a:p>
                        <a:pPr marL="0" indent="0">
                          <a:buFont typeface="Wingdings" panose="05000000000000000000" pitchFamily="2" charset="2"/>
                          <a:buNone/>
                        </a:pPr>
                        <a:endParaRPr kumimoji="1" lang="ja-JP" altLang="en-US" sz="1200" dirty="0"/>
                      </a:p>
                    </a:txBody>
                    <a:tcPr marL="45720" marR="45720" marT="22871" marB="22871"/>
                  </a:tc>
                  <a:tc>
                    <a:txBody>
                      <a:bodyPr/>
                      <a:lstStyle/>
                      <a:p>
                        <a:pPr algn="ctr"/>
                        <a:r>
                          <a:rPr kumimoji="1" lang="en-US" altLang="ja-JP" sz="1200" dirty="0" smtClean="0"/>
                          <a:t>&gt; 2</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extLst>
                    <a:ext uri="{0D108BD9-81ED-4DB2-BD59-A6C34878D82A}">
                      <a16:rowId xmlns="" xmlns:a16="http://schemas.microsoft.com/office/drawing/2014/main" val="10003"/>
                    </a:ext>
                  </a:extLst>
                </a:tr>
              </a:tbl>
            </a:graphicData>
          </a:graphic>
        </p:graphicFrame>
      </p:grpSp>
    </p:spTree>
    <p:extLst>
      <p:ext uri="{BB962C8B-B14F-4D97-AF65-F5344CB8AC3E}">
        <p14:creationId xmlns:p14="http://schemas.microsoft.com/office/powerpoint/2010/main" val="176476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sp>
        <p:nvSpPr>
          <p:cNvPr id="4" name="雲形吹き出し 3"/>
          <p:cNvSpPr/>
          <p:nvPr/>
        </p:nvSpPr>
        <p:spPr>
          <a:xfrm>
            <a:off x="1841554" y="779190"/>
            <a:ext cx="2412268" cy="1837054"/>
          </a:xfrm>
          <a:prstGeom prst="cloudCallout">
            <a:avLst>
              <a:gd name="adj1" fmla="val -59946"/>
              <a:gd name="adj2" fmla="val 415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45720" tIns="22860" rIns="45720" bIns="22860" spcCol="0" rtlCol="0" anchor="ctr"/>
          <a:lstStyle/>
          <a:p>
            <a:pPr algn="ctr"/>
            <a:endParaRPr kumimoji="1" lang="ja-JP" altLang="en-US"/>
          </a:p>
        </p:txBody>
      </p:sp>
      <p:pic>
        <p:nvPicPr>
          <p:cNvPr id="1026" name="Picture 2" descr="ä¼ç¤¾ã§åãäººã®ã¤ã©ã¹ãï¼ç·æ§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5168" y="923206"/>
            <a:ext cx="1368535" cy="13691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èæè¨ãç¢ºèªããä¼ç¤¾å¡ã®ã¤ã©ã¹ãï¼ç·æ§ï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208" y="1427262"/>
            <a:ext cx="1495425" cy="1905882"/>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1"/>
          <p:cNvSpPr txBox="1">
            <a:spLocks/>
          </p:cNvSpPr>
          <p:nvPr/>
        </p:nvSpPr>
        <p:spPr>
          <a:xfrm>
            <a:off x="197768" y="133267"/>
            <a:ext cx="4114800" cy="571765"/>
          </a:xfrm>
          <a:prstGeom prst="rect">
            <a:avLst/>
          </a:prstGeom>
        </p:spPr>
        <p:style>
          <a:lnRef idx="1">
            <a:schemeClr val="accent5"/>
          </a:lnRef>
          <a:fillRef idx="3">
            <a:schemeClr val="accent5"/>
          </a:fillRef>
          <a:effectRef idx="2">
            <a:schemeClr val="accent5"/>
          </a:effectRef>
          <a:fontRef idx="minor">
            <a:schemeClr val="lt1"/>
          </a:fontRef>
        </p:style>
        <p:txBody>
          <a:bodyPr vert="horz" lIns="45720" tIns="22860" rIns="45720" bIns="22860" rtlCol="0" anchor="ctr">
            <a:normAutofit fontScale="92500"/>
          </a:bodyPr>
          <a:lstStyle>
            <a:lvl1pPr algn="ctr" defTabSz="457200" rtl="0" eaLnBrk="1" latinLnBrk="0" hangingPunct="1">
              <a:spcBef>
                <a:spcPct val="0"/>
              </a:spcBef>
              <a:buNone/>
              <a:defRPr kumimoji="1" sz="2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dirty="0" smtClean="0"/>
              <a:t>ソフトウェア開発にかかる時間は？</a:t>
            </a:r>
            <a:endParaRPr lang="ja-JP" altLang="en-US" dirty="0"/>
          </a:p>
        </p:txBody>
      </p:sp>
    </p:spTree>
    <p:extLst>
      <p:ext uri="{BB962C8B-B14F-4D97-AF65-F5344CB8AC3E}">
        <p14:creationId xmlns:p14="http://schemas.microsoft.com/office/powerpoint/2010/main" val="360989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å°ã£ãé¡ã§åãä¼ç¤¾å¡ã®ã¤ã©ã¹ãï¼ç·æ§ï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52" y="1478183"/>
            <a:ext cx="1905000" cy="1905882"/>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6513" y="955279"/>
            <a:ext cx="720080" cy="935184"/>
          </a:xfrm>
          <a:prstGeom prst="rect">
            <a:avLst/>
          </a:prstGeom>
          <a:ln>
            <a:noFill/>
          </a:ln>
        </p:spPr>
      </p:pic>
      <p:sp>
        <p:nvSpPr>
          <p:cNvPr id="6" name="テキスト ボックス 5"/>
          <p:cNvSpPr txBox="1"/>
          <p:nvPr/>
        </p:nvSpPr>
        <p:spPr>
          <a:xfrm>
            <a:off x="1467898" y="1866720"/>
            <a:ext cx="1237308" cy="200148"/>
          </a:xfrm>
          <a:prstGeom prst="rect">
            <a:avLst/>
          </a:prstGeom>
          <a:noFill/>
        </p:spPr>
        <p:txBody>
          <a:bodyPr wrap="square" lIns="45720" tIns="22860" rIns="45720" bIns="22860" rtlCol="0">
            <a:spAutoFit/>
          </a:bodyPr>
          <a:lstStyle/>
          <a:p>
            <a:r>
              <a:rPr lang="ja-JP" altLang="en-US" sz="1000" dirty="0">
                <a:latin typeface="メイリオ" panose="020B0604030504040204" pitchFamily="50" charset="-128"/>
                <a:ea typeface="メイリオ" panose="020B0604030504040204" pitchFamily="50" charset="-128"/>
              </a:rPr>
              <a:t>仕様書のページ数？</a:t>
            </a:r>
          </a:p>
        </p:txBody>
      </p:sp>
      <p:sp>
        <p:nvSpPr>
          <p:cNvPr id="9" name="雲形吹き出し 8"/>
          <p:cNvSpPr/>
          <p:nvPr/>
        </p:nvSpPr>
        <p:spPr>
          <a:xfrm>
            <a:off x="1294464" y="779190"/>
            <a:ext cx="1584176" cy="1584476"/>
          </a:xfrm>
          <a:prstGeom prst="cloudCallout">
            <a:avLst>
              <a:gd name="adj1" fmla="val -51428"/>
              <a:gd name="adj2" fmla="val 48747"/>
            </a:avLst>
          </a:prstGeom>
          <a:noFill/>
        </p:spPr>
        <p:style>
          <a:lnRef idx="2">
            <a:schemeClr val="accent1">
              <a:shade val="50000"/>
            </a:schemeClr>
          </a:lnRef>
          <a:fillRef idx="1">
            <a:schemeClr val="accent1"/>
          </a:fillRef>
          <a:effectRef idx="0">
            <a:schemeClr val="accent1"/>
          </a:effectRef>
          <a:fontRef idx="minor">
            <a:schemeClr val="lt1"/>
          </a:fontRef>
        </p:style>
        <p:txBody>
          <a:bodyPr lIns="45720" tIns="22860" rIns="45720" bIns="22860" spcCol="0" rtlCol="0" anchor="ctr"/>
          <a:lstStyle/>
          <a:p>
            <a:pPr algn="ctr"/>
            <a:endParaRPr kumimoji="1" lang="ja-JP" altLang="en-US"/>
          </a:p>
        </p:txBody>
      </p:sp>
      <p:sp>
        <p:nvSpPr>
          <p:cNvPr id="14" name="タイトル 1"/>
          <p:cNvSpPr txBox="1">
            <a:spLocks/>
          </p:cNvSpPr>
          <p:nvPr/>
        </p:nvSpPr>
        <p:spPr>
          <a:xfrm>
            <a:off x="197768" y="133267"/>
            <a:ext cx="4114800" cy="571765"/>
          </a:xfrm>
          <a:prstGeom prst="rect">
            <a:avLst/>
          </a:prstGeom>
        </p:spPr>
        <p:style>
          <a:lnRef idx="1">
            <a:schemeClr val="accent5"/>
          </a:lnRef>
          <a:fillRef idx="3">
            <a:schemeClr val="accent5"/>
          </a:fillRef>
          <a:effectRef idx="2">
            <a:schemeClr val="accent5"/>
          </a:effectRef>
          <a:fontRef idx="minor">
            <a:schemeClr val="lt1"/>
          </a:fontRef>
        </p:style>
        <p:txBody>
          <a:bodyPr vert="horz" lIns="45720" tIns="22860" rIns="45720" bIns="22860" rtlCol="0" anchor="ctr">
            <a:normAutofit fontScale="92500"/>
          </a:bodyPr>
          <a:lstStyle>
            <a:lvl1pPr algn="ctr" defTabSz="457200" rtl="0" eaLnBrk="1" latinLnBrk="0" hangingPunct="1">
              <a:spcBef>
                <a:spcPct val="0"/>
              </a:spcBef>
              <a:buNone/>
              <a:defRPr kumimoji="1" sz="2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dirty="0" smtClean="0"/>
              <a:t>ソフトウェア開発にかかる時間は？</a:t>
            </a:r>
            <a:endParaRPr lang="ja-JP" altLang="en-US" dirty="0"/>
          </a:p>
        </p:txBody>
      </p:sp>
    </p:spTree>
    <p:extLst>
      <p:ext uri="{BB962C8B-B14F-4D97-AF65-F5344CB8AC3E}">
        <p14:creationId xmlns:p14="http://schemas.microsoft.com/office/powerpoint/2010/main" val="362084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å°ã£ãé¡ã§åãä¼ç¤¾å¡ã®ã¤ã©ã¹ãï¼ç·æ§ï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52" y="1478183"/>
            <a:ext cx="1905000" cy="1905882"/>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6513" y="955279"/>
            <a:ext cx="720080" cy="935184"/>
          </a:xfrm>
          <a:prstGeom prst="rect">
            <a:avLst/>
          </a:prstGeom>
          <a:ln>
            <a:noFill/>
          </a:ln>
        </p:spPr>
      </p:pic>
      <p:pic>
        <p:nvPicPr>
          <p:cNvPr id="2052" name="Picture 4" descr="ã¹ã¼ããçãããããã®ã¤ã©ã¹ã"/>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330116" y="913779"/>
            <a:ext cx="815926" cy="9529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1467898" y="1866720"/>
            <a:ext cx="1237308" cy="200148"/>
          </a:xfrm>
          <a:prstGeom prst="rect">
            <a:avLst/>
          </a:prstGeom>
          <a:noFill/>
        </p:spPr>
        <p:txBody>
          <a:bodyPr wrap="square" lIns="45720" tIns="22860" rIns="45720" bIns="22860" rtlCol="0">
            <a:spAutoFit/>
          </a:bodyPr>
          <a:lstStyle/>
          <a:p>
            <a:r>
              <a:rPr lang="ja-JP" altLang="en-US" sz="1000" dirty="0">
                <a:latin typeface="メイリオ" panose="020B0604030504040204" pitchFamily="50" charset="-128"/>
                <a:ea typeface="メイリオ" panose="020B0604030504040204" pitchFamily="50" charset="-128"/>
              </a:rPr>
              <a:t>仕様書のページ数？</a:t>
            </a:r>
          </a:p>
        </p:txBody>
      </p:sp>
      <p:sp>
        <p:nvSpPr>
          <p:cNvPr id="10" name="テキスト ボックス 9"/>
          <p:cNvSpPr txBox="1"/>
          <p:nvPr/>
        </p:nvSpPr>
        <p:spPr>
          <a:xfrm>
            <a:off x="3150097" y="1861083"/>
            <a:ext cx="1111293" cy="200148"/>
          </a:xfrm>
          <a:prstGeom prst="rect">
            <a:avLst/>
          </a:prstGeom>
          <a:noFill/>
        </p:spPr>
        <p:txBody>
          <a:bodyPr wrap="square" lIns="45720" tIns="22860" rIns="45720" bIns="22860" rtlCol="0">
            <a:spAutoFit/>
          </a:bodyPr>
          <a:lstStyle/>
          <a:p>
            <a:r>
              <a:rPr lang="ja-JP" altLang="en-US" sz="1000" dirty="0">
                <a:latin typeface="メイリオ" panose="020B0604030504040204" pitchFamily="50" charset="-128"/>
                <a:ea typeface="メイリオ" panose="020B0604030504040204" pitchFamily="50" charset="-128"/>
              </a:rPr>
              <a:t>経験者から聞く？</a:t>
            </a:r>
          </a:p>
        </p:txBody>
      </p:sp>
      <p:sp>
        <p:nvSpPr>
          <p:cNvPr id="9" name="雲形吹き出し 8"/>
          <p:cNvSpPr/>
          <p:nvPr/>
        </p:nvSpPr>
        <p:spPr>
          <a:xfrm>
            <a:off x="1294464" y="779190"/>
            <a:ext cx="1584176" cy="1584476"/>
          </a:xfrm>
          <a:prstGeom prst="cloudCallout">
            <a:avLst>
              <a:gd name="adj1" fmla="val -51428"/>
              <a:gd name="adj2" fmla="val 48747"/>
            </a:avLst>
          </a:prstGeom>
          <a:noFill/>
        </p:spPr>
        <p:style>
          <a:lnRef idx="2">
            <a:schemeClr val="accent1">
              <a:shade val="50000"/>
            </a:schemeClr>
          </a:lnRef>
          <a:fillRef idx="1">
            <a:schemeClr val="accent1"/>
          </a:fillRef>
          <a:effectRef idx="0">
            <a:schemeClr val="accent1"/>
          </a:effectRef>
          <a:fontRef idx="minor">
            <a:schemeClr val="lt1"/>
          </a:fontRef>
        </p:style>
        <p:txBody>
          <a:bodyPr lIns="45720" tIns="22860" rIns="45720" bIns="22860" spcCol="0" rtlCol="0" anchor="ctr"/>
          <a:lstStyle/>
          <a:p>
            <a:pPr algn="ctr"/>
            <a:endParaRPr kumimoji="1" lang="ja-JP" altLang="en-US"/>
          </a:p>
        </p:txBody>
      </p:sp>
      <p:sp>
        <p:nvSpPr>
          <p:cNvPr id="11" name="雲形吹き出し 10"/>
          <p:cNvSpPr/>
          <p:nvPr/>
        </p:nvSpPr>
        <p:spPr>
          <a:xfrm>
            <a:off x="3006080" y="779190"/>
            <a:ext cx="1476164" cy="1528838"/>
          </a:xfrm>
          <a:prstGeom prst="cloudCallout">
            <a:avLst>
              <a:gd name="adj1" fmla="val -98978"/>
              <a:gd name="adj2" fmla="val 65938"/>
            </a:avLst>
          </a:prstGeom>
          <a:noFill/>
        </p:spPr>
        <p:style>
          <a:lnRef idx="2">
            <a:schemeClr val="accent1">
              <a:shade val="50000"/>
            </a:schemeClr>
          </a:lnRef>
          <a:fillRef idx="1">
            <a:schemeClr val="accent1"/>
          </a:fillRef>
          <a:effectRef idx="0">
            <a:schemeClr val="accent1"/>
          </a:effectRef>
          <a:fontRef idx="minor">
            <a:schemeClr val="lt1"/>
          </a:fontRef>
        </p:style>
        <p:txBody>
          <a:bodyPr lIns="45720" tIns="22860" rIns="45720" bIns="22860" spcCol="0" rtlCol="0" anchor="ctr"/>
          <a:lstStyle/>
          <a:p>
            <a:pPr algn="ctr"/>
            <a:endParaRPr kumimoji="1" lang="ja-JP" altLang="en-US"/>
          </a:p>
        </p:txBody>
      </p:sp>
      <p:sp>
        <p:nvSpPr>
          <p:cNvPr id="12" name="タイトル 1"/>
          <p:cNvSpPr txBox="1">
            <a:spLocks/>
          </p:cNvSpPr>
          <p:nvPr/>
        </p:nvSpPr>
        <p:spPr>
          <a:xfrm>
            <a:off x="197768" y="133267"/>
            <a:ext cx="4114800" cy="571765"/>
          </a:xfrm>
          <a:prstGeom prst="rect">
            <a:avLst/>
          </a:prstGeom>
        </p:spPr>
        <p:style>
          <a:lnRef idx="1">
            <a:schemeClr val="accent5"/>
          </a:lnRef>
          <a:fillRef idx="3">
            <a:schemeClr val="accent5"/>
          </a:fillRef>
          <a:effectRef idx="2">
            <a:schemeClr val="accent5"/>
          </a:effectRef>
          <a:fontRef idx="minor">
            <a:schemeClr val="lt1"/>
          </a:fontRef>
        </p:style>
        <p:txBody>
          <a:bodyPr vert="horz" lIns="45720" tIns="22860" rIns="45720" bIns="22860" rtlCol="0" anchor="ctr">
            <a:normAutofit fontScale="92500"/>
          </a:bodyPr>
          <a:lstStyle>
            <a:lvl1pPr algn="ctr" defTabSz="457200" rtl="0" eaLnBrk="1" latinLnBrk="0" hangingPunct="1">
              <a:spcBef>
                <a:spcPct val="0"/>
              </a:spcBef>
              <a:buNone/>
              <a:defRPr kumimoji="1" sz="2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dirty="0" smtClean="0"/>
              <a:t>ソフトウェア開発にかかる時間は？</a:t>
            </a:r>
            <a:endParaRPr lang="ja-JP" altLang="en-US" dirty="0"/>
          </a:p>
        </p:txBody>
      </p:sp>
    </p:spTree>
    <p:extLst>
      <p:ext uri="{BB962C8B-B14F-4D97-AF65-F5344CB8AC3E}">
        <p14:creationId xmlns:p14="http://schemas.microsoft.com/office/powerpoint/2010/main" val="175872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514936" y="878620"/>
            <a:ext cx="1044116" cy="365113"/>
          </a:xfrm>
          <a:prstGeom prst="roundRect">
            <a:avLst/>
          </a:prstGeom>
        </p:spPr>
        <p:style>
          <a:lnRef idx="1">
            <a:schemeClr val="accent3"/>
          </a:lnRef>
          <a:fillRef idx="2">
            <a:schemeClr val="accent3"/>
          </a:fillRef>
          <a:effectRef idx="1">
            <a:schemeClr val="accent3"/>
          </a:effectRef>
          <a:fontRef idx="minor">
            <a:schemeClr val="dk1"/>
          </a:fontRef>
        </p:style>
        <p:txBody>
          <a:bodyPr lIns="45720" tIns="22860" rIns="45720" bIns="22860" spcCol="0" rtlCol="0" anchor="ctr"/>
          <a:lstStyle/>
          <a:p>
            <a:pPr algn="ctr"/>
            <a:r>
              <a:rPr kumimoji="1" lang="ja-JP" altLang="en-US" b="1" dirty="0" smtClean="0"/>
              <a:t>図書管理システム</a:t>
            </a:r>
            <a:endParaRPr kumimoji="1" lang="ja-JP" altLang="en-US" b="1" dirty="0"/>
          </a:p>
        </p:txBody>
      </p:sp>
      <p:sp>
        <p:nvSpPr>
          <p:cNvPr id="7" name="角丸四角形 6"/>
          <p:cNvSpPr/>
          <p:nvPr/>
        </p:nvSpPr>
        <p:spPr>
          <a:xfrm>
            <a:off x="3100095" y="878620"/>
            <a:ext cx="756084" cy="365113"/>
          </a:xfrm>
          <a:prstGeom prst="roundRect">
            <a:avLst/>
          </a:prstGeom>
        </p:spPr>
        <p:style>
          <a:lnRef idx="1">
            <a:schemeClr val="accent5"/>
          </a:lnRef>
          <a:fillRef idx="2">
            <a:schemeClr val="accent5"/>
          </a:fillRef>
          <a:effectRef idx="1">
            <a:schemeClr val="accent5"/>
          </a:effectRef>
          <a:fontRef idx="minor">
            <a:schemeClr val="dk1"/>
          </a:fontRef>
        </p:style>
        <p:txBody>
          <a:bodyPr lIns="45720" tIns="22860" rIns="45720" bIns="22860" spcCol="0" rtlCol="0" anchor="ctr"/>
          <a:lstStyle/>
          <a:p>
            <a:pPr algn="ctr"/>
            <a:r>
              <a:rPr kumimoji="1" lang="ja-JP" altLang="en-US" b="1" dirty="0" smtClean="0"/>
              <a:t>図書登録</a:t>
            </a:r>
            <a:endParaRPr kumimoji="1" lang="ja-JP" altLang="en-US" b="1" dirty="0"/>
          </a:p>
        </p:txBody>
      </p:sp>
      <p:sp>
        <p:nvSpPr>
          <p:cNvPr id="8" name="角丸四角形 7"/>
          <p:cNvSpPr/>
          <p:nvPr/>
        </p:nvSpPr>
        <p:spPr>
          <a:xfrm>
            <a:off x="3100095" y="1423369"/>
            <a:ext cx="756084" cy="360207"/>
          </a:xfrm>
          <a:prstGeom prst="roundRect">
            <a:avLst/>
          </a:prstGeom>
        </p:spPr>
        <p:style>
          <a:lnRef idx="1">
            <a:schemeClr val="accent5"/>
          </a:lnRef>
          <a:fillRef idx="2">
            <a:schemeClr val="accent5"/>
          </a:fillRef>
          <a:effectRef idx="1">
            <a:schemeClr val="accent5"/>
          </a:effectRef>
          <a:fontRef idx="minor">
            <a:schemeClr val="dk1"/>
          </a:fontRef>
        </p:style>
        <p:txBody>
          <a:bodyPr lIns="45720" tIns="22860" rIns="45720" bIns="22860" spcCol="0" rtlCol="0" anchor="ctr"/>
          <a:lstStyle/>
          <a:p>
            <a:pPr algn="ctr"/>
            <a:r>
              <a:rPr kumimoji="1" lang="ja-JP" altLang="en-US" b="1" dirty="0" smtClean="0"/>
              <a:t>図書検索</a:t>
            </a:r>
            <a:endParaRPr kumimoji="1" lang="ja-JP" altLang="en-US" b="1" dirty="0"/>
          </a:p>
        </p:txBody>
      </p:sp>
      <p:sp>
        <p:nvSpPr>
          <p:cNvPr id="9" name="角丸四角形 8"/>
          <p:cNvSpPr/>
          <p:nvPr/>
        </p:nvSpPr>
        <p:spPr>
          <a:xfrm>
            <a:off x="3100095" y="1927658"/>
            <a:ext cx="756084" cy="360207"/>
          </a:xfrm>
          <a:prstGeom prst="roundRect">
            <a:avLst/>
          </a:prstGeom>
        </p:spPr>
        <p:style>
          <a:lnRef idx="1">
            <a:schemeClr val="accent5"/>
          </a:lnRef>
          <a:fillRef idx="2">
            <a:schemeClr val="accent5"/>
          </a:fillRef>
          <a:effectRef idx="1">
            <a:schemeClr val="accent5"/>
          </a:effectRef>
          <a:fontRef idx="minor">
            <a:schemeClr val="dk1"/>
          </a:fontRef>
        </p:style>
        <p:txBody>
          <a:bodyPr lIns="45720" tIns="22860" rIns="45720" bIns="22860" spcCol="0" rtlCol="0" anchor="ctr"/>
          <a:lstStyle/>
          <a:p>
            <a:pPr algn="ctr"/>
            <a:r>
              <a:rPr kumimoji="1" lang="ja-JP" altLang="en-US" b="1" dirty="0" smtClean="0"/>
              <a:t>図書印刷</a:t>
            </a:r>
            <a:endParaRPr kumimoji="1" lang="ja-JP" altLang="en-US" b="1" dirty="0"/>
          </a:p>
        </p:txBody>
      </p:sp>
      <p:sp>
        <p:nvSpPr>
          <p:cNvPr id="10" name="角丸四角形 9"/>
          <p:cNvSpPr/>
          <p:nvPr/>
        </p:nvSpPr>
        <p:spPr>
          <a:xfrm>
            <a:off x="1947967" y="878620"/>
            <a:ext cx="805194" cy="365113"/>
          </a:xfrm>
          <a:prstGeom prst="roundRect">
            <a:avLst/>
          </a:prstGeom>
        </p:spPr>
        <p:style>
          <a:lnRef idx="1">
            <a:schemeClr val="accent5"/>
          </a:lnRef>
          <a:fillRef idx="2">
            <a:schemeClr val="accent5"/>
          </a:fillRef>
          <a:effectRef idx="1">
            <a:schemeClr val="accent5"/>
          </a:effectRef>
          <a:fontRef idx="minor">
            <a:schemeClr val="dk1"/>
          </a:fontRef>
        </p:style>
        <p:txBody>
          <a:bodyPr lIns="45720" tIns="22860" rIns="45720" bIns="22860" spcCol="0" rtlCol="0" anchor="ctr"/>
          <a:lstStyle/>
          <a:p>
            <a:pPr algn="ctr"/>
            <a:r>
              <a:rPr kumimoji="1" lang="ja-JP" altLang="en-US" b="1" dirty="0" smtClean="0"/>
              <a:t>処理</a:t>
            </a:r>
            <a:endParaRPr kumimoji="1" lang="ja-JP" altLang="en-US" b="1" dirty="0"/>
          </a:p>
        </p:txBody>
      </p:sp>
      <p:sp>
        <p:nvSpPr>
          <p:cNvPr id="11" name="角丸四角形 10"/>
          <p:cNvSpPr/>
          <p:nvPr/>
        </p:nvSpPr>
        <p:spPr>
          <a:xfrm>
            <a:off x="1947967" y="2434522"/>
            <a:ext cx="805194" cy="360207"/>
          </a:xfrm>
          <a:prstGeom prst="roundRect">
            <a:avLst/>
          </a:prstGeom>
        </p:spPr>
        <p:style>
          <a:lnRef idx="1">
            <a:schemeClr val="accent6"/>
          </a:lnRef>
          <a:fillRef idx="2">
            <a:schemeClr val="accent6"/>
          </a:fillRef>
          <a:effectRef idx="1">
            <a:schemeClr val="accent6"/>
          </a:effectRef>
          <a:fontRef idx="minor">
            <a:schemeClr val="dk1"/>
          </a:fontRef>
        </p:style>
        <p:txBody>
          <a:bodyPr lIns="45720" tIns="22860" rIns="45720" bIns="22860" spcCol="0" rtlCol="0" anchor="ctr"/>
          <a:lstStyle/>
          <a:p>
            <a:pPr algn="ctr"/>
            <a:r>
              <a:rPr kumimoji="1" lang="ja-JP" altLang="en-US" b="1" dirty="0" smtClean="0"/>
              <a:t>データベース</a:t>
            </a:r>
            <a:endParaRPr kumimoji="1" lang="ja-JP" altLang="en-US" b="1" dirty="0"/>
          </a:p>
        </p:txBody>
      </p:sp>
      <p:sp>
        <p:nvSpPr>
          <p:cNvPr id="12" name="角丸四角形 11"/>
          <p:cNvSpPr/>
          <p:nvPr/>
        </p:nvSpPr>
        <p:spPr>
          <a:xfrm>
            <a:off x="3100095" y="2434523"/>
            <a:ext cx="756084" cy="360207"/>
          </a:xfrm>
          <a:prstGeom prst="roundRect">
            <a:avLst/>
          </a:prstGeom>
        </p:spPr>
        <p:style>
          <a:lnRef idx="1">
            <a:schemeClr val="accent6"/>
          </a:lnRef>
          <a:fillRef idx="2">
            <a:schemeClr val="accent6"/>
          </a:fillRef>
          <a:effectRef idx="1">
            <a:schemeClr val="accent6"/>
          </a:effectRef>
          <a:fontRef idx="minor">
            <a:schemeClr val="dk1"/>
          </a:fontRef>
        </p:style>
        <p:txBody>
          <a:bodyPr lIns="45720" tIns="22860" rIns="45720" bIns="22860" spcCol="0" rtlCol="0" anchor="ctr"/>
          <a:lstStyle/>
          <a:p>
            <a:pPr algn="ctr"/>
            <a:r>
              <a:rPr kumimoji="1" lang="ja-JP" altLang="en-US" b="1" dirty="0" smtClean="0"/>
              <a:t>図書情報</a:t>
            </a:r>
            <a:endParaRPr kumimoji="1" lang="ja-JP" altLang="en-US" b="1" dirty="0"/>
          </a:p>
        </p:txBody>
      </p:sp>
      <p:sp>
        <p:nvSpPr>
          <p:cNvPr id="13" name="角丸四角形 12"/>
          <p:cNvSpPr/>
          <p:nvPr/>
        </p:nvSpPr>
        <p:spPr>
          <a:xfrm>
            <a:off x="3105227" y="2936237"/>
            <a:ext cx="756084" cy="360207"/>
          </a:xfrm>
          <a:prstGeom prst="roundRect">
            <a:avLst/>
          </a:prstGeom>
        </p:spPr>
        <p:style>
          <a:lnRef idx="1">
            <a:schemeClr val="accent6"/>
          </a:lnRef>
          <a:fillRef idx="2">
            <a:schemeClr val="accent6"/>
          </a:fillRef>
          <a:effectRef idx="1">
            <a:schemeClr val="accent6"/>
          </a:effectRef>
          <a:fontRef idx="minor">
            <a:schemeClr val="dk1"/>
          </a:fontRef>
        </p:style>
        <p:txBody>
          <a:bodyPr lIns="45720" tIns="22860" rIns="45720" bIns="22860" spcCol="0" rtlCol="0" anchor="ctr"/>
          <a:lstStyle/>
          <a:p>
            <a:pPr algn="ctr"/>
            <a:r>
              <a:rPr kumimoji="1" lang="ja-JP" altLang="en-US" b="1" dirty="0" smtClean="0"/>
              <a:t>利用者情報</a:t>
            </a:r>
            <a:endParaRPr kumimoji="1" lang="ja-JP" altLang="en-US" b="1" dirty="0"/>
          </a:p>
        </p:txBody>
      </p:sp>
      <p:cxnSp>
        <p:nvCxnSpPr>
          <p:cNvPr id="30" name="直線コネクタ 29"/>
          <p:cNvCxnSpPr>
            <a:stCxn id="5" idx="3"/>
            <a:endCxn id="10" idx="1"/>
          </p:cNvCxnSpPr>
          <p:nvPr/>
        </p:nvCxnSpPr>
        <p:spPr>
          <a:xfrm>
            <a:off x="1559052" y="1061177"/>
            <a:ext cx="3889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5" name="カギ線コネクタ 1024"/>
          <p:cNvCxnSpPr>
            <a:endCxn id="11" idx="1"/>
          </p:cNvCxnSpPr>
          <p:nvPr/>
        </p:nvCxnSpPr>
        <p:spPr>
          <a:xfrm rot="16200000" flipH="1">
            <a:off x="1075241" y="1741898"/>
            <a:ext cx="1550996" cy="19445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0" name="直線コネクタ 1029"/>
          <p:cNvCxnSpPr>
            <a:stCxn id="10" idx="3"/>
            <a:endCxn id="7" idx="1"/>
          </p:cNvCxnSpPr>
          <p:nvPr/>
        </p:nvCxnSpPr>
        <p:spPr>
          <a:xfrm>
            <a:off x="2753161" y="1061177"/>
            <a:ext cx="3469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3" name="カギ線コネクタ 1042"/>
          <p:cNvCxnSpPr>
            <a:endCxn id="8" idx="1"/>
          </p:cNvCxnSpPr>
          <p:nvPr/>
        </p:nvCxnSpPr>
        <p:spPr>
          <a:xfrm rot="16200000" flipH="1">
            <a:off x="2742214" y="1245591"/>
            <a:ext cx="542297" cy="1734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45" name="カギ線コネクタ 1044"/>
          <p:cNvCxnSpPr>
            <a:endCxn id="9" idx="1"/>
          </p:cNvCxnSpPr>
          <p:nvPr/>
        </p:nvCxnSpPr>
        <p:spPr>
          <a:xfrm rot="16200000" flipH="1">
            <a:off x="2761217" y="1768884"/>
            <a:ext cx="504289" cy="1734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49" name="直線コネクタ 1048"/>
          <p:cNvCxnSpPr>
            <a:stCxn id="11" idx="3"/>
            <a:endCxn id="12" idx="1"/>
          </p:cNvCxnSpPr>
          <p:nvPr/>
        </p:nvCxnSpPr>
        <p:spPr>
          <a:xfrm>
            <a:off x="2753161" y="2614626"/>
            <a:ext cx="34693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4" name="カギ線コネクタ 1053"/>
          <p:cNvCxnSpPr>
            <a:endCxn id="13" idx="1"/>
          </p:cNvCxnSpPr>
          <p:nvPr/>
        </p:nvCxnSpPr>
        <p:spPr>
          <a:xfrm rot="16200000" flipH="1">
            <a:off x="2765070" y="2776184"/>
            <a:ext cx="501715" cy="17859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56" name="角丸四角形吹き出し 1055"/>
          <p:cNvSpPr/>
          <p:nvPr/>
        </p:nvSpPr>
        <p:spPr>
          <a:xfrm>
            <a:off x="440931" y="2928879"/>
            <a:ext cx="1697839" cy="339600"/>
          </a:xfrm>
          <a:prstGeom prst="wedgeRoundRectCallout">
            <a:avLst>
              <a:gd name="adj1" fmla="val 27449"/>
              <a:gd name="adj2" fmla="val -37131"/>
              <a:gd name="adj3" fmla="val 16667"/>
            </a:avLst>
          </a:prstGeom>
        </p:spPr>
        <p:style>
          <a:lnRef idx="2">
            <a:schemeClr val="accent3"/>
          </a:lnRef>
          <a:fillRef idx="1">
            <a:schemeClr val="lt1"/>
          </a:fillRef>
          <a:effectRef idx="0">
            <a:schemeClr val="accent3"/>
          </a:effectRef>
          <a:fontRef idx="minor">
            <a:schemeClr val="dk1"/>
          </a:fontRef>
        </p:style>
        <p:txBody>
          <a:bodyPr lIns="45720" tIns="22860" rIns="45720" bIns="22860" spcCol="0" rtlCol="0" anchor="ctr"/>
          <a:lstStyle/>
          <a:p>
            <a:pPr algn="ctr"/>
            <a:r>
              <a:rPr lang="ja-JP" altLang="en-US" dirty="0" smtClean="0">
                <a:latin typeface="メイリオ" panose="020B0604030504040204" pitchFamily="50" charset="-128"/>
                <a:ea typeface="メイリオ" panose="020B0604030504040204" pitchFamily="50" charset="-128"/>
              </a:rPr>
              <a:t>システムの機能</a:t>
            </a:r>
            <a:r>
              <a:rPr lang="ja-JP" altLang="en-US" dirty="0">
                <a:latin typeface="メイリオ" panose="020B0604030504040204" pitchFamily="50" charset="-128"/>
                <a:ea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rPr>
              <a:t>洗い出し</a:t>
            </a:r>
            <a:endParaRPr lang="en-US" altLang="ja-JP" dirty="0" smtClean="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各機能ごと</a:t>
            </a:r>
            <a:r>
              <a:rPr lang="ja-JP" altLang="en-US" dirty="0" smtClean="0">
                <a:latin typeface="メイリオ" panose="020B0604030504040204" pitchFamily="50" charset="-128"/>
                <a:ea typeface="メイリオ" panose="020B0604030504040204" pitchFamily="50" charset="-128"/>
              </a:rPr>
              <a:t>に手間を見積もる</a:t>
            </a:r>
            <a:endParaRPr lang="en-US" altLang="ja-JP" dirty="0" smtClean="0">
              <a:latin typeface="メイリオ" panose="020B0604030504040204" pitchFamily="50" charset="-128"/>
              <a:ea typeface="メイリオ" panose="020B0604030504040204" pitchFamily="50" charset="-128"/>
            </a:endParaRPr>
          </a:p>
        </p:txBody>
      </p:sp>
      <p:sp>
        <p:nvSpPr>
          <p:cNvPr id="65" name="タイトル 1"/>
          <p:cNvSpPr txBox="1">
            <a:spLocks/>
          </p:cNvSpPr>
          <p:nvPr/>
        </p:nvSpPr>
        <p:spPr>
          <a:xfrm>
            <a:off x="197768" y="133267"/>
            <a:ext cx="4114800" cy="571765"/>
          </a:xfrm>
          <a:prstGeom prst="rect">
            <a:avLst/>
          </a:prstGeom>
        </p:spPr>
        <p:style>
          <a:lnRef idx="1">
            <a:schemeClr val="accent5"/>
          </a:lnRef>
          <a:fillRef idx="3">
            <a:schemeClr val="accent5"/>
          </a:fillRef>
          <a:effectRef idx="2">
            <a:schemeClr val="accent5"/>
          </a:effectRef>
          <a:fontRef idx="minor">
            <a:schemeClr val="lt1"/>
          </a:fontRef>
        </p:style>
        <p:txBody>
          <a:bodyPr vert="horz" lIns="45720" tIns="22860" rIns="45720" bIns="22860" rtlCol="0" anchor="ctr">
            <a:normAutofit fontScale="92500"/>
          </a:bodyPr>
          <a:lstStyle>
            <a:lvl1pPr algn="ctr" defTabSz="457200" rtl="0" eaLnBrk="1" latinLnBrk="0" hangingPunct="1">
              <a:spcBef>
                <a:spcPct val="0"/>
              </a:spcBef>
              <a:buNone/>
              <a:defRPr kumimoji="1" sz="2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dirty="0" smtClean="0"/>
              <a:t>ソフトウェア開発にかかる時間は？</a:t>
            </a:r>
            <a:endParaRPr lang="ja-JP" altLang="en-US" dirty="0"/>
          </a:p>
        </p:txBody>
      </p:sp>
    </p:spTree>
    <p:extLst>
      <p:ext uri="{BB962C8B-B14F-4D97-AF65-F5344CB8AC3E}">
        <p14:creationId xmlns:p14="http://schemas.microsoft.com/office/powerpoint/2010/main" val="1600948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ソフトウェアの各機能の複雑さを計測する事でソフトウェアの開発規模を算出する手法</a:t>
            </a:r>
            <a:endParaRPr kumimoji="1" lang="en-US" altLang="ja-JP" dirty="0" smtClean="0"/>
          </a:p>
          <a:p>
            <a:r>
              <a:rPr lang="ja-JP" altLang="en-US" dirty="0"/>
              <a:t>工数</a:t>
            </a:r>
            <a:r>
              <a:rPr lang="ja-JP" altLang="en-US" dirty="0" smtClean="0"/>
              <a:t>や</a:t>
            </a:r>
            <a:r>
              <a:rPr lang="ja-JP" altLang="en-US" dirty="0"/>
              <a:t>予算の見積</a:t>
            </a:r>
            <a:r>
              <a:rPr lang="ja-JP" altLang="en-US" dirty="0" smtClean="0"/>
              <a:t>もりに利用される</a:t>
            </a:r>
            <a:endParaRPr lang="en-US" altLang="ja-JP" dirty="0" smtClean="0"/>
          </a:p>
          <a:p>
            <a:pPr lvl="1"/>
            <a:r>
              <a:rPr kumimoji="1" lang="en-US" altLang="ja-JP" dirty="0" smtClean="0"/>
              <a:t>100FP</a:t>
            </a:r>
            <a:r>
              <a:rPr kumimoji="1" lang="ja-JP" altLang="en-US" dirty="0" smtClean="0"/>
              <a:t>に</a:t>
            </a:r>
            <a:r>
              <a:rPr kumimoji="1" lang="en-US" altLang="ja-JP" dirty="0" smtClean="0"/>
              <a:t>3</a:t>
            </a:r>
            <a:r>
              <a:rPr kumimoji="1" lang="ja-JP" altLang="en-US" dirty="0" smtClean="0"/>
              <a:t>人月かかる</a:t>
            </a:r>
            <a:r>
              <a:rPr kumimoji="1" lang="en-US" altLang="ja-JP" dirty="0" smtClean="0"/>
              <a:t/>
            </a:r>
            <a:br>
              <a:rPr kumimoji="1" lang="en-US" altLang="ja-JP" dirty="0" smtClean="0"/>
            </a:br>
            <a:r>
              <a:rPr lang="en-US" altLang="ja-JP" dirty="0" smtClean="0">
                <a:sym typeface="Wingdings" panose="05000000000000000000" pitchFamily="2" charset="2"/>
              </a:rPr>
              <a:t>600FP</a:t>
            </a:r>
            <a:r>
              <a:rPr lang="ja-JP" altLang="en-US" dirty="0" smtClean="0">
                <a:sym typeface="Wingdings" panose="05000000000000000000" pitchFamily="2" charset="2"/>
              </a:rPr>
              <a:t>のソフトウェアには</a:t>
            </a:r>
            <a:r>
              <a:rPr lang="en-US" altLang="ja-JP" dirty="0" smtClean="0">
                <a:sym typeface="Wingdings" panose="05000000000000000000" pitchFamily="2" charset="2"/>
              </a:rPr>
              <a:t>18</a:t>
            </a:r>
            <a:r>
              <a:rPr lang="ja-JP" altLang="en-US" dirty="0" smtClean="0">
                <a:sym typeface="Wingdings" panose="05000000000000000000" pitchFamily="2" charset="2"/>
              </a:rPr>
              <a:t>人月必要</a:t>
            </a:r>
            <a:endParaRPr lang="en-US" altLang="ja-JP" dirty="0" smtClean="0">
              <a:sym typeface="Wingdings" panose="05000000000000000000" pitchFamily="2" charset="2"/>
            </a:endParaRPr>
          </a:p>
          <a:p>
            <a:pPr lvl="1"/>
            <a:r>
              <a:rPr kumimoji="1" lang="en-US" altLang="ja-JP" dirty="0" smtClean="0">
                <a:sym typeface="Wingdings" panose="05000000000000000000" pitchFamily="2" charset="2"/>
              </a:rPr>
              <a:t>1</a:t>
            </a:r>
            <a:r>
              <a:rPr kumimoji="1" lang="ja-JP" altLang="en-US" dirty="0" smtClean="0">
                <a:sym typeface="Wingdings" panose="05000000000000000000" pitchFamily="2" charset="2"/>
              </a:rPr>
              <a:t>人月に</a:t>
            </a:r>
            <a:r>
              <a:rPr kumimoji="1" lang="en-US" altLang="ja-JP" dirty="0" smtClean="0">
                <a:sym typeface="Wingdings" panose="05000000000000000000" pitchFamily="2" charset="2"/>
              </a:rPr>
              <a:t>30</a:t>
            </a:r>
            <a:r>
              <a:rPr kumimoji="1" lang="ja-JP" altLang="en-US" dirty="0" smtClean="0">
                <a:sym typeface="Wingdings" panose="05000000000000000000" pitchFamily="2" charset="2"/>
              </a:rPr>
              <a:t>万円必要</a:t>
            </a:r>
            <a:r>
              <a:rPr lang="en-US" altLang="ja-JP" dirty="0" smtClean="0">
                <a:sym typeface="Wingdings" panose="05000000000000000000" pitchFamily="2" charset="2"/>
              </a:rPr>
              <a:t/>
            </a:r>
            <a:br>
              <a:rPr lang="en-US" altLang="ja-JP" dirty="0" smtClean="0">
                <a:sym typeface="Wingdings" panose="05000000000000000000" pitchFamily="2" charset="2"/>
              </a:rPr>
            </a:br>
            <a:r>
              <a:rPr lang="en-US" altLang="ja-JP" dirty="0" smtClean="0">
                <a:sym typeface="Wingdings" panose="05000000000000000000" pitchFamily="2" charset="2"/>
              </a:rPr>
              <a:t>600FP</a:t>
            </a:r>
            <a:r>
              <a:rPr lang="ja-JP" altLang="en-US" dirty="0" smtClean="0">
                <a:sym typeface="Wingdings" panose="05000000000000000000" pitchFamily="2" charset="2"/>
              </a:rPr>
              <a:t>のソフトウェアには</a:t>
            </a:r>
            <a:r>
              <a:rPr lang="en-US" altLang="ja-JP" dirty="0" smtClean="0">
                <a:sym typeface="Wingdings" panose="05000000000000000000" pitchFamily="2" charset="2"/>
              </a:rPr>
              <a:t>540</a:t>
            </a:r>
            <a:r>
              <a:rPr lang="ja-JP" altLang="en-US" dirty="0" smtClean="0">
                <a:sym typeface="Wingdings" panose="05000000000000000000" pitchFamily="2" charset="2"/>
              </a:rPr>
              <a:t>万円必要</a:t>
            </a:r>
            <a:endParaRPr kumimoji="1" lang="en-US" altLang="ja-JP" dirty="0" smtClean="0">
              <a:sym typeface="Wingdings" panose="05000000000000000000" pitchFamily="2" charset="2"/>
            </a:endParaRPr>
          </a:p>
        </p:txBody>
      </p:sp>
      <p:sp>
        <p:nvSpPr>
          <p:cNvPr id="4" name="タイトル 1"/>
          <p:cNvSpPr txBox="1">
            <a:spLocks/>
          </p:cNvSpPr>
          <p:nvPr/>
        </p:nvSpPr>
        <p:spPr>
          <a:xfrm>
            <a:off x="197768" y="133267"/>
            <a:ext cx="4114800" cy="571765"/>
          </a:xfrm>
          <a:prstGeom prst="rect">
            <a:avLst/>
          </a:prstGeom>
        </p:spPr>
        <p:style>
          <a:lnRef idx="1">
            <a:schemeClr val="accent5"/>
          </a:lnRef>
          <a:fillRef idx="3">
            <a:schemeClr val="accent5"/>
          </a:fillRef>
          <a:effectRef idx="2">
            <a:schemeClr val="accent5"/>
          </a:effectRef>
          <a:fontRef idx="minor">
            <a:schemeClr val="lt1"/>
          </a:fontRef>
        </p:style>
        <p:txBody>
          <a:bodyPr vert="horz" lIns="45720" tIns="22860" rIns="45720" bIns="22860" rtlCol="0" anchor="ctr">
            <a:normAutofit/>
          </a:bodyPr>
          <a:lstStyle>
            <a:lvl1pPr algn="ctr" defTabSz="457200" rtl="0" eaLnBrk="1" latinLnBrk="0" hangingPunct="1">
              <a:spcBef>
                <a:spcPct val="0"/>
              </a:spcBef>
              <a:buNone/>
              <a:defRPr kumimoji="1" sz="2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dirty="0" smtClean="0"/>
              <a:t>ファンクションポイント</a:t>
            </a:r>
            <a:r>
              <a:rPr lang="en-US" altLang="ja-JP" dirty="0" smtClean="0"/>
              <a:t>(FP)</a:t>
            </a:r>
            <a:r>
              <a:rPr lang="ja-JP" altLang="en-US" dirty="0" smtClean="0"/>
              <a:t>法</a:t>
            </a:r>
            <a:endParaRPr lang="ja-JP" altLang="en-US" dirty="0"/>
          </a:p>
        </p:txBody>
      </p:sp>
    </p:spTree>
    <p:extLst>
      <p:ext uri="{BB962C8B-B14F-4D97-AF65-F5344CB8AC3E}">
        <p14:creationId xmlns:p14="http://schemas.microsoft.com/office/powerpoint/2010/main" val="264854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342900" indent="-342900">
              <a:buFont typeface="+mj-lt"/>
              <a:buAutoNum type="arabicPeriod"/>
            </a:pPr>
            <a:r>
              <a:rPr kumimoji="1" lang="ja-JP" altLang="en-US" dirty="0" smtClean="0">
                <a:sym typeface="Wingdings" panose="05000000000000000000" pitchFamily="2" charset="2"/>
              </a:rPr>
              <a:t>開発言語に依存しない</a:t>
            </a:r>
            <a:endParaRPr kumimoji="1" lang="en-US" altLang="ja-JP" dirty="0" smtClean="0">
              <a:sym typeface="Wingdings" panose="05000000000000000000" pitchFamily="2" charset="2"/>
            </a:endParaRPr>
          </a:p>
          <a:p>
            <a:pPr marL="542925" lvl="1" indent="-342900"/>
            <a:r>
              <a:rPr lang="ja-JP" altLang="en-US" dirty="0">
                <a:sym typeface="Wingdings" panose="05000000000000000000" pitchFamily="2" charset="2"/>
              </a:rPr>
              <a:t>ソフトウェアの機能を</a:t>
            </a:r>
            <a:r>
              <a:rPr lang="ja-JP" altLang="en-US" dirty="0" smtClean="0">
                <a:sym typeface="Wingdings" panose="05000000000000000000" pitchFamily="2" charset="2"/>
              </a:rPr>
              <a:t>見積もる</a:t>
            </a:r>
            <a:r>
              <a:rPr lang="en-US" altLang="ja-JP" dirty="0">
                <a:sym typeface="Wingdings" panose="05000000000000000000" pitchFamily="2" charset="2"/>
              </a:rPr>
              <a:t/>
            </a:r>
            <a:br>
              <a:rPr lang="en-US" altLang="ja-JP" dirty="0">
                <a:sym typeface="Wingdings" panose="05000000000000000000" pitchFamily="2" charset="2"/>
              </a:rPr>
            </a:br>
            <a:r>
              <a:rPr lang="en-US" altLang="ja-JP" dirty="0" smtClean="0">
                <a:sym typeface="Wingdings" panose="05000000000000000000" pitchFamily="2" charset="2"/>
              </a:rPr>
              <a:t></a:t>
            </a:r>
            <a:r>
              <a:rPr lang="ja-JP" altLang="en-US" dirty="0" smtClean="0">
                <a:sym typeface="Wingdings" panose="05000000000000000000" pitchFamily="2" charset="2"/>
              </a:rPr>
              <a:t>開発言語に左右されない</a:t>
            </a:r>
            <a:endParaRPr kumimoji="1" lang="en-US" altLang="ja-JP" dirty="0" smtClean="0">
              <a:sym typeface="Wingdings" panose="05000000000000000000" pitchFamily="2" charset="2"/>
            </a:endParaRPr>
          </a:p>
          <a:p>
            <a:pPr marL="342900" indent="-342900">
              <a:buFont typeface="+mj-lt"/>
              <a:buAutoNum type="arabicPeriod"/>
            </a:pPr>
            <a:r>
              <a:rPr lang="ja-JP" altLang="en-US" dirty="0">
                <a:sym typeface="Wingdings" panose="05000000000000000000" pitchFamily="2" charset="2"/>
              </a:rPr>
              <a:t>客観性の</a:t>
            </a:r>
            <a:r>
              <a:rPr lang="ja-JP" altLang="en-US" dirty="0" smtClean="0">
                <a:sym typeface="Wingdings" panose="05000000000000000000" pitchFamily="2" charset="2"/>
              </a:rPr>
              <a:t>高い</a:t>
            </a:r>
            <a:r>
              <a:rPr lang="ja-JP" altLang="en-US" dirty="0">
                <a:sym typeface="Wingdings" panose="05000000000000000000" pitchFamily="2" charset="2"/>
              </a:rPr>
              <a:t>見積もり</a:t>
            </a:r>
            <a:r>
              <a:rPr lang="ja-JP" altLang="en-US" dirty="0" smtClean="0">
                <a:sym typeface="Wingdings" panose="05000000000000000000" pitchFamily="2" charset="2"/>
              </a:rPr>
              <a:t>の実現</a:t>
            </a:r>
            <a:endParaRPr lang="en-US" altLang="ja-JP" dirty="0" smtClean="0">
              <a:sym typeface="Wingdings" panose="05000000000000000000" pitchFamily="2" charset="2"/>
            </a:endParaRPr>
          </a:p>
          <a:p>
            <a:pPr marL="542925" lvl="1" indent="-342900"/>
            <a:r>
              <a:rPr kumimoji="1" lang="ja-JP" altLang="en-US" dirty="0" smtClean="0">
                <a:sym typeface="Wingdings" panose="05000000000000000000" pitchFamily="2" charset="2"/>
              </a:rPr>
              <a:t>「</a:t>
            </a:r>
            <a:r>
              <a:rPr kumimoji="1" lang="en-US" altLang="ja-JP" dirty="0" smtClean="0">
                <a:sym typeface="Wingdings" panose="05000000000000000000" pitchFamily="2" charset="2"/>
              </a:rPr>
              <a:t>500</a:t>
            </a:r>
            <a:r>
              <a:rPr kumimoji="1" lang="ja-JP" altLang="en-US" dirty="0" smtClean="0">
                <a:sym typeface="Wingdings" panose="05000000000000000000" pitchFamily="2" charset="2"/>
              </a:rPr>
              <a:t>行だから</a:t>
            </a:r>
            <a:r>
              <a:rPr kumimoji="1" lang="en-US" altLang="ja-JP" dirty="0" smtClean="0">
                <a:sym typeface="Wingdings" panose="05000000000000000000" pitchFamily="2" charset="2"/>
              </a:rPr>
              <a:t>200</a:t>
            </a:r>
            <a:r>
              <a:rPr kumimoji="1" lang="ja-JP" altLang="en-US" dirty="0" smtClean="0">
                <a:sym typeface="Wingdings" panose="05000000000000000000" pitchFamily="2" charset="2"/>
              </a:rPr>
              <a:t>万円」</a:t>
            </a:r>
            <a:r>
              <a:rPr kumimoji="1" lang="en-US" altLang="ja-JP" dirty="0" smtClean="0">
                <a:sym typeface="Wingdings" panose="05000000000000000000" pitchFamily="2" charset="2"/>
              </a:rPr>
              <a:t/>
            </a:r>
            <a:br>
              <a:rPr kumimoji="1" lang="en-US" altLang="ja-JP" dirty="0" smtClean="0">
                <a:sym typeface="Wingdings" panose="05000000000000000000" pitchFamily="2" charset="2"/>
              </a:rPr>
            </a:br>
            <a:r>
              <a:rPr kumimoji="1" lang="en-US" altLang="ja-JP" dirty="0" smtClean="0">
                <a:sym typeface="Wingdings" panose="05000000000000000000" pitchFamily="2" charset="2"/>
              </a:rPr>
              <a:t></a:t>
            </a:r>
            <a:r>
              <a:rPr kumimoji="1" lang="ja-JP" altLang="en-US" dirty="0" smtClean="0">
                <a:sym typeface="Wingdings" panose="05000000000000000000" pitchFamily="2" charset="2"/>
              </a:rPr>
              <a:t>納得し難い</a:t>
            </a:r>
            <a:endParaRPr kumimoji="1" lang="en-US" altLang="ja-JP" dirty="0" smtClean="0">
              <a:sym typeface="Wingdings" panose="05000000000000000000" pitchFamily="2" charset="2"/>
            </a:endParaRPr>
          </a:p>
          <a:p>
            <a:pPr marL="542925" lvl="1" indent="-342900"/>
            <a:r>
              <a:rPr lang="ja-JP" altLang="en-US" dirty="0" smtClean="0">
                <a:sym typeface="Wingdings" panose="05000000000000000000" pitchFamily="2" charset="2"/>
              </a:rPr>
              <a:t>「こういった機能があるため</a:t>
            </a:r>
            <a:r>
              <a:rPr lang="en-US" altLang="ja-JP" dirty="0" smtClean="0">
                <a:sym typeface="Wingdings" panose="05000000000000000000" pitchFamily="2" charset="2"/>
              </a:rPr>
              <a:t>200</a:t>
            </a:r>
            <a:r>
              <a:rPr lang="ja-JP" altLang="en-US" dirty="0" smtClean="0">
                <a:sym typeface="Wingdings" panose="05000000000000000000" pitchFamily="2" charset="2"/>
              </a:rPr>
              <a:t>万円」</a:t>
            </a:r>
            <a:r>
              <a:rPr lang="en-US" altLang="ja-JP" dirty="0">
                <a:sym typeface="Wingdings" panose="05000000000000000000" pitchFamily="2" charset="2"/>
              </a:rPr>
              <a:t/>
            </a:r>
            <a:br>
              <a:rPr lang="en-US" altLang="ja-JP" dirty="0">
                <a:sym typeface="Wingdings" panose="05000000000000000000" pitchFamily="2" charset="2"/>
              </a:rPr>
            </a:br>
            <a:r>
              <a:rPr kumimoji="1" lang="en-US" altLang="ja-JP" dirty="0" smtClean="0">
                <a:sym typeface="Wingdings" panose="05000000000000000000" pitchFamily="2" charset="2"/>
              </a:rPr>
              <a:t></a:t>
            </a:r>
            <a:r>
              <a:rPr kumimoji="1" lang="ja-JP" altLang="en-US" dirty="0" smtClean="0">
                <a:sym typeface="Wingdings" panose="05000000000000000000" pitchFamily="2" charset="2"/>
              </a:rPr>
              <a:t>理解が得やすい</a:t>
            </a:r>
            <a:endParaRPr kumimoji="1" lang="en-US" altLang="ja-JP" dirty="0" smtClean="0">
              <a:sym typeface="Wingdings" panose="05000000000000000000" pitchFamily="2" charset="2"/>
            </a:endParaRPr>
          </a:p>
        </p:txBody>
      </p:sp>
      <p:sp>
        <p:nvSpPr>
          <p:cNvPr id="4" name="タイトル 1"/>
          <p:cNvSpPr txBox="1">
            <a:spLocks/>
          </p:cNvSpPr>
          <p:nvPr/>
        </p:nvSpPr>
        <p:spPr>
          <a:xfrm>
            <a:off x="197768" y="133267"/>
            <a:ext cx="4114800" cy="571765"/>
          </a:xfrm>
          <a:prstGeom prst="rect">
            <a:avLst/>
          </a:prstGeom>
        </p:spPr>
        <p:style>
          <a:lnRef idx="1">
            <a:schemeClr val="accent5"/>
          </a:lnRef>
          <a:fillRef idx="3">
            <a:schemeClr val="accent5"/>
          </a:fillRef>
          <a:effectRef idx="2">
            <a:schemeClr val="accent5"/>
          </a:effectRef>
          <a:fontRef idx="minor">
            <a:schemeClr val="lt1"/>
          </a:fontRef>
        </p:style>
        <p:txBody>
          <a:bodyPr vert="horz" lIns="45720" tIns="22860" rIns="45720" bIns="22860" rtlCol="0" anchor="ctr">
            <a:normAutofit/>
          </a:bodyPr>
          <a:lstStyle>
            <a:lvl1pPr algn="ctr" defTabSz="457200" rtl="0" eaLnBrk="1" latinLnBrk="0" hangingPunct="1">
              <a:spcBef>
                <a:spcPct val="0"/>
              </a:spcBef>
              <a:buNone/>
              <a:defRPr kumimoji="1" sz="2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ja-JP" dirty="0" smtClean="0"/>
              <a:t>FP</a:t>
            </a:r>
            <a:r>
              <a:rPr lang="ja-JP" altLang="en-US" dirty="0" smtClean="0"/>
              <a:t>のメリット</a:t>
            </a:r>
            <a:endParaRPr lang="ja-JP" altLang="en-US" dirty="0"/>
          </a:p>
        </p:txBody>
      </p:sp>
    </p:spTree>
    <p:extLst>
      <p:ext uri="{BB962C8B-B14F-4D97-AF65-F5344CB8AC3E}">
        <p14:creationId xmlns:p14="http://schemas.microsoft.com/office/powerpoint/2010/main" val="177828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p:cNvSpPr>
            <a:spLocks noGrp="1"/>
          </p:cNvSpPr>
          <p:nvPr>
            <p:ph idx="1"/>
          </p:nvPr>
        </p:nvSpPr>
        <p:spPr>
          <a:xfrm>
            <a:off x="228600" y="800472"/>
            <a:ext cx="4114800" cy="1554659"/>
          </a:xfrm>
        </p:spPr>
        <p:txBody>
          <a:bodyPr>
            <a:normAutofit fontScale="92500" lnSpcReduction="20000"/>
          </a:bodyPr>
          <a:lstStyle/>
          <a:p>
            <a:r>
              <a:rPr lang="en-US" altLang="ja-JP" sz="1900" dirty="0"/>
              <a:t>DF</a:t>
            </a:r>
          </a:p>
          <a:p>
            <a:pPr lvl="1"/>
            <a:r>
              <a:rPr lang="ja-JP" altLang="en-US" sz="1600" dirty="0"/>
              <a:t>データのまとまり．データベース．</a:t>
            </a:r>
            <a:endParaRPr lang="en-US" altLang="ja-JP" sz="1600" dirty="0"/>
          </a:p>
          <a:p>
            <a:pPr lvl="1"/>
            <a:r>
              <a:rPr lang="ja-JP" altLang="en-US" sz="1600" dirty="0"/>
              <a:t>図書の情報や利用者の情報など</a:t>
            </a:r>
            <a:endParaRPr lang="en-US" altLang="ja-JP" sz="1600" dirty="0"/>
          </a:p>
          <a:p>
            <a:r>
              <a:rPr lang="en-US" altLang="ja-JP" sz="2300" dirty="0"/>
              <a:t>TF</a:t>
            </a:r>
          </a:p>
          <a:p>
            <a:pPr lvl="1"/>
            <a:r>
              <a:rPr lang="en-US" altLang="ja-JP" sz="1500" dirty="0"/>
              <a:t>DF</a:t>
            </a:r>
            <a:r>
              <a:rPr lang="ja-JP" altLang="en-US" sz="1500" dirty="0"/>
              <a:t>の更新や参照を行う処理</a:t>
            </a:r>
            <a:endParaRPr lang="en-US" altLang="ja-JP" sz="1500" dirty="0"/>
          </a:p>
          <a:p>
            <a:pPr lvl="1"/>
            <a:r>
              <a:rPr lang="ja-JP" altLang="en-US" sz="1500" dirty="0"/>
              <a:t>図書の登録や検索など</a:t>
            </a:r>
            <a:endParaRPr lang="en-US" altLang="ja-JP" sz="1500" dirty="0"/>
          </a:p>
          <a:p>
            <a:endParaRPr lang="ja-JP" altLang="en-US" dirty="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49456208"/>
              </p:ext>
            </p:extLst>
          </p:nvPr>
        </p:nvGraphicFramePr>
        <p:xfrm>
          <a:off x="3286100" y="2144973"/>
          <a:ext cx="792088" cy="1188720"/>
        </p:xfrm>
        <a:graphic>
          <a:graphicData uri="http://schemas.openxmlformats.org/drawingml/2006/table">
            <a:tbl>
              <a:tblPr bandRow="1">
                <a:tableStyleId>{35758FB7-9AC5-4552-8A53-C91805E547FA}</a:tableStyleId>
              </a:tblPr>
              <a:tblGrid>
                <a:gridCol w="792088"/>
              </a:tblGrid>
              <a:tr h="238911">
                <a:tc>
                  <a:txBody>
                    <a:bodyPr/>
                    <a:lstStyle/>
                    <a:p>
                      <a:r>
                        <a:rPr kumimoji="1" lang="ja-JP" altLang="en-US" sz="1100" b="1" dirty="0" smtClean="0"/>
                        <a:t>図書情報</a:t>
                      </a:r>
                      <a:endParaRPr kumimoji="1" lang="ja-JP" altLang="en-US" sz="1100" b="1" dirty="0"/>
                    </a:p>
                  </a:txBody>
                  <a:tcPr/>
                </a:tc>
              </a:tr>
              <a:tr h="913217">
                <a:tc>
                  <a:txBody>
                    <a:bodyPr/>
                    <a:lstStyle/>
                    <a:p>
                      <a:pPr algn="ctr"/>
                      <a:r>
                        <a:rPr kumimoji="1" lang="ja-JP" altLang="en-US" sz="1100" dirty="0" smtClean="0"/>
                        <a:t>図書番号</a:t>
                      </a:r>
                      <a:endParaRPr kumimoji="1" lang="en-US" altLang="ja-JP" sz="1100" dirty="0" smtClean="0"/>
                    </a:p>
                    <a:p>
                      <a:pPr algn="ctr"/>
                      <a:r>
                        <a:rPr kumimoji="1" lang="ja-JP" altLang="en-US" sz="1100" dirty="0" smtClean="0"/>
                        <a:t>タイトル</a:t>
                      </a:r>
                      <a:endParaRPr kumimoji="1" lang="en-US" altLang="ja-JP" sz="1100" dirty="0" smtClean="0"/>
                    </a:p>
                    <a:p>
                      <a:pPr algn="ctr"/>
                      <a:r>
                        <a:rPr kumimoji="1" lang="ja-JP" altLang="en-US" sz="1100" dirty="0" smtClean="0"/>
                        <a:t>著者名</a:t>
                      </a:r>
                      <a:endParaRPr kumimoji="1" lang="en-US" altLang="ja-JP" sz="1100" dirty="0" smtClean="0"/>
                    </a:p>
                    <a:p>
                      <a:pPr algn="ctr"/>
                      <a:r>
                        <a:rPr kumimoji="1" lang="ja-JP" altLang="en-US" sz="1100" dirty="0" smtClean="0"/>
                        <a:t>出版社</a:t>
                      </a:r>
                      <a:endParaRPr kumimoji="1" lang="en-US" altLang="ja-JP" sz="1100" dirty="0" smtClean="0"/>
                    </a:p>
                    <a:p>
                      <a:pPr algn="ctr"/>
                      <a:r>
                        <a:rPr kumimoji="1" lang="ja-JP" altLang="en-US" sz="1100" dirty="0" smtClean="0"/>
                        <a:t>発行日</a:t>
                      </a:r>
                      <a:endParaRPr kumimoji="1" lang="en-US" altLang="ja-JP" sz="1100" dirty="0" smtClean="0"/>
                    </a:p>
                  </a:txBody>
                  <a:tcPr/>
                </a:tc>
              </a:tr>
            </a:tbl>
          </a:graphicData>
        </a:graphic>
      </p:graphicFrame>
      <p:pic>
        <p:nvPicPr>
          <p:cNvPr id="4098" name="Picture 2" descr="ä¼ç¤¾ã§åãäººã®ã¤ã©ã¹ãï¼ç·æ§ï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40" y="2174992"/>
            <a:ext cx="1287810" cy="1287811"/>
          </a:xfrm>
          <a:prstGeom prst="rect">
            <a:avLst/>
          </a:prstGeom>
          <a:noFill/>
          <a:extLst>
            <a:ext uri="{909E8E84-426E-40DD-AFC4-6F175D3DCCD1}">
              <a14:hiddenFill xmlns:a14="http://schemas.microsoft.com/office/drawing/2010/main">
                <a:solidFill>
                  <a:srgbClr val="FFFFFF"/>
                </a:solidFill>
              </a14:hiddenFill>
            </a:ext>
          </a:extLst>
        </p:spPr>
      </p:pic>
      <p:sp>
        <p:nvSpPr>
          <p:cNvPr id="6" name="右矢印 5"/>
          <p:cNvSpPr/>
          <p:nvPr/>
        </p:nvSpPr>
        <p:spPr>
          <a:xfrm>
            <a:off x="2213992" y="2408498"/>
            <a:ext cx="954360" cy="45892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b="1" dirty="0" smtClean="0"/>
              <a:t>図書登録</a:t>
            </a:r>
            <a:endParaRPr kumimoji="1" lang="ja-JP" altLang="en-US" sz="1200" b="1" dirty="0"/>
          </a:p>
        </p:txBody>
      </p:sp>
      <p:sp>
        <p:nvSpPr>
          <p:cNvPr id="8" name="右矢印 7"/>
          <p:cNvSpPr/>
          <p:nvPr/>
        </p:nvSpPr>
        <p:spPr>
          <a:xfrm>
            <a:off x="2213992" y="2867422"/>
            <a:ext cx="954360" cy="45892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200" b="1" dirty="0" smtClean="0"/>
              <a:t>図書検索</a:t>
            </a:r>
            <a:endParaRPr kumimoji="1" lang="ja-JP" altLang="en-US" sz="1200" b="1" dirty="0"/>
          </a:p>
        </p:txBody>
      </p:sp>
      <p:sp>
        <p:nvSpPr>
          <p:cNvPr id="9" name="角丸四角形吹き出し 8"/>
          <p:cNvSpPr/>
          <p:nvPr/>
        </p:nvSpPr>
        <p:spPr>
          <a:xfrm>
            <a:off x="3870176" y="1715293"/>
            <a:ext cx="568052" cy="285663"/>
          </a:xfrm>
          <a:prstGeom prst="wedgeRoundRectCallout">
            <a:avLst>
              <a:gd name="adj1" fmla="val -43981"/>
              <a:gd name="adj2" fmla="val 8490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600" dirty="0" smtClean="0"/>
              <a:t>DF</a:t>
            </a:r>
            <a:endParaRPr kumimoji="1" lang="ja-JP" altLang="en-US" sz="500" dirty="0"/>
          </a:p>
        </p:txBody>
      </p:sp>
      <p:sp>
        <p:nvSpPr>
          <p:cNvPr id="11" name="角丸四角形吹き出し 10"/>
          <p:cNvSpPr/>
          <p:nvPr/>
        </p:nvSpPr>
        <p:spPr>
          <a:xfrm>
            <a:off x="2691172" y="2075333"/>
            <a:ext cx="477180" cy="279797"/>
          </a:xfrm>
          <a:prstGeom prst="wedgeRoundRectCallout">
            <a:avLst>
              <a:gd name="adj1" fmla="val -55004"/>
              <a:gd name="adj2" fmla="val 8482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dirty="0"/>
              <a:t>T</a:t>
            </a:r>
            <a:r>
              <a:rPr kumimoji="1" lang="en-US" altLang="ja-JP" sz="1600" dirty="0" smtClean="0"/>
              <a:t>F</a:t>
            </a:r>
            <a:endParaRPr kumimoji="1" lang="ja-JP" altLang="en-US" sz="500" dirty="0"/>
          </a:p>
        </p:txBody>
      </p:sp>
      <p:sp>
        <p:nvSpPr>
          <p:cNvPr id="12" name="タイトル 1"/>
          <p:cNvSpPr>
            <a:spLocks noGrp="1"/>
          </p:cNvSpPr>
          <p:nvPr>
            <p:ph type="title"/>
          </p:nvPr>
        </p:nvSpPr>
        <p:spPr>
          <a:xfrm>
            <a:off x="228600" y="137382"/>
            <a:ext cx="4114800" cy="571765"/>
          </a:xfrm>
        </p:spPr>
        <p:style>
          <a:lnRef idx="1">
            <a:schemeClr val="accent5"/>
          </a:lnRef>
          <a:fillRef idx="3">
            <a:schemeClr val="accent5"/>
          </a:fillRef>
          <a:effectRef idx="2">
            <a:schemeClr val="accent5"/>
          </a:effectRef>
          <a:fontRef idx="minor">
            <a:schemeClr val="lt1"/>
          </a:fontRef>
        </p:style>
        <p:txBody>
          <a:bodyPr/>
          <a:lstStyle/>
          <a:p>
            <a:r>
              <a:rPr kumimoji="1" lang="en-US" altLang="ja-JP" dirty="0" smtClean="0"/>
              <a:t>FP</a:t>
            </a:r>
            <a:r>
              <a:rPr kumimoji="1" lang="ja-JP" altLang="en-US" dirty="0" smtClean="0"/>
              <a:t>が計測する主な２つの機能</a:t>
            </a:r>
            <a:endParaRPr kumimoji="1" lang="ja-JP" altLang="en-US" dirty="0"/>
          </a:p>
        </p:txBody>
      </p:sp>
    </p:spTree>
    <p:extLst>
      <p:ext uri="{BB962C8B-B14F-4D97-AF65-F5344CB8AC3E}">
        <p14:creationId xmlns:p14="http://schemas.microsoft.com/office/powerpoint/2010/main" val="397593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kumimoji="1" lang="en-US" altLang="ja-JP" dirty="0" smtClean="0"/>
              <a:t>DF</a:t>
            </a:r>
            <a:r>
              <a:rPr kumimoji="1" lang="ja-JP" altLang="en-US" dirty="0" smtClean="0"/>
              <a:t>の計測に必要な要素</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項目数</a:t>
            </a:r>
            <a:r>
              <a:rPr lang="en-US" altLang="ja-JP" dirty="0" smtClean="0"/>
              <a:t>…DF</a:t>
            </a:r>
            <a:r>
              <a:rPr lang="ja-JP" altLang="en-US" dirty="0" smtClean="0"/>
              <a:t>が持つデータ項目の数</a:t>
            </a:r>
            <a:endParaRPr lang="en-US" altLang="ja-JP" dirty="0" smtClean="0"/>
          </a:p>
          <a:p>
            <a:r>
              <a:rPr kumimoji="1" lang="ja-JP" altLang="en-US" dirty="0" smtClean="0"/>
              <a:t>種類</a:t>
            </a:r>
            <a:r>
              <a:rPr kumimoji="1" lang="en-US" altLang="ja-JP" dirty="0" smtClean="0"/>
              <a:t>…</a:t>
            </a:r>
            <a:r>
              <a:rPr kumimoji="1" lang="ja-JP" altLang="en-US" dirty="0" smtClean="0"/>
              <a:t>更新される</a:t>
            </a:r>
            <a:r>
              <a:rPr kumimoji="1" lang="en-US" altLang="ja-JP" dirty="0" smtClean="0"/>
              <a:t>DF</a:t>
            </a:r>
            <a:r>
              <a:rPr kumimoji="1" lang="ja-JP" altLang="en-US" dirty="0" smtClean="0"/>
              <a:t>か否か</a:t>
            </a:r>
            <a:endParaRPr kumimoji="1" lang="en-US" altLang="ja-JP" dirty="0" smtClean="0"/>
          </a:p>
          <a:p>
            <a:r>
              <a:rPr lang="ja-JP" altLang="en-US" dirty="0"/>
              <a:t>レコード</a:t>
            </a:r>
            <a:r>
              <a:rPr lang="ja-JP" altLang="en-US" dirty="0" smtClean="0"/>
              <a:t>種類数</a:t>
            </a:r>
            <a:r>
              <a:rPr lang="en-US" altLang="ja-JP" dirty="0" smtClean="0"/>
              <a:t>…</a:t>
            </a:r>
          </a:p>
          <a:p>
            <a:endParaRPr kumimoji="1"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1734789859"/>
              </p:ext>
            </p:extLst>
          </p:nvPr>
        </p:nvGraphicFramePr>
        <p:xfrm>
          <a:off x="3006080" y="1998468"/>
          <a:ext cx="792088" cy="1188720"/>
        </p:xfrm>
        <a:graphic>
          <a:graphicData uri="http://schemas.openxmlformats.org/drawingml/2006/table">
            <a:tbl>
              <a:tblPr bandRow="1">
                <a:tableStyleId>{35758FB7-9AC5-4552-8A53-C91805E547FA}</a:tableStyleId>
              </a:tblPr>
              <a:tblGrid>
                <a:gridCol w="792088"/>
              </a:tblGrid>
              <a:tr h="238911">
                <a:tc>
                  <a:txBody>
                    <a:bodyPr/>
                    <a:lstStyle/>
                    <a:p>
                      <a:r>
                        <a:rPr kumimoji="1" lang="ja-JP" altLang="en-US" sz="1100" b="1" dirty="0" smtClean="0"/>
                        <a:t>図書情報</a:t>
                      </a:r>
                      <a:endParaRPr kumimoji="1" lang="ja-JP" altLang="en-US" sz="1100" b="1" dirty="0"/>
                    </a:p>
                  </a:txBody>
                  <a:tcPr/>
                </a:tc>
              </a:tr>
              <a:tr h="913217">
                <a:tc>
                  <a:txBody>
                    <a:bodyPr/>
                    <a:lstStyle/>
                    <a:p>
                      <a:pPr algn="ctr"/>
                      <a:r>
                        <a:rPr kumimoji="1" lang="ja-JP" altLang="en-US" sz="1100" dirty="0" smtClean="0"/>
                        <a:t>図書番号</a:t>
                      </a:r>
                      <a:endParaRPr kumimoji="1" lang="en-US" altLang="ja-JP" sz="1100" dirty="0" smtClean="0"/>
                    </a:p>
                    <a:p>
                      <a:pPr algn="ctr"/>
                      <a:r>
                        <a:rPr kumimoji="1" lang="ja-JP" altLang="en-US" sz="1100" dirty="0" smtClean="0"/>
                        <a:t>タイトル</a:t>
                      </a:r>
                      <a:endParaRPr kumimoji="1" lang="en-US" altLang="ja-JP" sz="1100" dirty="0" smtClean="0"/>
                    </a:p>
                    <a:p>
                      <a:pPr algn="ctr"/>
                      <a:r>
                        <a:rPr kumimoji="1" lang="ja-JP" altLang="en-US" sz="1100" dirty="0" smtClean="0"/>
                        <a:t>著者名</a:t>
                      </a:r>
                      <a:endParaRPr kumimoji="1" lang="en-US" altLang="ja-JP" sz="1100" dirty="0" smtClean="0"/>
                    </a:p>
                    <a:p>
                      <a:pPr algn="ctr"/>
                      <a:r>
                        <a:rPr kumimoji="1" lang="ja-JP" altLang="en-US" sz="1100" dirty="0" smtClean="0"/>
                        <a:t>出版社</a:t>
                      </a:r>
                      <a:endParaRPr kumimoji="1" lang="en-US" altLang="ja-JP" sz="1100" dirty="0" smtClean="0"/>
                    </a:p>
                    <a:p>
                      <a:pPr algn="ctr"/>
                      <a:r>
                        <a:rPr kumimoji="1" lang="ja-JP" altLang="en-US" sz="1100" dirty="0" smtClean="0"/>
                        <a:t>発行日</a:t>
                      </a:r>
                      <a:endParaRPr kumimoji="1" lang="en-US" altLang="ja-JP" sz="1100" dirty="0" smtClean="0"/>
                    </a:p>
                  </a:txBody>
                  <a:tcPr/>
                </a:tc>
              </a:tr>
            </a:tbl>
          </a:graphicData>
        </a:graphic>
      </p:graphicFrame>
      <p:pic>
        <p:nvPicPr>
          <p:cNvPr id="10" name="Picture 2" descr="ä¼ç¤¾ã§åãäººã®ã¤ã©ã¹ãï¼ç·æ§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784" y="1715294"/>
            <a:ext cx="1637928" cy="1637929"/>
          </a:xfrm>
          <a:prstGeom prst="rect">
            <a:avLst/>
          </a:prstGeom>
          <a:noFill/>
          <a:extLst>
            <a:ext uri="{909E8E84-426E-40DD-AFC4-6F175D3DCCD1}">
              <a14:hiddenFill xmlns:a14="http://schemas.microsoft.com/office/drawing/2010/main">
                <a:solidFill>
                  <a:srgbClr val="FFFFFF"/>
                </a:solidFill>
              </a14:hiddenFill>
            </a:ext>
          </a:extLst>
        </p:spPr>
      </p:pic>
      <p:sp>
        <p:nvSpPr>
          <p:cNvPr id="11" name="右矢印 10"/>
          <p:cNvSpPr/>
          <p:nvPr/>
        </p:nvSpPr>
        <p:spPr>
          <a:xfrm>
            <a:off x="1979712" y="2363366"/>
            <a:ext cx="954360" cy="45892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b="1" dirty="0" smtClean="0"/>
              <a:t>図書登録</a:t>
            </a:r>
            <a:endParaRPr kumimoji="1" lang="ja-JP" altLang="en-US" sz="1200" b="1" dirty="0"/>
          </a:p>
        </p:txBody>
      </p:sp>
      <p:sp>
        <p:nvSpPr>
          <p:cNvPr id="15" name="右中かっこ 14"/>
          <p:cNvSpPr/>
          <p:nvPr/>
        </p:nvSpPr>
        <p:spPr>
          <a:xfrm>
            <a:off x="3870176" y="2291358"/>
            <a:ext cx="144016" cy="86409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3942184" y="2592601"/>
            <a:ext cx="629816" cy="261610"/>
          </a:xfrm>
          <a:prstGeom prst="rect">
            <a:avLst/>
          </a:prstGeom>
          <a:noFill/>
        </p:spPr>
        <p:txBody>
          <a:bodyPr wrap="square" rtlCol="0">
            <a:spAutoFit/>
          </a:bodyPr>
          <a:lstStyle/>
          <a:p>
            <a:r>
              <a:rPr kumimoji="1" lang="ja-JP" altLang="en-US" sz="1100" b="1" dirty="0" smtClean="0"/>
              <a:t>項目数</a:t>
            </a:r>
            <a:endParaRPr kumimoji="1" lang="ja-JP" altLang="en-US" sz="1100" b="1" dirty="0"/>
          </a:p>
        </p:txBody>
      </p:sp>
      <p:sp>
        <p:nvSpPr>
          <p:cNvPr id="17" name="角丸四角形吹き出し 16"/>
          <p:cNvSpPr/>
          <p:nvPr/>
        </p:nvSpPr>
        <p:spPr>
          <a:xfrm>
            <a:off x="2069976" y="1429196"/>
            <a:ext cx="2187116" cy="502121"/>
          </a:xfrm>
          <a:prstGeom prst="wedgeRoundRectCallout">
            <a:avLst>
              <a:gd name="adj1" fmla="val -34115"/>
              <a:gd name="adj2" fmla="val 13896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t>データの登録が実行</a:t>
            </a:r>
            <a:endParaRPr kumimoji="1" lang="en-US" altLang="ja-JP" sz="1600" dirty="0" smtClean="0"/>
          </a:p>
          <a:p>
            <a:pPr algn="ctr"/>
            <a:r>
              <a:rPr lang="ja-JP" altLang="en-US" sz="1600" dirty="0" smtClean="0"/>
              <a:t>→更新されている！</a:t>
            </a:r>
            <a:endParaRPr kumimoji="1" lang="ja-JP" altLang="en-US" sz="1600" dirty="0"/>
          </a:p>
        </p:txBody>
      </p:sp>
    </p:spTree>
    <p:extLst>
      <p:ext uri="{BB962C8B-B14F-4D97-AF65-F5344CB8AC3E}">
        <p14:creationId xmlns:p14="http://schemas.microsoft.com/office/powerpoint/2010/main" val="8701974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445</Words>
  <Application>Microsoft Office PowerPoint</Application>
  <PresentationFormat>ユーザー設定</PresentationFormat>
  <Paragraphs>192</Paragraphs>
  <Slides>13</Slides>
  <Notes>1</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FPが計測する主な２つの機能</vt:lpstr>
      <vt:lpstr>DFの計測に必要な要素</vt:lpstr>
      <vt:lpstr>TFの計測に必要な要素</vt:lpstr>
      <vt:lpstr>TFの種類</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トップ画面</dc:title>
  <dc:creator>山田涼太</dc:creator>
  <cp:lastModifiedBy>RyotaYamada</cp:lastModifiedBy>
  <cp:revision>16</cp:revision>
  <dcterms:created xsi:type="dcterms:W3CDTF">2018-08-02T01:51:43Z</dcterms:created>
  <dcterms:modified xsi:type="dcterms:W3CDTF">2018-08-20T08:05:33Z</dcterms:modified>
</cp:coreProperties>
</file>