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82" r:id="rId3"/>
    <p:sldId id="257" r:id="rId4"/>
    <p:sldId id="272" r:id="rId5"/>
    <p:sldId id="259" r:id="rId6"/>
    <p:sldId id="273" r:id="rId7"/>
    <p:sldId id="274" r:id="rId8"/>
    <p:sldId id="275" r:id="rId9"/>
    <p:sldId id="276" r:id="rId10"/>
    <p:sldId id="266" r:id="rId11"/>
    <p:sldId id="277" r:id="rId12"/>
    <p:sldId id="261" r:id="rId13"/>
    <p:sldId id="264" r:id="rId14"/>
    <p:sldId id="284" r:id="rId15"/>
    <p:sldId id="267" r:id="rId16"/>
    <p:sldId id="279" r:id="rId17"/>
    <p:sldId id="280" r:id="rId18"/>
    <p:sldId id="281" r:id="rId19"/>
    <p:sldId id="268" r:id="rId20"/>
    <p:sldId id="270" r:id="rId21"/>
    <p:sldId id="278" r:id="rId22"/>
    <p:sldId id="269" r:id="rId23"/>
    <p:sldId id="271" r:id="rId24"/>
    <p:sldId id="265"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61770FE3-6968-4030-B6DD-769D5DCE52B1}">
          <p14:sldIdLst>
            <p14:sldId id="256"/>
            <p14:sldId id="282"/>
          </p14:sldIdLst>
        </p14:section>
        <p14:section name="Importation des données" id="{61826BF5-54F9-4824-92AD-42CDC3D1FFA0}">
          <p14:sldIdLst>
            <p14:sldId id="257"/>
            <p14:sldId id="272"/>
          </p14:sldIdLst>
        </p14:section>
        <p14:section name="Fusionner deux bases" id="{D7059536-22E6-468C-9B1D-9B7CEBB22FBE}">
          <p14:sldIdLst>
            <p14:sldId id="259"/>
            <p14:sldId id="273"/>
            <p14:sldId id="274"/>
            <p14:sldId id="275"/>
            <p14:sldId id="276"/>
          </p14:sldIdLst>
        </p14:section>
        <p14:section name="Création de variables" id="{5F632A5C-8BCC-4B25-AB21-2826A02C357D}">
          <p14:sldIdLst>
            <p14:sldId id="266"/>
            <p14:sldId id="277"/>
          </p14:sldIdLst>
        </p14:section>
        <p14:section name="Calcul de variables à par d'une ou de plusieurs variable (s) existante (s)" id="{25105031-78B6-4637-9B70-567F2967F419}">
          <p14:sldIdLst>
            <p14:sldId id="261"/>
            <p14:sldId id="264"/>
          </p14:sldIdLst>
        </p14:section>
        <p14:section name="Recodage de variables" id="{710B536E-8E9D-4668-892A-10F945E2A6B9}">
          <p14:sldIdLst>
            <p14:sldId id="284"/>
          </p14:sldIdLst>
        </p14:section>
        <p14:section name="Regroupement des variables d’ECHELLES" id="{780B7AB8-24D6-4DE1-911B-0BC76D101172}">
          <p14:sldIdLst>
            <p14:sldId id="267"/>
            <p14:sldId id="279"/>
            <p14:sldId id="280"/>
            <p14:sldId id="281"/>
          </p14:sldIdLst>
        </p14:section>
        <p14:section name="Fragmenter la base de données" id="{80F91DF6-E4CC-4960-A5FC-125E9C24CB9F}">
          <p14:sldIdLst>
            <p14:sldId id="268"/>
          </p14:sldIdLst>
        </p14:section>
        <p14:section name="Selectionner des observations" id="{121FB4C4-4532-4E62-8609-FDF2231C40DE}">
          <p14:sldIdLst>
            <p14:sldId id="270"/>
            <p14:sldId id="278"/>
          </p14:sldIdLst>
        </p14:section>
        <p14:section name="Ouvrir la syntaxe" id="{15E1EF5E-4085-4F40-B53D-FDED7B2D8901}">
          <p14:sldIdLst>
            <p14:sldId id="269"/>
            <p14:sldId id="271"/>
          </p14:sldIdLst>
        </p14:section>
        <p14:section name="Conclusion" id="{8C3A0108-E9EA-4932-951F-BA72CDC2E0E2}">
          <p14:sldIdLst>
            <p14:sldId id="26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6972436-B2E3-0965-FB56-A830816E8BBF}" name="Réné ZEMBA" initials="RZ" userId="041bb43b6934db3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470" autoAdjust="0"/>
  </p:normalViewPr>
  <p:slideViewPr>
    <p:cSldViewPr snapToGrid="0">
      <p:cViewPr varScale="1">
        <p:scale>
          <a:sx n="54" d="100"/>
          <a:sy n="54" d="100"/>
        </p:scale>
        <p:origin x="11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41639-A133-48CB-AC20-EF3C3366C86B}" type="datetimeFigureOut">
              <a:rPr lang="fr-FR" smtClean="0"/>
              <a:t>28/01/2025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E076B2-514F-48CF-8AE4-9543FE9DD4E9}" type="slidenum">
              <a:rPr lang="fr-FR" smtClean="0"/>
              <a:t>‹N°›</a:t>
            </a:fld>
            <a:endParaRPr lang="fr-FR"/>
          </a:p>
        </p:txBody>
      </p:sp>
    </p:spTree>
    <p:extLst>
      <p:ext uri="{BB962C8B-B14F-4D97-AF65-F5344CB8AC3E}">
        <p14:creationId xmlns:p14="http://schemas.microsoft.com/office/powerpoint/2010/main" val="2716788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effectLst/>
                <a:latin typeface="Segoe UI" panose="020B0502040204020203" pitchFamily="34" charset="0"/>
              </a:rPr>
              <a:t>NB !! N’oubliez pas de désactiver le Scinder un fichier quand vous n’en aurez plus besoin. Il ne se désactive pas seul et le logiciel ne vous rappelle pas qu’il est activé. Pour le faire, revenez à la même position et cochez « Analyser toutes les observations, ne pas créer des groupes ».</a:t>
            </a:r>
            <a:endParaRPr lang="fr-FR" sz="1800" dirty="0">
              <a:effectLst/>
              <a:latin typeface="Arial" panose="020B0604020202020204" pitchFamily="34" charset="0"/>
            </a:endParaRPr>
          </a:p>
        </p:txBody>
      </p:sp>
      <p:sp>
        <p:nvSpPr>
          <p:cNvPr id="4" name="Espace réservé du numéro de diapositive 3"/>
          <p:cNvSpPr>
            <a:spLocks noGrp="1"/>
          </p:cNvSpPr>
          <p:nvPr>
            <p:ph type="sldNum" sz="quarter" idx="5"/>
          </p:nvPr>
        </p:nvSpPr>
        <p:spPr/>
        <p:txBody>
          <a:bodyPr/>
          <a:lstStyle/>
          <a:p>
            <a:fld id="{5AE076B2-514F-48CF-8AE4-9543FE9DD4E9}" type="slidenum">
              <a:rPr lang="fr-FR" smtClean="0"/>
              <a:t>19</a:t>
            </a:fld>
            <a:endParaRPr lang="fr-FR"/>
          </a:p>
        </p:txBody>
      </p:sp>
    </p:spTree>
    <p:extLst>
      <p:ext uri="{BB962C8B-B14F-4D97-AF65-F5344CB8AC3E}">
        <p14:creationId xmlns:p14="http://schemas.microsoft.com/office/powerpoint/2010/main" val="1443702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10DA2F-ADB0-1FF8-FFD4-9E36E90E90E1}"/>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62FBCC5-AFA3-9C45-32A4-8EECE0663D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6097B08-6734-EFC5-A949-D7B65719EF75}"/>
              </a:ext>
            </a:extLst>
          </p:cNvPr>
          <p:cNvSpPr>
            <a:spLocks noGrp="1"/>
          </p:cNvSpPr>
          <p:nvPr>
            <p:ph type="dt" sz="half" idx="10"/>
          </p:nvPr>
        </p:nvSpPr>
        <p:spPr/>
        <p:txBody>
          <a:bodyPr/>
          <a:lstStyle/>
          <a:p>
            <a:fld id="{F15DCF56-FDC2-454F-84E6-30B79D2168EA}" type="datetimeFigureOut">
              <a:rPr lang="fr-FR" smtClean="0"/>
              <a:t>28/01/2025</a:t>
            </a:fld>
            <a:endParaRPr lang="fr-FR"/>
          </a:p>
        </p:txBody>
      </p:sp>
      <p:sp>
        <p:nvSpPr>
          <p:cNvPr id="5" name="Espace réservé du pied de page 4">
            <a:extLst>
              <a:ext uri="{FF2B5EF4-FFF2-40B4-BE49-F238E27FC236}">
                <a16:creationId xmlns:a16="http://schemas.microsoft.com/office/drawing/2014/main" id="{71713BED-E395-3ADB-8371-6F3C695A3C0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7696930-4CC2-9A4F-01FB-7C2C497A6215}"/>
              </a:ext>
            </a:extLst>
          </p:cNvPr>
          <p:cNvSpPr>
            <a:spLocks noGrp="1"/>
          </p:cNvSpPr>
          <p:nvPr>
            <p:ph type="sldNum" sz="quarter" idx="12"/>
          </p:nvPr>
        </p:nvSpPr>
        <p:spPr/>
        <p:txBody>
          <a:bodyPr/>
          <a:lstStyle/>
          <a:p>
            <a:fld id="{54667280-0DA6-469D-8DB3-761F66A86D50}" type="slidenum">
              <a:rPr lang="fr-FR" smtClean="0"/>
              <a:t>‹N°›</a:t>
            </a:fld>
            <a:endParaRPr lang="fr-FR"/>
          </a:p>
        </p:txBody>
      </p:sp>
    </p:spTree>
    <p:extLst>
      <p:ext uri="{BB962C8B-B14F-4D97-AF65-F5344CB8AC3E}">
        <p14:creationId xmlns:p14="http://schemas.microsoft.com/office/powerpoint/2010/main" val="3566218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EB0358-5EED-7BB9-23FF-89C56664259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865BC14-D051-5567-13C8-1ECF630DE6F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99B5F97-F645-2853-C2C8-A8948F2544C2}"/>
              </a:ext>
            </a:extLst>
          </p:cNvPr>
          <p:cNvSpPr>
            <a:spLocks noGrp="1"/>
          </p:cNvSpPr>
          <p:nvPr>
            <p:ph type="dt" sz="half" idx="10"/>
          </p:nvPr>
        </p:nvSpPr>
        <p:spPr/>
        <p:txBody>
          <a:bodyPr/>
          <a:lstStyle/>
          <a:p>
            <a:fld id="{F15DCF56-FDC2-454F-84E6-30B79D2168EA}" type="datetimeFigureOut">
              <a:rPr lang="fr-FR" smtClean="0"/>
              <a:t>28/01/2025</a:t>
            </a:fld>
            <a:endParaRPr lang="fr-FR"/>
          </a:p>
        </p:txBody>
      </p:sp>
      <p:sp>
        <p:nvSpPr>
          <p:cNvPr id="5" name="Espace réservé du pied de page 4">
            <a:extLst>
              <a:ext uri="{FF2B5EF4-FFF2-40B4-BE49-F238E27FC236}">
                <a16:creationId xmlns:a16="http://schemas.microsoft.com/office/drawing/2014/main" id="{11F77CAF-DDC8-5228-5506-076C6D2B3C7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9A8121-8B4D-A3CA-CA36-BAD513E0C970}"/>
              </a:ext>
            </a:extLst>
          </p:cNvPr>
          <p:cNvSpPr>
            <a:spLocks noGrp="1"/>
          </p:cNvSpPr>
          <p:nvPr>
            <p:ph type="sldNum" sz="quarter" idx="12"/>
          </p:nvPr>
        </p:nvSpPr>
        <p:spPr/>
        <p:txBody>
          <a:bodyPr/>
          <a:lstStyle/>
          <a:p>
            <a:fld id="{54667280-0DA6-469D-8DB3-761F66A86D50}" type="slidenum">
              <a:rPr lang="fr-FR" smtClean="0"/>
              <a:t>‹N°›</a:t>
            </a:fld>
            <a:endParaRPr lang="fr-FR"/>
          </a:p>
        </p:txBody>
      </p:sp>
    </p:spTree>
    <p:extLst>
      <p:ext uri="{BB962C8B-B14F-4D97-AF65-F5344CB8AC3E}">
        <p14:creationId xmlns:p14="http://schemas.microsoft.com/office/powerpoint/2010/main" val="302160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CD04050-C01D-F063-BDE8-638C4B1DB05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E026D4F-83C4-7DD9-AF39-207392B339A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44568C4-2DBB-6E68-9901-99E9FF903E93}"/>
              </a:ext>
            </a:extLst>
          </p:cNvPr>
          <p:cNvSpPr>
            <a:spLocks noGrp="1"/>
          </p:cNvSpPr>
          <p:nvPr>
            <p:ph type="dt" sz="half" idx="10"/>
          </p:nvPr>
        </p:nvSpPr>
        <p:spPr/>
        <p:txBody>
          <a:bodyPr/>
          <a:lstStyle/>
          <a:p>
            <a:fld id="{F15DCF56-FDC2-454F-84E6-30B79D2168EA}" type="datetimeFigureOut">
              <a:rPr lang="fr-FR" smtClean="0"/>
              <a:t>28/01/2025</a:t>
            </a:fld>
            <a:endParaRPr lang="fr-FR"/>
          </a:p>
        </p:txBody>
      </p:sp>
      <p:sp>
        <p:nvSpPr>
          <p:cNvPr id="5" name="Espace réservé du pied de page 4">
            <a:extLst>
              <a:ext uri="{FF2B5EF4-FFF2-40B4-BE49-F238E27FC236}">
                <a16:creationId xmlns:a16="http://schemas.microsoft.com/office/drawing/2014/main" id="{CF859B4C-86A3-5CC1-1EF0-CCE58A0D585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833F5AD-8849-9918-633B-B89D0019659F}"/>
              </a:ext>
            </a:extLst>
          </p:cNvPr>
          <p:cNvSpPr>
            <a:spLocks noGrp="1"/>
          </p:cNvSpPr>
          <p:nvPr>
            <p:ph type="sldNum" sz="quarter" idx="12"/>
          </p:nvPr>
        </p:nvSpPr>
        <p:spPr/>
        <p:txBody>
          <a:bodyPr/>
          <a:lstStyle/>
          <a:p>
            <a:fld id="{54667280-0DA6-469D-8DB3-761F66A86D50}" type="slidenum">
              <a:rPr lang="fr-FR" smtClean="0"/>
              <a:t>‹N°›</a:t>
            </a:fld>
            <a:endParaRPr lang="fr-FR"/>
          </a:p>
        </p:txBody>
      </p:sp>
    </p:spTree>
    <p:extLst>
      <p:ext uri="{BB962C8B-B14F-4D97-AF65-F5344CB8AC3E}">
        <p14:creationId xmlns:p14="http://schemas.microsoft.com/office/powerpoint/2010/main" val="331404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BBBE7F-84BA-0DA8-D207-857990B9572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812CD00-C971-8EB5-F36D-18830100028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3046601-F231-F964-02E8-FCF3FB09BC07}"/>
              </a:ext>
            </a:extLst>
          </p:cNvPr>
          <p:cNvSpPr>
            <a:spLocks noGrp="1"/>
          </p:cNvSpPr>
          <p:nvPr>
            <p:ph type="dt" sz="half" idx="10"/>
          </p:nvPr>
        </p:nvSpPr>
        <p:spPr/>
        <p:txBody>
          <a:bodyPr/>
          <a:lstStyle/>
          <a:p>
            <a:fld id="{F15DCF56-FDC2-454F-84E6-30B79D2168EA}" type="datetimeFigureOut">
              <a:rPr lang="fr-FR" smtClean="0"/>
              <a:t>28/01/2025</a:t>
            </a:fld>
            <a:endParaRPr lang="fr-FR"/>
          </a:p>
        </p:txBody>
      </p:sp>
      <p:sp>
        <p:nvSpPr>
          <p:cNvPr id="5" name="Espace réservé du pied de page 4">
            <a:extLst>
              <a:ext uri="{FF2B5EF4-FFF2-40B4-BE49-F238E27FC236}">
                <a16:creationId xmlns:a16="http://schemas.microsoft.com/office/drawing/2014/main" id="{0450A259-38C3-525C-2FCE-49CBE39F18B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6B324B6-BB9B-605C-16F4-5CAAADD3E4F2}"/>
              </a:ext>
            </a:extLst>
          </p:cNvPr>
          <p:cNvSpPr>
            <a:spLocks noGrp="1"/>
          </p:cNvSpPr>
          <p:nvPr>
            <p:ph type="sldNum" sz="quarter" idx="12"/>
          </p:nvPr>
        </p:nvSpPr>
        <p:spPr/>
        <p:txBody>
          <a:bodyPr/>
          <a:lstStyle/>
          <a:p>
            <a:fld id="{54667280-0DA6-469D-8DB3-761F66A86D50}" type="slidenum">
              <a:rPr lang="fr-FR" smtClean="0"/>
              <a:t>‹N°›</a:t>
            </a:fld>
            <a:endParaRPr lang="fr-FR"/>
          </a:p>
        </p:txBody>
      </p:sp>
    </p:spTree>
    <p:extLst>
      <p:ext uri="{BB962C8B-B14F-4D97-AF65-F5344CB8AC3E}">
        <p14:creationId xmlns:p14="http://schemas.microsoft.com/office/powerpoint/2010/main" val="400557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390F4F-D62E-DD3F-4E24-304D13C5D78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A719477-66D7-6663-B03F-8C8C7E508A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E54049C-1DA1-5776-EB2A-2EC3A2A25A48}"/>
              </a:ext>
            </a:extLst>
          </p:cNvPr>
          <p:cNvSpPr>
            <a:spLocks noGrp="1"/>
          </p:cNvSpPr>
          <p:nvPr>
            <p:ph type="dt" sz="half" idx="10"/>
          </p:nvPr>
        </p:nvSpPr>
        <p:spPr/>
        <p:txBody>
          <a:bodyPr/>
          <a:lstStyle/>
          <a:p>
            <a:fld id="{F15DCF56-FDC2-454F-84E6-30B79D2168EA}" type="datetimeFigureOut">
              <a:rPr lang="fr-FR" smtClean="0"/>
              <a:t>28/01/2025</a:t>
            </a:fld>
            <a:endParaRPr lang="fr-FR"/>
          </a:p>
        </p:txBody>
      </p:sp>
      <p:sp>
        <p:nvSpPr>
          <p:cNvPr id="5" name="Espace réservé du pied de page 4">
            <a:extLst>
              <a:ext uri="{FF2B5EF4-FFF2-40B4-BE49-F238E27FC236}">
                <a16:creationId xmlns:a16="http://schemas.microsoft.com/office/drawing/2014/main" id="{BDA6BB50-DF75-0187-DC0A-33FA369340A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F93B2C7-B97D-BDE3-5C0D-A48146755293}"/>
              </a:ext>
            </a:extLst>
          </p:cNvPr>
          <p:cNvSpPr>
            <a:spLocks noGrp="1"/>
          </p:cNvSpPr>
          <p:nvPr>
            <p:ph type="sldNum" sz="quarter" idx="12"/>
          </p:nvPr>
        </p:nvSpPr>
        <p:spPr/>
        <p:txBody>
          <a:bodyPr/>
          <a:lstStyle/>
          <a:p>
            <a:fld id="{54667280-0DA6-469D-8DB3-761F66A86D50}" type="slidenum">
              <a:rPr lang="fr-FR" smtClean="0"/>
              <a:t>‹N°›</a:t>
            </a:fld>
            <a:endParaRPr lang="fr-FR"/>
          </a:p>
        </p:txBody>
      </p:sp>
    </p:spTree>
    <p:extLst>
      <p:ext uri="{BB962C8B-B14F-4D97-AF65-F5344CB8AC3E}">
        <p14:creationId xmlns:p14="http://schemas.microsoft.com/office/powerpoint/2010/main" val="1752702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1E3F17-4852-0A6A-609B-F610E2F3BF5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B25AAB1-45F4-ADD0-1A3F-4B67A22A947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9CFE276-196C-10E8-7BCB-333C882EDE2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00D777C-5747-9B19-0705-331A5799E0F2}"/>
              </a:ext>
            </a:extLst>
          </p:cNvPr>
          <p:cNvSpPr>
            <a:spLocks noGrp="1"/>
          </p:cNvSpPr>
          <p:nvPr>
            <p:ph type="dt" sz="half" idx="10"/>
          </p:nvPr>
        </p:nvSpPr>
        <p:spPr/>
        <p:txBody>
          <a:bodyPr/>
          <a:lstStyle/>
          <a:p>
            <a:fld id="{F15DCF56-FDC2-454F-84E6-30B79D2168EA}" type="datetimeFigureOut">
              <a:rPr lang="fr-FR" smtClean="0"/>
              <a:t>28/01/2025</a:t>
            </a:fld>
            <a:endParaRPr lang="fr-FR"/>
          </a:p>
        </p:txBody>
      </p:sp>
      <p:sp>
        <p:nvSpPr>
          <p:cNvPr id="6" name="Espace réservé du pied de page 5">
            <a:extLst>
              <a:ext uri="{FF2B5EF4-FFF2-40B4-BE49-F238E27FC236}">
                <a16:creationId xmlns:a16="http://schemas.microsoft.com/office/drawing/2014/main" id="{FC543530-6D6B-C208-66C4-A41D62C2397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4A54FD1-7DED-9EBB-C30B-AA1D0615EEF3}"/>
              </a:ext>
            </a:extLst>
          </p:cNvPr>
          <p:cNvSpPr>
            <a:spLocks noGrp="1"/>
          </p:cNvSpPr>
          <p:nvPr>
            <p:ph type="sldNum" sz="quarter" idx="12"/>
          </p:nvPr>
        </p:nvSpPr>
        <p:spPr/>
        <p:txBody>
          <a:bodyPr/>
          <a:lstStyle/>
          <a:p>
            <a:fld id="{54667280-0DA6-469D-8DB3-761F66A86D50}" type="slidenum">
              <a:rPr lang="fr-FR" smtClean="0"/>
              <a:t>‹N°›</a:t>
            </a:fld>
            <a:endParaRPr lang="fr-FR"/>
          </a:p>
        </p:txBody>
      </p:sp>
    </p:spTree>
    <p:extLst>
      <p:ext uri="{BB962C8B-B14F-4D97-AF65-F5344CB8AC3E}">
        <p14:creationId xmlns:p14="http://schemas.microsoft.com/office/powerpoint/2010/main" val="3228350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7D7085-0D0B-1DD5-1E83-6806B42C26F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43C5262-5206-4E7B-90F4-3E33E46F06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9468382-620C-B5EC-3AEB-BDAEB304ACD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562185D-CDE6-B0E8-40DC-F3B8EB3E2A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635C43B-919F-DC28-C439-D33BBB0CB9C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1FD9C07-DB45-EB55-F802-5E6D9B5FFA0B}"/>
              </a:ext>
            </a:extLst>
          </p:cNvPr>
          <p:cNvSpPr>
            <a:spLocks noGrp="1"/>
          </p:cNvSpPr>
          <p:nvPr>
            <p:ph type="dt" sz="half" idx="10"/>
          </p:nvPr>
        </p:nvSpPr>
        <p:spPr/>
        <p:txBody>
          <a:bodyPr/>
          <a:lstStyle/>
          <a:p>
            <a:fld id="{F15DCF56-FDC2-454F-84E6-30B79D2168EA}" type="datetimeFigureOut">
              <a:rPr lang="fr-FR" smtClean="0"/>
              <a:t>28/01/2025</a:t>
            </a:fld>
            <a:endParaRPr lang="fr-FR"/>
          </a:p>
        </p:txBody>
      </p:sp>
      <p:sp>
        <p:nvSpPr>
          <p:cNvPr id="8" name="Espace réservé du pied de page 7">
            <a:extLst>
              <a:ext uri="{FF2B5EF4-FFF2-40B4-BE49-F238E27FC236}">
                <a16:creationId xmlns:a16="http://schemas.microsoft.com/office/drawing/2014/main" id="{C920D8EF-6A73-331E-6FE2-CFAAECE1BC36}"/>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9C235E0-1AA9-C3D9-CAE9-1EA6E5D995E9}"/>
              </a:ext>
            </a:extLst>
          </p:cNvPr>
          <p:cNvSpPr>
            <a:spLocks noGrp="1"/>
          </p:cNvSpPr>
          <p:nvPr>
            <p:ph type="sldNum" sz="quarter" idx="12"/>
          </p:nvPr>
        </p:nvSpPr>
        <p:spPr/>
        <p:txBody>
          <a:bodyPr/>
          <a:lstStyle/>
          <a:p>
            <a:fld id="{54667280-0DA6-469D-8DB3-761F66A86D50}" type="slidenum">
              <a:rPr lang="fr-FR" smtClean="0"/>
              <a:t>‹N°›</a:t>
            </a:fld>
            <a:endParaRPr lang="fr-FR"/>
          </a:p>
        </p:txBody>
      </p:sp>
    </p:spTree>
    <p:extLst>
      <p:ext uri="{BB962C8B-B14F-4D97-AF65-F5344CB8AC3E}">
        <p14:creationId xmlns:p14="http://schemas.microsoft.com/office/powerpoint/2010/main" val="363143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02AC99-571C-7538-75D6-BC493510218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D86AF73-8A8E-4CE8-232D-2AC80333D9D8}"/>
              </a:ext>
            </a:extLst>
          </p:cNvPr>
          <p:cNvSpPr>
            <a:spLocks noGrp="1"/>
          </p:cNvSpPr>
          <p:nvPr>
            <p:ph type="dt" sz="half" idx="10"/>
          </p:nvPr>
        </p:nvSpPr>
        <p:spPr/>
        <p:txBody>
          <a:bodyPr/>
          <a:lstStyle/>
          <a:p>
            <a:fld id="{F15DCF56-FDC2-454F-84E6-30B79D2168EA}" type="datetimeFigureOut">
              <a:rPr lang="fr-FR" smtClean="0"/>
              <a:t>28/01/2025</a:t>
            </a:fld>
            <a:endParaRPr lang="fr-FR"/>
          </a:p>
        </p:txBody>
      </p:sp>
      <p:sp>
        <p:nvSpPr>
          <p:cNvPr id="4" name="Espace réservé du pied de page 3">
            <a:extLst>
              <a:ext uri="{FF2B5EF4-FFF2-40B4-BE49-F238E27FC236}">
                <a16:creationId xmlns:a16="http://schemas.microsoft.com/office/drawing/2014/main" id="{637035E1-696A-C1E5-2960-E603A40CA43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3CDA05C-76A2-C869-79F9-D753BB9426B5}"/>
              </a:ext>
            </a:extLst>
          </p:cNvPr>
          <p:cNvSpPr>
            <a:spLocks noGrp="1"/>
          </p:cNvSpPr>
          <p:nvPr>
            <p:ph type="sldNum" sz="quarter" idx="12"/>
          </p:nvPr>
        </p:nvSpPr>
        <p:spPr/>
        <p:txBody>
          <a:bodyPr/>
          <a:lstStyle/>
          <a:p>
            <a:fld id="{54667280-0DA6-469D-8DB3-761F66A86D50}" type="slidenum">
              <a:rPr lang="fr-FR" smtClean="0"/>
              <a:t>‹N°›</a:t>
            </a:fld>
            <a:endParaRPr lang="fr-FR"/>
          </a:p>
        </p:txBody>
      </p:sp>
    </p:spTree>
    <p:extLst>
      <p:ext uri="{BB962C8B-B14F-4D97-AF65-F5344CB8AC3E}">
        <p14:creationId xmlns:p14="http://schemas.microsoft.com/office/powerpoint/2010/main" val="210497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1CBB5D5-C808-3467-3C89-3F7AC0A17C07}"/>
              </a:ext>
            </a:extLst>
          </p:cNvPr>
          <p:cNvSpPr>
            <a:spLocks noGrp="1"/>
          </p:cNvSpPr>
          <p:nvPr>
            <p:ph type="dt" sz="half" idx="10"/>
          </p:nvPr>
        </p:nvSpPr>
        <p:spPr/>
        <p:txBody>
          <a:bodyPr/>
          <a:lstStyle/>
          <a:p>
            <a:fld id="{F15DCF56-FDC2-454F-84E6-30B79D2168EA}" type="datetimeFigureOut">
              <a:rPr lang="fr-FR" smtClean="0"/>
              <a:t>28/01/2025</a:t>
            </a:fld>
            <a:endParaRPr lang="fr-FR"/>
          </a:p>
        </p:txBody>
      </p:sp>
      <p:sp>
        <p:nvSpPr>
          <p:cNvPr id="3" name="Espace réservé du pied de page 2">
            <a:extLst>
              <a:ext uri="{FF2B5EF4-FFF2-40B4-BE49-F238E27FC236}">
                <a16:creationId xmlns:a16="http://schemas.microsoft.com/office/drawing/2014/main" id="{DEE416FD-56FA-6C29-720B-77D542F3241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7761C71-7DE8-7314-0A1E-CC265CB98AF9}"/>
              </a:ext>
            </a:extLst>
          </p:cNvPr>
          <p:cNvSpPr>
            <a:spLocks noGrp="1"/>
          </p:cNvSpPr>
          <p:nvPr>
            <p:ph type="sldNum" sz="quarter" idx="12"/>
          </p:nvPr>
        </p:nvSpPr>
        <p:spPr/>
        <p:txBody>
          <a:bodyPr/>
          <a:lstStyle/>
          <a:p>
            <a:fld id="{54667280-0DA6-469D-8DB3-761F66A86D50}" type="slidenum">
              <a:rPr lang="fr-FR" smtClean="0"/>
              <a:t>‹N°›</a:t>
            </a:fld>
            <a:endParaRPr lang="fr-FR"/>
          </a:p>
        </p:txBody>
      </p:sp>
    </p:spTree>
    <p:extLst>
      <p:ext uri="{BB962C8B-B14F-4D97-AF65-F5344CB8AC3E}">
        <p14:creationId xmlns:p14="http://schemas.microsoft.com/office/powerpoint/2010/main" val="325477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942E90-5F99-58B6-062A-CDA410E43F9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6E2D3A8-8B5F-54AA-03A6-93870937E0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8B59648-AA62-9D5B-60F7-3AFB3A84E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797161F-252D-33E5-DC04-D16507C34384}"/>
              </a:ext>
            </a:extLst>
          </p:cNvPr>
          <p:cNvSpPr>
            <a:spLocks noGrp="1"/>
          </p:cNvSpPr>
          <p:nvPr>
            <p:ph type="dt" sz="half" idx="10"/>
          </p:nvPr>
        </p:nvSpPr>
        <p:spPr/>
        <p:txBody>
          <a:bodyPr/>
          <a:lstStyle/>
          <a:p>
            <a:fld id="{F15DCF56-FDC2-454F-84E6-30B79D2168EA}" type="datetimeFigureOut">
              <a:rPr lang="fr-FR" smtClean="0"/>
              <a:t>28/01/2025</a:t>
            </a:fld>
            <a:endParaRPr lang="fr-FR"/>
          </a:p>
        </p:txBody>
      </p:sp>
      <p:sp>
        <p:nvSpPr>
          <p:cNvPr id="6" name="Espace réservé du pied de page 5">
            <a:extLst>
              <a:ext uri="{FF2B5EF4-FFF2-40B4-BE49-F238E27FC236}">
                <a16:creationId xmlns:a16="http://schemas.microsoft.com/office/drawing/2014/main" id="{3574BF15-275D-EDB3-ACFF-3DE0B61A57C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0E40F90-5B1A-3910-AADF-B8E369974525}"/>
              </a:ext>
            </a:extLst>
          </p:cNvPr>
          <p:cNvSpPr>
            <a:spLocks noGrp="1"/>
          </p:cNvSpPr>
          <p:nvPr>
            <p:ph type="sldNum" sz="quarter" idx="12"/>
          </p:nvPr>
        </p:nvSpPr>
        <p:spPr/>
        <p:txBody>
          <a:bodyPr/>
          <a:lstStyle/>
          <a:p>
            <a:fld id="{54667280-0DA6-469D-8DB3-761F66A86D50}" type="slidenum">
              <a:rPr lang="fr-FR" smtClean="0"/>
              <a:t>‹N°›</a:t>
            </a:fld>
            <a:endParaRPr lang="fr-FR"/>
          </a:p>
        </p:txBody>
      </p:sp>
    </p:spTree>
    <p:extLst>
      <p:ext uri="{BB962C8B-B14F-4D97-AF65-F5344CB8AC3E}">
        <p14:creationId xmlns:p14="http://schemas.microsoft.com/office/powerpoint/2010/main" val="3583154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A2C688-21AD-36BF-8808-2FF12D171ED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A8E4D7B-DC4D-8B12-72CD-283416728D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A6F0344-909F-0173-383F-F72DA4BB2A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989488C-41B2-D894-4723-DD7481108B7F}"/>
              </a:ext>
            </a:extLst>
          </p:cNvPr>
          <p:cNvSpPr>
            <a:spLocks noGrp="1"/>
          </p:cNvSpPr>
          <p:nvPr>
            <p:ph type="dt" sz="half" idx="10"/>
          </p:nvPr>
        </p:nvSpPr>
        <p:spPr/>
        <p:txBody>
          <a:bodyPr/>
          <a:lstStyle/>
          <a:p>
            <a:fld id="{F15DCF56-FDC2-454F-84E6-30B79D2168EA}" type="datetimeFigureOut">
              <a:rPr lang="fr-FR" smtClean="0"/>
              <a:t>28/01/2025</a:t>
            </a:fld>
            <a:endParaRPr lang="fr-FR"/>
          </a:p>
        </p:txBody>
      </p:sp>
      <p:sp>
        <p:nvSpPr>
          <p:cNvPr id="6" name="Espace réservé du pied de page 5">
            <a:extLst>
              <a:ext uri="{FF2B5EF4-FFF2-40B4-BE49-F238E27FC236}">
                <a16:creationId xmlns:a16="http://schemas.microsoft.com/office/drawing/2014/main" id="{D0F67C28-1924-1913-23E8-FD8003C48D5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BB198C9-121C-69B9-B8A0-C841BC3E63A8}"/>
              </a:ext>
            </a:extLst>
          </p:cNvPr>
          <p:cNvSpPr>
            <a:spLocks noGrp="1"/>
          </p:cNvSpPr>
          <p:nvPr>
            <p:ph type="sldNum" sz="quarter" idx="12"/>
          </p:nvPr>
        </p:nvSpPr>
        <p:spPr/>
        <p:txBody>
          <a:bodyPr/>
          <a:lstStyle/>
          <a:p>
            <a:fld id="{54667280-0DA6-469D-8DB3-761F66A86D50}" type="slidenum">
              <a:rPr lang="fr-FR" smtClean="0"/>
              <a:t>‹N°›</a:t>
            </a:fld>
            <a:endParaRPr lang="fr-FR"/>
          </a:p>
        </p:txBody>
      </p:sp>
    </p:spTree>
    <p:extLst>
      <p:ext uri="{BB962C8B-B14F-4D97-AF65-F5344CB8AC3E}">
        <p14:creationId xmlns:p14="http://schemas.microsoft.com/office/powerpoint/2010/main" val="85156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5316FF0-7B29-ECDD-5166-E1A21B316B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CEC7F32-D435-C4E5-5453-CC669C2259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82D732D-910E-1A2E-CE7F-7143C351FB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DCF56-FDC2-454F-84E6-30B79D2168EA}" type="datetimeFigureOut">
              <a:rPr lang="fr-FR" smtClean="0"/>
              <a:t>28/01/2025</a:t>
            </a:fld>
            <a:endParaRPr lang="fr-FR"/>
          </a:p>
        </p:txBody>
      </p:sp>
      <p:sp>
        <p:nvSpPr>
          <p:cNvPr id="5" name="Espace réservé du pied de page 4">
            <a:extLst>
              <a:ext uri="{FF2B5EF4-FFF2-40B4-BE49-F238E27FC236}">
                <a16:creationId xmlns:a16="http://schemas.microsoft.com/office/drawing/2014/main" id="{A718C730-D5EA-A649-0875-C8EC578DC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B447FB2-AD12-A51D-1234-E2B36E4A69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67280-0DA6-469D-8DB3-761F66A86D50}" type="slidenum">
              <a:rPr lang="fr-FR" smtClean="0"/>
              <a:t>‹N°›</a:t>
            </a:fld>
            <a:endParaRPr lang="fr-FR"/>
          </a:p>
        </p:txBody>
      </p:sp>
    </p:spTree>
    <p:extLst>
      <p:ext uri="{BB962C8B-B14F-4D97-AF65-F5344CB8AC3E}">
        <p14:creationId xmlns:p14="http://schemas.microsoft.com/office/powerpoint/2010/main" val="980896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7F41F5-312E-2899-16CD-6E6F248F7948}"/>
              </a:ext>
            </a:extLst>
          </p:cNvPr>
          <p:cNvSpPr>
            <a:spLocks noGrp="1"/>
          </p:cNvSpPr>
          <p:nvPr>
            <p:ph type="ctrTitle"/>
          </p:nvPr>
        </p:nvSpPr>
        <p:spPr/>
        <p:txBody>
          <a:bodyPr>
            <a:normAutofit fontScale="90000"/>
          </a:bodyPr>
          <a:lstStyle/>
          <a:p>
            <a:r>
              <a:rPr lang="fr-FR" dirty="0">
                <a:solidFill>
                  <a:schemeClr val="accent1">
                    <a:lumMod val="75000"/>
                  </a:schemeClr>
                </a:solidFill>
              </a:rPr>
              <a:t>ISSP-UJKZ </a:t>
            </a:r>
            <a:br>
              <a:rPr lang="fr-FR" dirty="0">
                <a:solidFill>
                  <a:schemeClr val="accent1">
                    <a:lumMod val="75000"/>
                  </a:schemeClr>
                </a:solidFill>
              </a:rPr>
            </a:br>
            <a:r>
              <a:rPr lang="fr-FR" dirty="0">
                <a:solidFill>
                  <a:srgbClr val="00B0F0"/>
                </a:solidFill>
              </a:rPr>
              <a:t>Traitements des données sous: </a:t>
            </a:r>
            <a:br>
              <a:rPr lang="fr-FR" dirty="0">
                <a:solidFill>
                  <a:srgbClr val="00B0F0"/>
                </a:solidFill>
              </a:rPr>
            </a:br>
            <a:r>
              <a:rPr lang="fr-FR" dirty="0">
                <a:solidFill>
                  <a:srgbClr val="00B0F0"/>
                </a:solidFill>
              </a:rPr>
              <a:t>SPSS et STATA</a:t>
            </a:r>
            <a:br>
              <a:rPr lang="fr-FR" dirty="0">
                <a:solidFill>
                  <a:schemeClr val="accent1">
                    <a:lumMod val="75000"/>
                  </a:schemeClr>
                </a:solidFill>
              </a:rPr>
            </a:br>
            <a:r>
              <a:rPr lang="fr-FR" dirty="0">
                <a:solidFill>
                  <a:schemeClr val="accent1">
                    <a:lumMod val="75000"/>
                  </a:schemeClr>
                </a:solidFill>
              </a:rPr>
              <a:t>Cours de SPSS</a:t>
            </a:r>
          </a:p>
        </p:txBody>
      </p:sp>
      <p:sp>
        <p:nvSpPr>
          <p:cNvPr id="3" name="Sous-titre 2">
            <a:extLst>
              <a:ext uri="{FF2B5EF4-FFF2-40B4-BE49-F238E27FC236}">
                <a16:creationId xmlns:a16="http://schemas.microsoft.com/office/drawing/2014/main" id="{2B4A15AA-C275-BAAF-2DB3-9D049BD466CF}"/>
              </a:ext>
            </a:extLst>
          </p:cNvPr>
          <p:cNvSpPr>
            <a:spLocks noGrp="1"/>
          </p:cNvSpPr>
          <p:nvPr>
            <p:ph type="subTitle" idx="1"/>
          </p:nvPr>
        </p:nvSpPr>
        <p:spPr/>
        <p:txBody>
          <a:bodyPr/>
          <a:lstStyle/>
          <a:p>
            <a:r>
              <a:rPr lang="fr-FR" b="1" dirty="0">
                <a:solidFill>
                  <a:schemeClr val="accent1">
                    <a:lumMod val="75000"/>
                  </a:schemeClr>
                </a:solidFill>
              </a:rPr>
              <a:t>Réné Zemba</a:t>
            </a:r>
          </a:p>
          <a:p>
            <a:r>
              <a:rPr lang="fr-FR" b="1" dirty="0">
                <a:solidFill>
                  <a:schemeClr val="accent1">
                    <a:lumMod val="75000"/>
                  </a:schemeClr>
                </a:solidFill>
              </a:rPr>
              <a:t>Ingénieur Statisticien Economiste</a:t>
            </a:r>
          </a:p>
        </p:txBody>
      </p:sp>
    </p:spTree>
    <p:extLst>
      <p:ext uri="{BB962C8B-B14F-4D97-AF65-F5344CB8AC3E}">
        <p14:creationId xmlns:p14="http://schemas.microsoft.com/office/powerpoint/2010/main" val="3471059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323D8-4299-DFD2-8148-5966056A7ACF}"/>
              </a:ext>
            </a:extLst>
          </p:cNvPr>
          <p:cNvSpPr>
            <a:spLocks noGrp="1"/>
          </p:cNvSpPr>
          <p:nvPr>
            <p:ph type="title"/>
          </p:nvPr>
        </p:nvSpPr>
        <p:spPr>
          <a:xfrm>
            <a:off x="838200" y="192405"/>
            <a:ext cx="10515600" cy="843915"/>
          </a:xfrm>
        </p:spPr>
        <p:txBody>
          <a:bodyPr/>
          <a:lstStyle/>
          <a:p>
            <a:r>
              <a:rPr lang="fr-FR" b="1" dirty="0">
                <a:solidFill>
                  <a:srgbClr val="00B0F0"/>
                </a:solidFill>
              </a:rPr>
              <a:t>III. Création des variables</a:t>
            </a:r>
          </a:p>
        </p:txBody>
      </p:sp>
      <p:sp>
        <p:nvSpPr>
          <p:cNvPr id="3" name="Espace réservé du contenu 2">
            <a:extLst>
              <a:ext uri="{FF2B5EF4-FFF2-40B4-BE49-F238E27FC236}">
                <a16:creationId xmlns:a16="http://schemas.microsoft.com/office/drawing/2014/main" id="{AD953B0D-3051-7B7A-F56E-C7C3314983A7}"/>
              </a:ext>
            </a:extLst>
          </p:cNvPr>
          <p:cNvSpPr>
            <a:spLocks noGrp="1"/>
          </p:cNvSpPr>
          <p:nvPr>
            <p:ph idx="1"/>
          </p:nvPr>
        </p:nvSpPr>
        <p:spPr>
          <a:xfrm>
            <a:off x="838200" y="1036320"/>
            <a:ext cx="10515600" cy="5140643"/>
          </a:xfrm>
        </p:spPr>
        <p:txBody>
          <a:bodyPr/>
          <a:lstStyle/>
          <a:p>
            <a:pPr algn="just"/>
            <a:r>
              <a:rPr lang="fr-FR" dirty="0"/>
              <a:t>Pour le faire, il suffit d’aller dans </a:t>
            </a:r>
            <a:r>
              <a:rPr lang="fr-FR" b="1" dirty="0"/>
              <a:t>Transformer → Création de variables</a:t>
            </a:r>
            <a:r>
              <a:rPr lang="fr-FR" dirty="0"/>
              <a:t>. Le logiciel crée une nouvelle variable qui s’ajoutera à la fin de votre base de données (si vous cliquez sur Recoder des variables, le logiciel modifiera l’ancienne variable sans en modifier le nom</a:t>
            </a:r>
          </a:p>
        </p:txBody>
      </p:sp>
      <p:pic>
        <p:nvPicPr>
          <p:cNvPr id="5" name="Image 4">
            <a:extLst>
              <a:ext uri="{FF2B5EF4-FFF2-40B4-BE49-F238E27FC236}">
                <a16:creationId xmlns:a16="http://schemas.microsoft.com/office/drawing/2014/main" id="{F137614E-520E-0742-7928-B449015E9D07}"/>
              </a:ext>
            </a:extLst>
          </p:cNvPr>
          <p:cNvPicPr>
            <a:picLocks noChangeAspect="1"/>
          </p:cNvPicPr>
          <p:nvPr/>
        </p:nvPicPr>
        <p:blipFill>
          <a:blip r:embed="rId2"/>
          <a:stretch>
            <a:fillRect/>
          </a:stretch>
        </p:blipFill>
        <p:spPr>
          <a:xfrm>
            <a:off x="1320800" y="2663700"/>
            <a:ext cx="5114399" cy="3391660"/>
          </a:xfrm>
          <a:prstGeom prst="rect">
            <a:avLst/>
          </a:prstGeom>
        </p:spPr>
      </p:pic>
      <p:sp>
        <p:nvSpPr>
          <p:cNvPr id="7" name="ZoneTexte 6">
            <a:extLst>
              <a:ext uri="{FF2B5EF4-FFF2-40B4-BE49-F238E27FC236}">
                <a16:creationId xmlns:a16="http://schemas.microsoft.com/office/drawing/2014/main" id="{276410D6-A509-F87D-911F-09B353DACD2D}"/>
              </a:ext>
            </a:extLst>
          </p:cNvPr>
          <p:cNvSpPr txBox="1"/>
          <p:nvPr/>
        </p:nvSpPr>
        <p:spPr>
          <a:xfrm>
            <a:off x="6573520" y="3205480"/>
            <a:ext cx="4780280" cy="2677656"/>
          </a:xfrm>
          <a:prstGeom prst="rect">
            <a:avLst/>
          </a:prstGeom>
          <a:noFill/>
        </p:spPr>
        <p:txBody>
          <a:bodyPr wrap="square">
            <a:spAutoFit/>
          </a:bodyPr>
          <a:lstStyle/>
          <a:p>
            <a:pPr algn="just"/>
            <a:r>
              <a:rPr lang="fr-FR" sz="2400" dirty="0"/>
              <a:t>Ensuite sélectionner la variable que vous souhaitez recoder et vous placez dans le champ à droite « </a:t>
            </a:r>
            <a:r>
              <a:rPr lang="fr-FR" sz="2400" b="1" dirty="0"/>
              <a:t>Variable d’entrée → Variable de destination </a:t>
            </a:r>
            <a:r>
              <a:rPr lang="fr-FR" sz="2400" dirty="0"/>
              <a:t>» . </a:t>
            </a:r>
          </a:p>
          <a:p>
            <a:pPr algn="just"/>
            <a:r>
              <a:rPr lang="fr-FR" sz="2400" dirty="0"/>
              <a:t>Le champ complètement à droite va s’activer (« Variable de destination »)</a:t>
            </a:r>
          </a:p>
        </p:txBody>
      </p:sp>
      <p:cxnSp>
        <p:nvCxnSpPr>
          <p:cNvPr id="4" name="Connecteur droit 3">
            <a:extLst>
              <a:ext uri="{FF2B5EF4-FFF2-40B4-BE49-F238E27FC236}">
                <a16:creationId xmlns:a16="http://schemas.microsoft.com/office/drawing/2014/main" id="{DB4B2FF0-1B2C-443A-844A-FEC8DFB2D25B}"/>
              </a:ext>
            </a:extLst>
          </p:cNvPr>
          <p:cNvCxnSpPr>
            <a:cxnSpLocks/>
          </p:cNvCxnSpPr>
          <p:nvPr/>
        </p:nvCxnSpPr>
        <p:spPr>
          <a:xfrm>
            <a:off x="980474" y="847057"/>
            <a:ext cx="5232400"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52292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323D8-4299-DFD2-8148-5966056A7ACF}"/>
              </a:ext>
            </a:extLst>
          </p:cNvPr>
          <p:cNvSpPr>
            <a:spLocks noGrp="1"/>
          </p:cNvSpPr>
          <p:nvPr>
            <p:ph type="title"/>
          </p:nvPr>
        </p:nvSpPr>
        <p:spPr>
          <a:xfrm>
            <a:off x="838200" y="192405"/>
            <a:ext cx="10515600" cy="843915"/>
          </a:xfrm>
        </p:spPr>
        <p:txBody>
          <a:bodyPr/>
          <a:lstStyle/>
          <a:p>
            <a:r>
              <a:rPr lang="fr-FR" b="1" dirty="0">
                <a:solidFill>
                  <a:srgbClr val="00B0F0"/>
                </a:solidFill>
              </a:rPr>
              <a:t>III. Création des variables</a:t>
            </a:r>
          </a:p>
        </p:txBody>
      </p:sp>
      <p:pic>
        <p:nvPicPr>
          <p:cNvPr id="9" name="Image 8">
            <a:extLst>
              <a:ext uri="{FF2B5EF4-FFF2-40B4-BE49-F238E27FC236}">
                <a16:creationId xmlns:a16="http://schemas.microsoft.com/office/drawing/2014/main" id="{4BCC82DD-1CFB-B750-9AD8-9023A993884E}"/>
              </a:ext>
            </a:extLst>
          </p:cNvPr>
          <p:cNvPicPr>
            <a:picLocks noChangeAspect="1"/>
          </p:cNvPicPr>
          <p:nvPr/>
        </p:nvPicPr>
        <p:blipFill>
          <a:blip r:embed="rId2"/>
          <a:stretch>
            <a:fillRect/>
          </a:stretch>
        </p:blipFill>
        <p:spPr>
          <a:xfrm>
            <a:off x="838200" y="1036320"/>
            <a:ext cx="5156200" cy="2692538"/>
          </a:xfrm>
          <a:prstGeom prst="rect">
            <a:avLst/>
          </a:prstGeom>
        </p:spPr>
      </p:pic>
      <p:pic>
        <p:nvPicPr>
          <p:cNvPr id="11" name="Image 10">
            <a:extLst>
              <a:ext uri="{FF2B5EF4-FFF2-40B4-BE49-F238E27FC236}">
                <a16:creationId xmlns:a16="http://schemas.microsoft.com/office/drawing/2014/main" id="{C1E5C753-1E86-9807-F805-B58E7ECFA2E3}"/>
              </a:ext>
            </a:extLst>
          </p:cNvPr>
          <p:cNvPicPr>
            <a:picLocks noChangeAspect="1"/>
          </p:cNvPicPr>
          <p:nvPr/>
        </p:nvPicPr>
        <p:blipFill>
          <a:blip r:embed="rId3"/>
          <a:stretch>
            <a:fillRect/>
          </a:stretch>
        </p:blipFill>
        <p:spPr>
          <a:xfrm>
            <a:off x="838200" y="3941305"/>
            <a:ext cx="5156200" cy="2724290"/>
          </a:xfrm>
          <a:prstGeom prst="rect">
            <a:avLst/>
          </a:prstGeom>
        </p:spPr>
      </p:pic>
      <p:sp>
        <p:nvSpPr>
          <p:cNvPr id="12" name="ZoneTexte 11">
            <a:extLst>
              <a:ext uri="{FF2B5EF4-FFF2-40B4-BE49-F238E27FC236}">
                <a16:creationId xmlns:a16="http://schemas.microsoft.com/office/drawing/2014/main" id="{1D506D4D-9BD6-69F0-3E86-F72F48906BC9}"/>
              </a:ext>
            </a:extLst>
          </p:cNvPr>
          <p:cNvSpPr txBox="1"/>
          <p:nvPr/>
        </p:nvSpPr>
        <p:spPr>
          <a:xfrm>
            <a:off x="6380480" y="1162991"/>
            <a:ext cx="2611120" cy="461665"/>
          </a:xfrm>
          <a:prstGeom prst="rect">
            <a:avLst/>
          </a:prstGeom>
          <a:noFill/>
        </p:spPr>
        <p:txBody>
          <a:bodyPr wrap="square" rtlCol="0">
            <a:spAutoFit/>
          </a:bodyPr>
          <a:lstStyle/>
          <a:p>
            <a:r>
              <a:rPr lang="fr-FR" sz="2400" dirty="0"/>
              <a:t>Exemple</a:t>
            </a:r>
          </a:p>
        </p:txBody>
      </p:sp>
      <p:sp>
        <p:nvSpPr>
          <p:cNvPr id="13" name="ZoneTexte 12">
            <a:extLst>
              <a:ext uri="{FF2B5EF4-FFF2-40B4-BE49-F238E27FC236}">
                <a16:creationId xmlns:a16="http://schemas.microsoft.com/office/drawing/2014/main" id="{827F8813-F1B3-7984-2428-5CDCCBDF703A}"/>
              </a:ext>
            </a:extLst>
          </p:cNvPr>
          <p:cNvSpPr txBox="1"/>
          <p:nvPr/>
        </p:nvSpPr>
        <p:spPr>
          <a:xfrm>
            <a:off x="6380480" y="1848662"/>
            <a:ext cx="5506720" cy="1569660"/>
          </a:xfrm>
          <a:prstGeom prst="rect">
            <a:avLst/>
          </a:prstGeom>
          <a:noFill/>
        </p:spPr>
        <p:txBody>
          <a:bodyPr wrap="square" rtlCol="0">
            <a:spAutoFit/>
          </a:bodyPr>
          <a:lstStyle/>
          <a:p>
            <a:pPr algn="just"/>
            <a:r>
              <a:rPr lang="fr-FR" sz="2400" dirty="0"/>
              <a:t>Ensuite, il faut cliquer sur l’onglet désormais active en bas </a:t>
            </a:r>
            <a:r>
              <a:rPr lang="fr-FR" sz="2400" b="1" dirty="0"/>
              <a:t>anciennes et nouvelles valeurs</a:t>
            </a:r>
            <a:r>
              <a:rPr lang="fr-FR" sz="2400" dirty="0"/>
              <a:t>, pour donner les critères de recodage</a:t>
            </a:r>
          </a:p>
        </p:txBody>
      </p:sp>
      <p:sp>
        <p:nvSpPr>
          <p:cNvPr id="14" name="ZoneTexte 13">
            <a:extLst>
              <a:ext uri="{FF2B5EF4-FFF2-40B4-BE49-F238E27FC236}">
                <a16:creationId xmlns:a16="http://schemas.microsoft.com/office/drawing/2014/main" id="{6B799A54-621D-F881-D715-FD6EF18C86DE}"/>
              </a:ext>
            </a:extLst>
          </p:cNvPr>
          <p:cNvSpPr txBox="1"/>
          <p:nvPr/>
        </p:nvSpPr>
        <p:spPr>
          <a:xfrm>
            <a:off x="6461760" y="3554679"/>
            <a:ext cx="5425440" cy="2677656"/>
          </a:xfrm>
          <a:prstGeom prst="rect">
            <a:avLst/>
          </a:prstGeom>
          <a:noFill/>
        </p:spPr>
        <p:txBody>
          <a:bodyPr wrap="square" rtlCol="0">
            <a:spAutoFit/>
          </a:bodyPr>
          <a:lstStyle/>
          <a:p>
            <a:pPr algn="just"/>
            <a:r>
              <a:rPr lang="fr-FR" sz="2400" dirty="0"/>
              <a:t>Dans le Champs « </a:t>
            </a:r>
            <a:r>
              <a:rPr lang="fr-FR" sz="2400" b="1" dirty="0"/>
              <a:t>Ancienne valeur </a:t>
            </a:r>
            <a:r>
              <a:rPr lang="fr-FR" sz="2400" dirty="0"/>
              <a:t>» et « </a:t>
            </a:r>
            <a:r>
              <a:rPr lang="fr-FR" sz="2400" b="1" dirty="0"/>
              <a:t>Valeur</a:t>
            </a:r>
            <a:r>
              <a:rPr lang="fr-FR" sz="2400" dirty="0"/>
              <a:t> », écrire la valeur à recoder et à droite, dans le cadre « </a:t>
            </a:r>
            <a:r>
              <a:rPr lang="fr-FR" sz="2400" b="1" dirty="0"/>
              <a:t>Nouvelle valeur </a:t>
            </a:r>
            <a:r>
              <a:rPr lang="fr-FR" sz="2400" dirty="0"/>
              <a:t>» et « </a:t>
            </a:r>
            <a:r>
              <a:rPr lang="fr-FR" sz="2400" b="1" dirty="0"/>
              <a:t>Valeur </a:t>
            </a:r>
            <a:r>
              <a:rPr lang="fr-FR" sz="2400" dirty="0"/>
              <a:t>», la nouvelle valeur recodée, puis cliquez sur Ajouter. </a:t>
            </a:r>
          </a:p>
          <a:p>
            <a:pPr algn="just"/>
            <a:r>
              <a:rPr lang="fr-FR" sz="2400" dirty="0"/>
              <a:t>Cliquer sur poursuivre si vous finissez de saisir toutes les valeurs à recoder.</a:t>
            </a:r>
          </a:p>
        </p:txBody>
      </p:sp>
      <p:cxnSp>
        <p:nvCxnSpPr>
          <p:cNvPr id="3" name="Connecteur droit 2">
            <a:extLst>
              <a:ext uri="{FF2B5EF4-FFF2-40B4-BE49-F238E27FC236}">
                <a16:creationId xmlns:a16="http://schemas.microsoft.com/office/drawing/2014/main" id="{0353F781-6F1C-1A65-772A-10CEB5607395}"/>
              </a:ext>
            </a:extLst>
          </p:cNvPr>
          <p:cNvCxnSpPr>
            <a:cxnSpLocks/>
          </p:cNvCxnSpPr>
          <p:nvPr/>
        </p:nvCxnSpPr>
        <p:spPr>
          <a:xfrm>
            <a:off x="1012373" y="847057"/>
            <a:ext cx="5232400"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650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3E87C2-1E26-0B57-7AF2-EB92EFEF933E}"/>
              </a:ext>
            </a:extLst>
          </p:cNvPr>
          <p:cNvSpPr>
            <a:spLocks noGrp="1"/>
          </p:cNvSpPr>
          <p:nvPr>
            <p:ph type="title"/>
          </p:nvPr>
        </p:nvSpPr>
        <p:spPr/>
        <p:txBody>
          <a:bodyPr>
            <a:normAutofit/>
          </a:bodyPr>
          <a:lstStyle/>
          <a:p>
            <a:r>
              <a:rPr lang="fr-FR" sz="4000" b="1" dirty="0">
                <a:solidFill>
                  <a:srgbClr val="00B0F0"/>
                </a:solidFill>
              </a:rPr>
              <a:t>IV. Créer une variable à partir d'une ou de plusieurs variable(s) existante(s)</a:t>
            </a:r>
          </a:p>
        </p:txBody>
      </p:sp>
      <p:sp>
        <p:nvSpPr>
          <p:cNvPr id="3" name="Espace réservé du contenu 2">
            <a:extLst>
              <a:ext uri="{FF2B5EF4-FFF2-40B4-BE49-F238E27FC236}">
                <a16:creationId xmlns:a16="http://schemas.microsoft.com/office/drawing/2014/main" id="{4C7F0D84-DBD7-4354-84D3-D08CD803882D}"/>
              </a:ext>
            </a:extLst>
          </p:cNvPr>
          <p:cNvSpPr>
            <a:spLocks noGrp="1"/>
          </p:cNvSpPr>
          <p:nvPr>
            <p:ph idx="1"/>
          </p:nvPr>
        </p:nvSpPr>
        <p:spPr>
          <a:xfrm>
            <a:off x="838200" y="1825625"/>
            <a:ext cx="10515600" cy="1325563"/>
          </a:xfrm>
        </p:spPr>
        <p:txBody>
          <a:bodyPr>
            <a:normAutofit/>
          </a:bodyPr>
          <a:lstStyle/>
          <a:p>
            <a:pPr marL="0" indent="0" algn="just">
              <a:buNone/>
            </a:pPr>
            <a:r>
              <a:rPr lang="fr-FR" sz="2400" dirty="0"/>
              <a:t>Comment créer une nouvelle à partir d’une opération (soustraction, addition, moyenne, etc.) une ou un ensemble de variables?</a:t>
            </a:r>
          </a:p>
          <a:p>
            <a:pPr marL="0" indent="0" algn="just">
              <a:buNone/>
            </a:pPr>
            <a:r>
              <a:rPr lang="fr-FR" sz="2400" dirty="0"/>
              <a:t>Pour effectuer ces calculs, il suffit de rentrer </a:t>
            </a:r>
            <a:r>
              <a:rPr lang="fr-FR" sz="2400" b="1" dirty="0"/>
              <a:t>Transformer → Calculer la variable</a:t>
            </a:r>
          </a:p>
        </p:txBody>
      </p:sp>
      <p:pic>
        <p:nvPicPr>
          <p:cNvPr id="5" name="Image 4">
            <a:extLst>
              <a:ext uri="{FF2B5EF4-FFF2-40B4-BE49-F238E27FC236}">
                <a16:creationId xmlns:a16="http://schemas.microsoft.com/office/drawing/2014/main" id="{308DCE6E-1853-C396-6410-CCC5E3129BBF}"/>
              </a:ext>
            </a:extLst>
          </p:cNvPr>
          <p:cNvPicPr>
            <a:picLocks noChangeAspect="1"/>
          </p:cNvPicPr>
          <p:nvPr/>
        </p:nvPicPr>
        <p:blipFill>
          <a:blip r:embed="rId2"/>
          <a:stretch>
            <a:fillRect/>
          </a:stretch>
        </p:blipFill>
        <p:spPr>
          <a:xfrm>
            <a:off x="838200" y="3046442"/>
            <a:ext cx="4866102" cy="3341687"/>
          </a:xfrm>
          <a:prstGeom prst="rect">
            <a:avLst/>
          </a:prstGeom>
        </p:spPr>
      </p:pic>
      <p:sp>
        <p:nvSpPr>
          <p:cNvPr id="7" name="ZoneTexte 6">
            <a:extLst>
              <a:ext uri="{FF2B5EF4-FFF2-40B4-BE49-F238E27FC236}">
                <a16:creationId xmlns:a16="http://schemas.microsoft.com/office/drawing/2014/main" id="{9C8A3FF4-033F-AA1C-159C-EC1F8762F0D6}"/>
              </a:ext>
            </a:extLst>
          </p:cNvPr>
          <p:cNvSpPr txBox="1"/>
          <p:nvPr/>
        </p:nvSpPr>
        <p:spPr>
          <a:xfrm>
            <a:off x="5882640" y="3286125"/>
            <a:ext cx="5770880" cy="3170099"/>
          </a:xfrm>
          <a:prstGeom prst="rect">
            <a:avLst/>
          </a:prstGeom>
          <a:noFill/>
        </p:spPr>
        <p:txBody>
          <a:bodyPr wrap="square">
            <a:spAutoFit/>
          </a:bodyPr>
          <a:lstStyle/>
          <a:p>
            <a:pPr algn="just"/>
            <a:r>
              <a:rPr lang="fr-FR" sz="2000" dirty="0"/>
              <a:t>Dans Valeur Cible on inscrit le nom de la nouvelle variable que l’on veut créer, sans espaces et sans accents. </a:t>
            </a:r>
          </a:p>
          <a:p>
            <a:pPr algn="just"/>
            <a:r>
              <a:rPr lang="fr-FR" sz="2000" dirty="0"/>
              <a:t>Dans Expression numérique on inscrit la formule correspondante au calcul qui nous permet d’obtenir notre nouvelle variable. Soit écrire la formule nous-même à l’aide du pavé numérique, ou chercher la fonction correspondante en cliquant Tous dans l’onglet groupe de Fonction et la fonction recherchée dans Fonctions et Variables Spéciales</a:t>
            </a:r>
          </a:p>
        </p:txBody>
      </p:sp>
      <p:cxnSp>
        <p:nvCxnSpPr>
          <p:cNvPr id="4" name="Connecteur droit 3">
            <a:extLst>
              <a:ext uri="{FF2B5EF4-FFF2-40B4-BE49-F238E27FC236}">
                <a16:creationId xmlns:a16="http://schemas.microsoft.com/office/drawing/2014/main" id="{2EEC8835-966F-8A89-A63D-80F99C90A132}"/>
              </a:ext>
            </a:extLst>
          </p:cNvPr>
          <p:cNvCxnSpPr>
            <a:cxnSpLocks/>
          </p:cNvCxnSpPr>
          <p:nvPr/>
        </p:nvCxnSpPr>
        <p:spPr>
          <a:xfrm>
            <a:off x="959208" y="953387"/>
            <a:ext cx="10247508" cy="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8" name="Connecteur droit 7">
            <a:extLst>
              <a:ext uri="{FF2B5EF4-FFF2-40B4-BE49-F238E27FC236}">
                <a16:creationId xmlns:a16="http://schemas.microsoft.com/office/drawing/2014/main" id="{2911D17A-7883-81C9-5601-6C2495FD2C43}"/>
              </a:ext>
            </a:extLst>
          </p:cNvPr>
          <p:cNvCxnSpPr>
            <a:cxnSpLocks/>
          </p:cNvCxnSpPr>
          <p:nvPr/>
        </p:nvCxnSpPr>
        <p:spPr>
          <a:xfrm>
            <a:off x="959208" y="1559436"/>
            <a:ext cx="4399601"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1320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323D8-4299-DFD2-8148-5966056A7ACF}"/>
              </a:ext>
            </a:extLst>
          </p:cNvPr>
          <p:cNvSpPr>
            <a:spLocks noGrp="1"/>
          </p:cNvSpPr>
          <p:nvPr>
            <p:ph type="title"/>
          </p:nvPr>
        </p:nvSpPr>
        <p:spPr>
          <a:xfrm>
            <a:off x="467833" y="258795"/>
            <a:ext cx="11472529" cy="1325563"/>
          </a:xfrm>
        </p:spPr>
        <p:txBody>
          <a:bodyPr>
            <a:normAutofit/>
          </a:bodyPr>
          <a:lstStyle/>
          <a:p>
            <a:r>
              <a:rPr lang="fr-FR" b="1" dirty="0">
                <a:solidFill>
                  <a:srgbClr val="00B0F0"/>
                </a:solidFill>
              </a:rPr>
              <a:t>IV. Créer une variable à partir d'une ou de plusieurs variable(s) existante(s)</a:t>
            </a:r>
            <a:endParaRPr lang="fr-FR" dirty="0"/>
          </a:p>
        </p:txBody>
      </p:sp>
      <p:sp>
        <p:nvSpPr>
          <p:cNvPr id="3" name="Espace réservé du contenu 2">
            <a:extLst>
              <a:ext uri="{FF2B5EF4-FFF2-40B4-BE49-F238E27FC236}">
                <a16:creationId xmlns:a16="http://schemas.microsoft.com/office/drawing/2014/main" id="{AD953B0D-3051-7B7A-F56E-C7C3314983A7}"/>
              </a:ext>
            </a:extLst>
          </p:cNvPr>
          <p:cNvSpPr>
            <a:spLocks noGrp="1"/>
          </p:cNvSpPr>
          <p:nvPr>
            <p:ph idx="1"/>
          </p:nvPr>
        </p:nvSpPr>
        <p:spPr>
          <a:xfrm>
            <a:off x="838200" y="1643204"/>
            <a:ext cx="10515600" cy="4956001"/>
          </a:xfrm>
        </p:spPr>
        <p:txBody>
          <a:bodyPr/>
          <a:lstStyle/>
          <a:p>
            <a:pPr marL="0" indent="0" algn="just">
              <a:buNone/>
            </a:pPr>
            <a:r>
              <a:rPr lang="fr-FR" dirty="0"/>
              <a:t>Pour entrer les variables, il suffit de les chercher dans le champ « Types et Libellés » et les faire rentrer par la flèche dirigée vers le champ « expression numérique »</a:t>
            </a:r>
          </a:p>
        </p:txBody>
      </p:sp>
      <p:pic>
        <p:nvPicPr>
          <p:cNvPr id="5" name="Image 4">
            <a:extLst>
              <a:ext uri="{FF2B5EF4-FFF2-40B4-BE49-F238E27FC236}">
                <a16:creationId xmlns:a16="http://schemas.microsoft.com/office/drawing/2014/main" id="{D03A4F6F-A6C2-02EA-4646-19A34439ACE4}"/>
              </a:ext>
            </a:extLst>
          </p:cNvPr>
          <p:cNvPicPr>
            <a:picLocks noChangeAspect="1"/>
          </p:cNvPicPr>
          <p:nvPr/>
        </p:nvPicPr>
        <p:blipFill>
          <a:blip r:embed="rId2"/>
          <a:stretch>
            <a:fillRect/>
          </a:stretch>
        </p:blipFill>
        <p:spPr>
          <a:xfrm>
            <a:off x="2621280" y="3219056"/>
            <a:ext cx="5334000" cy="3312315"/>
          </a:xfrm>
          <a:prstGeom prst="rect">
            <a:avLst/>
          </a:prstGeom>
        </p:spPr>
      </p:pic>
      <p:sp>
        <p:nvSpPr>
          <p:cNvPr id="6" name="ZoneTexte 5">
            <a:extLst>
              <a:ext uri="{FF2B5EF4-FFF2-40B4-BE49-F238E27FC236}">
                <a16:creationId xmlns:a16="http://schemas.microsoft.com/office/drawing/2014/main" id="{D7F4C31E-27EF-EAEA-24DA-E509982EDA34}"/>
              </a:ext>
            </a:extLst>
          </p:cNvPr>
          <p:cNvSpPr txBox="1"/>
          <p:nvPr/>
        </p:nvSpPr>
        <p:spPr>
          <a:xfrm>
            <a:off x="1169936" y="3050243"/>
            <a:ext cx="2468880" cy="523220"/>
          </a:xfrm>
          <a:prstGeom prst="rect">
            <a:avLst/>
          </a:prstGeom>
          <a:noFill/>
        </p:spPr>
        <p:txBody>
          <a:bodyPr wrap="square" rtlCol="0">
            <a:spAutoFit/>
          </a:bodyPr>
          <a:lstStyle/>
          <a:p>
            <a:r>
              <a:rPr lang="fr-FR" sz="2800" dirty="0"/>
              <a:t>Exemple</a:t>
            </a:r>
          </a:p>
        </p:txBody>
      </p:sp>
      <p:cxnSp>
        <p:nvCxnSpPr>
          <p:cNvPr id="4" name="Connecteur droit 3">
            <a:extLst>
              <a:ext uri="{FF2B5EF4-FFF2-40B4-BE49-F238E27FC236}">
                <a16:creationId xmlns:a16="http://schemas.microsoft.com/office/drawing/2014/main" id="{6EB3881E-D95E-22B0-5E39-293327747605}"/>
              </a:ext>
            </a:extLst>
          </p:cNvPr>
          <p:cNvCxnSpPr>
            <a:cxnSpLocks/>
          </p:cNvCxnSpPr>
          <p:nvPr/>
        </p:nvCxnSpPr>
        <p:spPr>
          <a:xfrm>
            <a:off x="680484" y="1474390"/>
            <a:ext cx="4742121" cy="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7" name="Connecteur droit 6">
            <a:extLst>
              <a:ext uri="{FF2B5EF4-FFF2-40B4-BE49-F238E27FC236}">
                <a16:creationId xmlns:a16="http://schemas.microsoft.com/office/drawing/2014/main" id="{FB4752DF-8F38-64A4-000C-E8EB90F8381C}"/>
              </a:ext>
            </a:extLst>
          </p:cNvPr>
          <p:cNvCxnSpPr>
            <a:cxnSpLocks/>
          </p:cNvCxnSpPr>
          <p:nvPr/>
        </p:nvCxnSpPr>
        <p:spPr>
          <a:xfrm>
            <a:off x="680484" y="868322"/>
            <a:ext cx="11142921"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11073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323D8-4299-DFD2-8148-5966056A7ACF}"/>
              </a:ext>
            </a:extLst>
          </p:cNvPr>
          <p:cNvSpPr>
            <a:spLocks noGrp="1"/>
          </p:cNvSpPr>
          <p:nvPr>
            <p:ph type="title"/>
          </p:nvPr>
        </p:nvSpPr>
        <p:spPr>
          <a:xfrm>
            <a:off x="838200" y="192405"/>
            <a:ext cx="10515600" cy="843915"/>
          </a:xfrm>
        </p:spPr>
        <p:txBody>
          <a:bodyPr/>
          <a:lstStyle/>
          <a:p>
            <a:r>
              <a:rPr lang="fr-FR" b="1" dirty="0">
                <a:solidFill>
                  <a:srgbClr val="00B0F0"/>
                </a:solidFill>
              </a:rPr>
              <a:t>V. Recodage de variables</a:t>
            </a:r>
          </a:p>
        </p:txBody>
      </p:sp>
      <p:sp>
        <p:nvSpPr>
          <p:cNvPr id="13" name="ZoneTexte 12">
            <a:extLst>
              <a:ext uri="{FF2B5EF4-FFF2-40B4-BE49-F238E27FC236}">
                <a16:creationId xmlns:a16="http://schemas.microsoft.com/office/drawing/2014/main" id="{827F8813-F1B3-7984-2428-5CDCCBDF703A}"/>
              </a:ext>
            </a:extLst>
          </p:cNvPr>
          <p:cNvSpPr txBox="1"/>
          <p:nvPr/>
        </p:nvSpPr>
        <p:spPr>
          <a:xfrm>
            <a:off x="6021253" y="1111428"/>
            <a:ext cx="5506720" cy="2862322"/>
          </a:xfrm>
          <a:prstGeom prst="rect">
            <a:avLst/>
          </a:prstGeom>
          <a:noFill/>
        </p:spPr>
        <p:txBody>
          <a:bodyPr wrap="square" rtlCol="0">
            <a:spAutoFit/>
          </a:bodyPr>
          <a:lstStyle/>
          <a:p>
            <a:pPr algn="just"/>
            <a:r>
              <a:rPr lang="fr-FR" sz="2000" dirty="0"/>
              <a:t>Pour effectuer ces calculs, il suffit de rentrer </a:t>
            </a:r>
            <a:r>
              <a:rPr lang="fr-FR" sz="2000" b="1" dirty="0"/>
              <a:t>Transformer → Recodage de variables</a:t>
            </a:r>
          </a:p>
          <a:p>
            <a:pPr algn="just"/>
            <a:endParaRPr lang="fr-FR" sz="2000" b="1" dirty="0"/>
          </a:p>
          <a:p>
            <a:pPr algn="just"/>
            <a:r>
              <a:rPr lang="fr-FR" sz="2000" dirty="0"/>
              <a:t>Ensuite sélectionner la variable que vous souhaitez recoder</a:t>
            </a:r>
          </a:p>
          <a:p>
            <a:pPr algn="just"/>
            <a:endParaRPr lang="fr-FR" sz="2000" b="1" dirty="0"/>
          </a:p>
          <a:p>
            <a:pPr algn="just"/>
            <a:r>
              <a:rPr lang="fr-FR" sz="2000" dirty="0"/>
              <a:t>Ensuite, il faut cliquer sur l’onglet désormais active en bas </a:t>
            </a:r>
            <a:r>
              <a:rPr lang="fr-FR" sz="2000" b="1" dirty="0"/>
              <a:t>anciennes et nouvelles valeurs</a:t>
            </a:r>
            <a:r>
              <a:rPr lang="fr-FR" sz="2000" dirty="0"/>
              <a:t>, pour donner les critères de recodage</a:t>
            </a:r>
          </a:p>
        </p:txBody>
      </p:sp>
      <p:sp>
        <p:nvSpPr>
          <p:cNvPr id="14" name="ZoneTexte 13">
            <a:extLst>
              <a:ext uri="{FF2B5EF4-FFF2-40B4-BE49-F238E27FC236}">
                <a16:creationId xmlns:a16="http://schemas.microsoft.com/office/drawing/2014/main" id="{6B799A54-621D-F881-D715-FD6EF18C86DE}"/>
              </a:ext>
            </a:extLst>
          </p:cNvPr>
          <p:cNvSpPr txBox="1"/>
          <p:nvPr/>
        </p:nvSpPr>
        <p:spPr>
          <a:xfrm>
            <a:off x="6096000" y="4180065"/>
            <a:ext cx="5425440" cy="2246769"/>
          </a:xfrm>
          <a:prstGeom prst="rect">
            <a:avLst/>
          </a:prstGeom>
          <a:noFill/>
        </p:spPr>
        <p:txBody>
          <a:bodyPr wrap="square" rtlCol="0">
            <a:spAutoFit/>
          </a:bodyPr>
          <a:lstStyle/>
          <a:p>
            <a:pPr algn="just"/>
            <a:r>
              <a:rPr lang="fr-FR" sz="2000" dirty="0"/>
              <a:t>Dans le Champs « </a:t>
            </a:r>
            <a:r>
              <a:rPr lang="fr-FR" sz="2000" b="1" dirty="0"/>
              <a:t>Ancienne valeur </a:t>
            </a:r>
            <a:r>
              <a:rPr lang="fr-FR" sz="2000" dirty="0"/>
              <a:t>» et « </a:t>
            </a:r>
            <a:r>
              <a:rPr lang="fr-FR" sz="2000" b="1" dirty="0"/>
              <a:t>Valeur</a:t>
            </a:r>
            <a:r>
              <a:rPr lang="fr-FR" sz="2000" dirty="0"/>
              <a:t> », écrire la valeur à recoder et à droite, dans le cadre « </a:t>
            </a:r>
            <a:r>
              <a:rPr lang="fr-FR" sz="2000" b="1" dirty="0"/>
              <a:t>Nouvelle valeur </a:t>
            </a:r>
            <a:r>
              <a:rPr lang="fr-FR" sz="2000" dirty="0"/>
              <a:t>» et « </a:t>
            </a:r>
            <a:r>
              <a:rPr lang="fr-FR" sz="2000" b="1" dirty="0"/>
              <a:t>Valeur </a:t>
            </a:r>
            <a:r>
              <a:rPr lang="fr-FR" sz="2000" dirty="0"/>
              <a:t>», la nouvelle valeur recodée, puis cliquez sur Ajouter. </a:t>
            </a:r>
          </a:p>
          <a:p>
            <a:pPr algn="just"/>
            <a:endParaRPr lang="fr-FR" sz="2000" dirty="0"/>
          </a:p>
          <a:p>
            <a:pPr algn="just"/>
            <a:r>
              <a:rPr lang="fr-FR" sz="2000" dirty="0"/>
              <a:t>Cliquer sur poursuivre si vous finissez de saisir toutes les valeurs à recoder.</a:t>
            </a:r>
          </a:p>
        </p:txBody>
      </p:sp>
      <p:cxnSp>
        <p:nvCxnSpPr>
          <p:cNvPr id="3" name="Connecteur droit 2">
            <a:extLst>
              <a:ext uri="{FF2B5EF4-FFF2-40B4-BE49-F238E27FC236}">
                <a16:creationId xmlns:a16="http://schemas.microsoft.com/office/drawing/2014/main" id="{0353F781-6F1C-1A65-772A-10CEB5607395}"/>
              </a:ext>
            </a:extLst>
          </p:cNvPr>
          <p:cNvCxnSpPr>
            <a:cxnSpLocks/>
          </p:cNvCxnSpPr>
          <p:nvPr/>
        </p:nvCxnSpPr>
        <p:spPr>
          <a:xfrm>
            <a:off x="1012373" y="847057"/>
            <a:ext cx="5232400" cy="0"/>
          </a:xfrm>
          <a:prstGeom prst="line">
            <a:avLst/>
          </a:prstGeom>
          <a:ln w="76200"/>
        </p:spPr>
        <p:style>
          <a:lnRef idx="1">
            <a:schemeClr val="accent2"/>
          </a:lnRef>
          <a:fillRef idx="0">
            <a:schemeClr val="accent2"/>
          </a:fillRef>
          <a:effectRef idx="0">
            <a:schemeClr val="accent2"/>
          </a:effectRef>
          <a:fontRef idx="minor">
            <a:schemeClr val="tx1"/>
          </a:fontRef>
        </p:style>
      </p:cxnSp>
      <p:pic>
        <p:nvPicPr>
          <p:cNvPr id="5" name="Image 4">
            <a:extLst>
              <a:ext uri="{FF2B5EF4-FFF2-40B4-BE49-F238E27FC236}">
                <a16:creationId xmlns:a16="http://schemas.microsoft.com/office/drawing/2014/main" id="{37278B44-7F02-4610-709C-14BAD2082975}"/>
              </a:ext>
            </a:extLst>
          </p:cNvPr>
          <p:cNvPicPr>
            <a:picLocks noChangeAspect="1"/>
          </p:cNvPicPr>
          <p:nvPr/>
        </p:nvPicPr>
        <p:blipFill>
          <a:blip r:embed="rId2"/>
          <a:stretch>
            <a:fillRect/>
          </a:stretch>
        </p:blipFill>
        <p:spPr>
          <a:xfrm>
            <a:off x="838200" y="1036320"/>
            <a:ext cx="4831080" cy="2857631"/>
          </a:xfrm>
          <a:prstGeom prst="rect">
            <a:avLst/>
          </a:prstGeom>
        </p:spPr>
      </p:pic>
      <p:pic>
        <p:nvPicPr>
          <p:cNvPr id="6" name="Image 5">
            <a:extLst>
              <a:ext uri="{FF2B5EF4-FFF2-40B4-BE49-F238E27FC236}">
                <a16:creationId xmlns:a16="http://schemas.microsoft.com/office/drawing/2014/main" id="{DC94B595-0E6C-510C-662C-072B8970CE1D}"/>
              </a:ext>
            </a:extLst>
          </p:cNvPr>
          <p:cNvPicPr>
            <a:picLocks noChangeAspect="1"/>
          </p:cNvPicPr>
          <p:nvPr/>
        </p:nvPicPr>
        <p:blipFill>
          <a:blip r:embed="rId3"/>
          <a:stretch>
            <a:fillRect/>
          </a:stretch>
        </p:blipFill>
        <p:spPr>
          <a:xfrm>
            <a:off x="838200" y="3941305"/>
            <a:ext cx="4831080" cy="2724290"/>
          </a:xfrm>
          <a:prstGeom prst="rect">
            <a:avLst/>
          </a:prstGeom>
        </p:spPr>
      </p:pic>
    </p:spTree>
    <p:extLst>
      <p:ext uri="{BB962C8B-B14F-4D97-AF65-F5344CB8AC3E}">
        <p14:creationId xmlns:p14="http://schemas.microsoft.com/office/powerpoint/2010/main" val="2697147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323D8-4299-DFD2-8148-5966056A7ACF}"/>
              </a:ext>
            </a:extLst>
          </p:cNvPr>
          <p:cNvSpPr>
            <a:spLocks noGrp="1"/>
          </p:cNvSpPr>
          <p:nvPr>
            <p:ph type="title"/>
          </p:nvPr>
        </p:nvSpPr>
        <p:spPr>
          <a:xfrm>
            <a:off x="838200" y="365125"/>
            <a:ext cx="10515600" cy="695579"/>
          </a:xfrm>
        </p:spPr>
        <p:txBody>
          <a:bodyPr/>
          <a:lstStyle/>
          <a:p>
            <a:r>
              <a:rPr lang="fr-FR" b="1" dirty="0">
                <a:solidFill>
                  <a:srgbClr val="00B0F0"/>
                </a:solidFill>
              </a:rPr>
              <a:t>VI. Regroupement des variables d’ECHELLES</a:t>
            </a:r>
          </a:p>
        </p:txBody>
      </p:sp>
      <p:sp>
        <p:nvSpPr>
          <p:cNvPr id="3" name="Espace réservé du contenu 2">
            <a:extLst>
              <a:ext uri="{FF2B5EF4-FFF2-40B4-BE49-F238E27FC236}">
                <a16:creationId xmlns:a16="http://schemas.microsoft.com/office/drawing/2014/main" id="{AD953B0D-3051-7B7A-F56E-C7C3314983A7}"/>
              </a:ext>
            </a:extLst>
          </p:cNvPr>
          <p:cNvSpPr>
            <a:spLocks noGrp="1"/>
          </p:cNvSpPr>
          <p:nvPr>
            <p:ph idx="1"/>
          </p:nvPr>
        </p:nvSpPr>
        <p:spPr>
          <a:xfrm>
            <a:off x="838200" y="1060704"/>
            <a:ext cx="10515600" cy="4979099"/>
          </a:xfrm>
        </p:spPr>
        <p:txBody>
          <a:bodyPr/>
          <a:lstStyle/>
          <a:p>
            <a:pPr algn="just"/>
            <a:r>
              <a:rPr lang="fr-FR" sz="2400" dirty="0"/>
              <a:t>Il répond au souci de catégorisation des variables quantitatives de la même manière que la technique création de variables, mais cette fois-ci de façon beaucoup plus automatiser. Il ne s’agira plus de fournir à SPSS les bornes de divisions, mais l’emplacement de la première division et le nombre de divisions et SPSS se charge de vous proposer les intervalles</a:t>
            </a:r>
          </a:p>
          <a:p>
            <a:r>
              <a:rPr lang="fr-FR" sz="2400" dirty="0"/>
              <a:t>Pour le faire </a:t>
            </a:r>
            <a:r>
              <a:rPr lang="fr-FR" sz="2400" b="1" dirty="0"/>
              <a:t>Transformer → Regroupement visuel</a:t>
            </a:r>
            <a:r>
              <a:rPr lang="fr-FR" sz="2400" dirty="0"/>
              <a:t>, une boite de dialogue s’ouvre</a:t>
            </a:r>
          </a:p>
          <a:p>
            <a:endParaRPr lang="fr-FR" dirty="0"/>
          </a:p>
        </p:txBody>
      </p:sp>
      <p:pic>
        <p:nvPicPr>
          <p:cNvPr id="7" name="Image 6">
            <a:extLst>
              <a:ext uri="{FF2B5EF4-FFF2-40B4-BE49-F238E27FC236}">
                <a16:creationId xmlns:a16="http://schemas.microsoft.com/office/drawing/2014/main" id="{2348BF58-789C-8466-F82E-BD95E08D8811}"/>
              </a:ext>
            </a:extLst>
          </p:cNvPr>
          <p:cNvPicPr>
            <a:picLocks noChangeAspect="1"/>
          </p:cNvPicPr>
          <p:nvPr/>
        </p:nvPicPr>
        <p:blipFill>
          <a:blip r:embed="rId2"/>
          <a:stretch>
            <a:fillRect/>
          </a:stretch>
        </p:blipFill>
        <p:spPr>
          <a:xfrm>
            <a:off x="1139364" y="3218688"/>
            <a:ext cx="3313763" cy="3111660"/>
          </a:xfrm>
          <a:prstGeom prst="rect">
            <a:avLst/>
          </a:prstGeom>
        </p:spPr>
      </p:pic>
      <p:sp>
        <p:nvSpPr>
          <p:cNvPr id="9" name="ZoneTexte 8">
            <a:extLst>
              <a:ext uri="{FF2B5EF4-FFF2-40B4-BE49-F238E27FC236}">
                <a16:creationId xmlns:a16="http://schemas.microsoft.com/office/drawing/2014/main" id="{CDFF00A1-6EB2-4A8F-0476-79FB304AF9B8}"/>
              </a:ext>
            </a:extLst>
          </p:cNvPr>
          <p:cNvSpPr txBox="1"/>
          <p:nvPr/>
        </p:nvSpPr>
        <p:spPr>
          <a:xfrm>
            <a:off x="4856225" y="4380135"/>
            <a:ext cx="6094476" cy="954107"/>
          </a:xfrm>
          <a:prstGeom prst="rect">
            <a:avLst/>
          </a:prstGeom>
          <a:noFill/>
        </p:spPr>
        <p:txBody>
          <a:bodyPr wrap="square">
            <a:spAutoFit/>
          </a:bodyPr>
          <a:lstStyle/>
          <a:p>
            <a:r>
              <a:rPr lang="fr-FR" sz="2800" dirty="0"/>
              <a:t>Sélectionnez la variable que vous désirez faire le regroupement</a:t>
            </a:r>
          </a:p>
        </p:txBody>
      </p:sp>
      <p:cxnSp>
        <p:nvCxnSpPr>
          <p:cNvPr id="4" name="Connecteur droit 3">
            <a:extLst>
              <a:ext uri="{FF2B5EF4-FFF2-40B4-BE49-F238E27FC236}">
                <a16:creationId xmlns:a16="http://schemas.microsoft.com/office/drawing/2014/main" id="{59421435-5D5F-1823-82AF-8005CDA1176B}"/>
              </a:ext>
            </a:extLst>
          </p:cNvPr>
          <p:cNvCxnSpPr>
            <a:cxnSpLocks/>
          </p:cNvCxnSpPr>
          <p:nvPr/>
        </p:nvCxnSpPr>
        <p:spPr>
          <a:xfrm>
            <a:off x="959208" y="964012"/>
            <a:ext cx="9396904"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07448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323D8-4299-DFD2-8148-5966056A7ACF}"/>
              </a:ext>
            </a:extLst>
          </p:cNvPr>
          <p:cNvSpPr>
            <a:spLocks noGrp="1"/>
          </p:cNvSpPr>
          <p:nvPr>
            <p:ph type="title"/>
          </p:nvPr>
        </p:nvSpPr>
        <p:spPr>
          <a:xfrm>
            <a:off x="838200" y="365125"/>
            <a:ext cx="10515600" cy="576707"/>
          </a:xfrm>
        </p:spPr>
        <p:txBody>
          <a:bodyPr>
            <a:normAutofit fontScale="90000"/>
          </a:bodyPr>
          <a:lstStyle/>
          <a:p>
            <a:r>
              <a:rPr lang="fr-FR" b="1" dirty="0">
                <a:solidFill>
                  <a:srgbClr val="00B0F0"/>
                </a:solidFill>
              </a:rPr>
              <a:t>VI. Regroupement des variables d’ECHELLES</a:t>
            </a:r>
          </a:p>
        </p:txBody>
      </p:sp>
      <p:sp>
        <p:nvSpPr>
          <p:cNvPr id="3" name="Espace réservé du contenu 2">
            <a:extLst>
              <a:ext uri="{FF2B5EF4-FFF2-40B4-BE49-F238E27FC236}">
                <a16:creationId xmlns:a16="http://schemas.microsoft.com/office/drawing/2014/main" id="{AD953B0D-3051-7B7A-F56E-C7C3314983A7}"/>
              </a:ext>
            </a:extLst>
          </p:cNvPr>
          <p:cNvSpPr>
            <a:spLocks noGrp="1"/>
          </p:cNvSpPr>
          <p:nvPr>
            <p:ph idx="1"/>
          </p:nvPr>
        </p:nvSpPr>
        <p:spPr>
          <a:xfrm>
            <a:off x="838200" y="1060704"/>
            <a:ext cx="10515600" cy="4979099"/>
          </a:xfrm>
        </p:spPr>
        <p:txBody>
          <a:bodyPr/>
          <a:lstStyle/>
          <a:p>
            <a:pPr marL="0" indent="0">
              <a:buNone/>
            </a:pPr>
            <a:r>
              <a:rPr lang="fr-FR" dirty="0"/>
              <a:t>.</a:t>
            </a:r>
          </a:p>
        </p:txBody>
      </p:sp>
      <p:pic>
        <p:nvPicPr>
          <p:cNvPr id="5" name="Image 4">
            <a:extLst>
              <a:ext uri="{FF2B5EF4-FFF2-40B4-BE49-F238E27FC236}">
                <a16:creationId xmlns:a16="http://schemas.microsoft.com/office/drawing/2014/main" id="{F98944CD-D49F-3635-06FD-071F82EFF945}"/>
              </a:ext>
            </a:extLst>
          </p:cNvPr>
          <p:cNvPicPr>
            <a:picLocks noChangeAspect="1"/>
          </p:cNvPicPr>
          <p:nvPr/>
        </p:nvPicPr>
        <p:blipFill>
          <a:blip r:embed="rId2"/>
          <a:stretch>
            <a:fillRect/>
          </a:stretch>
        </p:blipFill>
        <p:spPr>
          <a:xfrm>
            <a:off x="948831" y="1197864"/>
            <a:ext cx="4369025" cy="3675888"/>
          </a:xfrm>
          <a:prstGeom prst="rect">
            <a:avLst/>
          </a:prstGeom>
        </p:spPr>
      </p:pic>
      <p:sp>
        <p:nvSpPr>
          <p:cNvPr id="8" name="ZoneTexte 7">
            <a:extLst>
              <a:ext uri="{FF2B5EF4-FFF2-40B4-BE49-F238E27FC236}">
                <a16:creationId xmlns:a16="http://schemas.microsoft.com/office/drawing/2014/main" id="{A96A6AA1-6966-DA2A-1D67-3F9460B9C604}"/>
              </a:ext>
            </a:extLst>
          </p:cNvPr>
          <p:cNvSpPr txBox="1"/>
          <p:nvPr/>
        </p:nvSpPr>
        <p:spPr>
          <a:xfrm>
            <a:off x="5580126" y="1223278"/>
            <a:ext cx="6094476" cy="3785652"/>
          </a:xfrm>
          <a:prstGeom prst="rect">
            <a:avLst/>
          </a:prstGeom>
          <a:noFill/>
        </p:spPr>
        <p:txBody>
          <a:bodyPr wrap="square">
            <a:spAutoFit/>
          </a:bodyPr>
          <a:lstStyle/>
          <a:p>
            <a:pPr algn="just"/>
            <a:r>
              <a:rPr lang="fr-FR" sz="2400" dirty="0"/>
              <a:t>Donner un nom et un libellé à la nouvelle variable qui sera créée dans la ligne « Variable regroupée ». </a:t>
            </a:r>
          </a:p>
          <a:p>
            <a:pPr algn="just"/>
            <a:r>
              <a:rPr lang="fr-FR" sz="2400" dirty="0"/>
              <a:t>Le minimum et le maximum des valeurs sont automatiquement renvoyez par SPSS, ainsi que le nombre d’observation et le nombre de valeurs manquantes contenues dans la variable à regrouper. </a:t>
            </a:r>
          </a:p>
          <a:p>
            <a:pPr algn="just"/>
            <a:r>
              <a:rPr lang="fr-FR" sz="2400" dirty="0"/>
              <a:t>Pour commencer le regroupement, il suffit de cliquer sur l’onglet « Créer des divisions »</a:t>
            </a:r>
          </a:p>
        </p:txBody>
      </p:sp>
      <p:cxnSp>
        <p:nvCxnSpPr>
          <p:cNvPr id="4" name="Connecteur droit 3">
            <a:extLst>
              <a:ext uri="{FF2B5EF4-FFF2-40B4-BE49-F238E27FC236}">
                <a16:creationId xmlns:a16="http://schemas.microsoft.com/office/drawing/2014/main" id="{EA22C811-A5CF-FAF6-60F0-9E8BB4EEF074}"/>
              </a:ext>
            </a:extLst>
          </p:cNvPr>
          <p:cNvCxnSpPr>
            <a:cxnSpLocks/>
          </p:cNvCxnSpPr>
          <p:nvPr/>
        </p:nvCxnSpPr>
        <p:spPr>
          <a:xfrm>
            <a:off x="948831" y="899300"/>
            <a:ext cx="8524778"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11246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323D8-4299-DFD2-8148-5966056A7ACF}"/>
              </a:ext>
            </a:extLst>
          </p:cNvPr>
          <p:cNvSpPr>
            <a:spLocks noGrp="1"/>
          </p:cNvSpPr>
          <p:nvPr>
            <p:ph type="title"/>
          </p:nvPr>
        </p:nvSpPr>
        <p:spPr>
          <a:xfrm>
            <a:off x="838200" y="365125"/>
            <a:ext cx="10515600" cy="576707"/>
          </a:xfrm>
        </p:spPr>
        <p:txBody>
          <a:bodyPr>
            <a:normAutofit fontScale="90000"/>
          </a:bodyPr>
          <a:lstStyle/>
          <a:p>
            <a:r>
              <a:rPr lang="fr-FR" b="1" dirty="0">
                <a:solidFill>
                  <a:srgbClr val="00B0F0"/>
                </a:solidFill>
              </a:rPr>
              <a:t>VI. Regroupement des variables d’ECHELLES</a:t>
            </a:r>
          </a:p>
        </p:txBody>
      </p:sp>
      <p:sp>
        <p:nvSpPr>
          <p:cNvPr id="3" name="Espace réservé du contenu 2">
            <a:extLst>
              <a:ext uri="{FF2B5EF4-FFF2-40B4-BE49-F238E27FC236}">
                <a16:creationId xmlns:a16="http://schemas.microsoft.com/office/drawing/2014/main" id="{AD953B0D-3051-7B7A-F56E-C7C3314983A7}"/>
              </a:ext>
            </a:extLst>
          </p:cNvPr>
          <p:cNvSpPr>
            <a:spLocks noGrp="1"/>
          </p:cNvSpPr>
          <p:nvPr>
            <p:ph idx="1"/>
          </p:nvPr>
        </p:nvSpPr>
        <p:spPr>
          <a:xfrm>
            <a:off x="838200" y="1060704"/>
            <a:ext cx="10515600" cy="4979099"/>
          </a:xfrm>
        </p:spPr>
        <p:txBody>
          <a:bodyPr/>
          <a:lstStyle/>
          <a:p>
            <a:pPr marL="0" indent="0">
              <a:buNone/>
            </a:pPr>
            <a:r>
              <a:rPr lang="fr-FR" dirty="0"/>
              <a:t>.</a:t>
            </a:r>
          </a:p>
        </p:txBody>
      </p:sp>
      <p:pic>
        <p:nvPicPr>
          <p:cNvPr id="6" name="Image 5">
            <a:extLst>
              <a:ext uri="{FF2B5EF4-FFF2-40B4-BE49-F238E27FC236}">
                <a16:creationId xmlns:a16="http://schemas.microsoft.com/office/drawing/2014/main" id="{F3334AC2-C356-F60A-6963-E236BC5253D5}"/>
              </a:ext>
            </a:extLst>
          </p:cNvPr>
          <p:cNvPicPr>
            <a:picLocks noChangeAspect="1"/>
          </p:cNvPicPr>
          <p:nvPr/>
        </p:nvPicPr>
        <p:blipFill>
          <a:blip r:embed="rId2"/>
          <a:stretch>
            <a:fillRect/>
          </a:stretch>
        </p:blipFill>
        <p:spPr>
          <a:xfrm>
            <a:off x="917731" y="1449628"/>
            <a:ext cx="3946877" cy="4347668"/>
          </a:xfrm>
          <a:prstGeom prst="rect">
            <a:avLst/>
          </a:prstGeom>
        </p:spPr>
      </p:pic>
      <p:sp>
        <p:nvSpPr>
          <p:cNvPr id="9" name="ZoneTexte 8">
            <a:extLst>
              <a:ext uri="{FF2B5EF4-FFF2-40B4-BE49-F238E27FC236}">
                <a16:creationId xmlns:a16="http://schemas.microsoft.com/office/drawing/2014/main" id="{8F6B249B-A7E2-B705-069E-94986FD89AFC}"/>
              </a:ext>
            </a:extLst>
          </p:cNvPr>
          <p:cNvSpPr txBox="1"/>
          <p:nvPr/>
        </p:nvSpPr>
        <p:spPr>
          <a:xfrm>
            <a:off x="5047488" y="1294180"/>
            <a:ext cx="6620256" cy="4893647"/>
          </a:xfrm>
          <a:prstGeom prst="rect">
            <a:avLst/>
          </a:prstGeom>
          <a:noFill/>
        </p:spPr>
        <p:txBody>
          <a:bodyPr wrap="square">
            <a:spAutoFit/>
          </a:bodyPr>
          <a:lstStyle/>
          <a:p>
            <a:pPr algn="just"/>
            <a:r>
              <a:rPr lang="fr-FR" sz="2400" dirty="0"/>
              <a:t>Dans cette boite de dialogue, nous avons </a:t>
            </a:r>
          </a:p>
          <a:p>
            <a:pPr marL="342900" indent="-342900" algn="just">
              <a:buFont typeface="Wingdings" panose="05000000000000000000" pitchFamily="2" charset="2"/>
              <a:buChar char="Ø"/>
            </a:pPr>
            <a:r>
              <a:rPr lang="fr-FR" sz="2400" dirty="0"/>
              <a:t>un onglet « Intervalles de longueur identique » qui nous permet de diviser la variable en groupe identique. Il suffit de fournir l’emplacement de la première division et le nombre de divisions et SPSS nous propose la largeur et l’emplacement de la dernière de la division ; </a:t>
            </a:r>
          </a:p>
          <a:p>
            <a:pPr marL="342900" indent="-342900" algn="just">
              <a:buFont typeface="Wingdings" panose="05000000000000000000" pitchFamily="2" charset="2"/>
              <a:buChar char="Ø"/>
            </a:pPr>
            <a:r>
              <a:rPr lang="fr-FR" sz="2400" dirty="0"/>
              <a:t>« Percentiles égaux fondés sur les observations analysées » qui nous permet de diviser notre variable en quartile, quintile, décile. Il suffit de fournir le percentile en pourcentage ou le nombre de divisions correspondantes (quartil=3 divisions, quintile=4 divisions, décile=9 divisions)</a:t>
            </a:r>
          </a:p>
        </p:txBody>
      </p:sp>
      <p:cxnSp>
        <p:nvCxnSpPr>
          <p:cNvPr id="4" name="Connecteur droit 3">
            <a:extLst>
              <a:ext uri="{FF2B5EF4-FFF2-40B4-BE49-F238E27FC236}">
                <a16:creationId xmlns:a16="http://schemas.microsoft.com/office/drawing/2014/main" id="{F10BA2B5-44F7-C2F1-229C-97176BB3DE55}"/>
              </a:ext>
            </a:extLst>
          </p:cNvPr>
          <p:cNvCxnSpPr>
            <a:cxnSpLocks/>
          </p:cNvCxnSpPr>
          <p:nvPr/>
        </p:nvCxnSpPr>
        <p:spPr>
          <a:xfrm>
            <a:off x="917731" y="857687"/>
            <a:ext cx="8566511"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92372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323D8-4299-DFD2-8148-5966056A7ACF}"/>
              </a:ext>
            </a:extLst>
          </p:cNvPr>
          <p:cNvSpPr>
            <a:spLocks noGrp="1"/>
          </p:cNvSpPr>
          <p:nvPr>
            <p:ph type="title"/>
          </p:nvPr>
        </p:nvSpPr>
        <p:spPr>
          <a:xfrm>
            <a:off x="838200" y="365125"/>
            <a:ext cx="10515600" cy="576707"/>
          </a:xfrm>
        </p:spPr>
        <p:txBody>
          <a:bodyPr>
            <a:normAutofit fontScale="90000"/>
          </a:bodyPr>
          <a:lstStyle/>
          <a:p>
            <a:r>
              <a:rPr lang="fr-FR" b="1" dirty="0">
                <a:solidFill>
                  <a:srgbClr val="00B0F0"/>
                </a:solidFill>
              </a:rPr>
              <a:t>VI. Regroupement des variables d’ECHELLES</a:t>
            </a:r>
          </a:p>
        </p:txBody>
      </p:sp>
      <p:sp>
        <p:nvSpPr>
          <p:cNvPr id="3" name="Espace réservé du contenu 2">
            <a:extLst>
              <a:ext uri="{FF2B5EF4-FFF2-40B4-BE49-F238E27FC236}">
                <a16:creationId xmlns:a16="http://schemas.microsoft.com/office/drawing/2014/main" id="{AD953B0D-3051-7B7A-F56E-C7C3314983A7}"/>
              </a:ext>
            </a:extLst>
          </p:cNvPr>
          <p:cNvSpPr>
            <a:spLocks noGrp="1"/>
          </p:cNvSpPr>
          <p:nvPr>
            <p:ph idx="1"/>
          </p:nvPr>
        </p:nvSpPr>
        <p:spPr>
          <a:xfrm>
            <a:off x="838200" y="1060704"/>
            <a:ext cx="10515600" cy="4979099"/>
          </a:xfrm>
        </p:spPr>
        <p:txBody>
          <a:bodyPr/>
          <a:lstStyle/>
          <a:p>
            <a:pPr marL="0" indent="0">
              <a:buNone/>
            </a:pPr>
            <a:r>
              <a:rPr lang="fr-FR" dirty="0"/>
              <a:t>.</a:t>
            </a:r>
          </a:p>
        </p:txBody>
      </p:sp>
      <p:pic>
        <p:nvPicPr>
          <p:cNvPr id="6" name="Image 5">
            <a:extLst>
              <a:ext uri="{FF2B5EF4-FFF2-40B4-BE49-F238E27FC236}">
                <a16:creationId xmlns:a16="http://schemas.microsoft.com/office/drawing/2014/main" id="{0158CD39-53B3-7AD9-2164-0A6DCA5810DD}"/>
              </a:ext>
            </a:extLst>
          </p:cNvPr>
          <p:cNvPicPr>
            <a:picLocks noChangeAspect="1"/>
          </p:cNvPicPr>
          <p:nvPr/>
        </p:nvPicPr>
        <p:blipFill>
          <a:blip r:embed="rId2"/>
          <a:stretch>
            <a:fillRect/>
          </a:stretch>
        </p:blipFill>
        <p:spPr>
          <a:xfrm>
            <a:off x="838200" y="1344097"/>
            <a:ext cx="4456176" cy="3840551"/>
          </a:xfrm>
          <a:prstGeom prst="rect">
            <a:avLst/>
          </a:prstGeom>
        </p:spPr>
      </p:pic>
      <p:sp>
        <p:nvSpPr>
          <p:cNvPr id="9" name="ZoneTexte 8">
            <a:extLst>
              <a:ext uri="{FF2B5EF4-FFF2-40B4-BE49-F238E27FC236}">
                <a16:creationId xmlns:a16="http://schemas.microsoft.com/office/drawing/2014/main" id="{3BADE078-331C-17E3-A51B-85B4E0FE51BC}"/>
              </a:ext>
            </a:extLst>
          </p:cNvPr>
          <p:cNvSpPr txBox="1"/>
          <p:nvPr/>
        </p:nvSpPr>
        <p:spPr>
          <a:xfrm>
            <a:off x="5495544" y="1312271"/>
            <a:ext cx="5641848" cy="4524315"/>
          </a:xfrm>
          <a:prstGeom prst="rect">
            <a:avLst/>
          </a:prstGeom>
          <a:noFill/>
        </p:spPr>
        <p:txBody>
          <a:bodyPr wrap="square">
            <a:spAutoFit/>
          </a:bodyPr>
          <a:lstStyle/>
          <a:p>
            <a:pPr algn="just"/>
            <a:r>
              <a:rPr lang="fr-FR" dirty="0"/>
              <a:t>On a les trois divisions sous forme de barre verticale en bleu sur l’histogramme, la divisions en rouge est celle sélectionnée sur le tableau. </a:t>
            </a:r>
          </a:p>
          <a:p>
            <a:pPr algn="just"/>
            <a:r>
              <a:rPr lang="fr-FR" dirty="0"/>
              <a:t>On peut déplacer ou supprimer une division en cliquant sur la barre verticale. Il suffit de faire un clic gauche maintenu et le faire déplacer à la direction que vous désirez. Lorsqu’on la glisse vers la droite ou gauche complètement en dehors de l’histogramme, cette division sera supprimée. </a:t>
            </a:r>
          </a:p>
          <a:p>
            <a:pPr algn="just"/>
            <a:r>
              <a:rPr lang="fr-FR" dirty="0"/>
              <a:t>On peut également créer des libellées automatiquement en cliquant sur « créer des libellées ». </a:t>
            </a:r>
          </a:p>
          <a:p>
            <a:pPr algn="just"/>
            <a:r>
              <a:rPr lang="fr-FR" dirty="0"/>
              <a:t>Le champs « Limites supérieurs » permet d’inclure ou d’exclure la borne supérieure de l’intervalle (inférieur ou égale et strictement inférieur). </a:t>
            </a:r>
          </a:p>
          <a:p>
            <a:pPr algn="just"/>
            <a:r>
              <a:rPr lang="fr-FR" dirty="0"/>
              <a:t>Une fois les paramétrages vous pouvez juste cliquez sur Ok et la nouvelle variable sera créée à la fin de la base.</a:t>
            </a:r>
          </a:p>
        </p:txBody>
      </p:sp>
      <p:cxnSp>
        <p:nvCxnSpPr>
          <p:cNvPr id="4" name="Connecteur droit 3">
            <a:extLst>
              <a:ext uri="{FF2B5EF4-FFF2-40B4-BE49-F238E27FC236}">
                <a16:creationId xmlns:a16="http://schemas.microsoft.com/office/drawing/2014/main" id="{CF50CF3F-FA25-1464-6850-AA630E9C8042}"/>
              </a:ext>
            </a:extLst>
          </p:cNvPr>
          <p:cNvCxnSpPr>
            <a:cxnSpLocks/>
          </p:cNvCxnSpPr>
          <p:nvPr/>
        </p:nvCxnSpPr>
        <p:spPr>
          <a:xfrm>
            <a:off x="948576" y="857687"/>
            <a:ext cx="8567564"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59375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323D8-4299-DFD2-8148-5966056A7ACF}"/>
              </a:ext>
            </a:extLst>
          </p:cNvPr>
          <p:cNvSpPr>
            <a:spLocks noGrp="1"/>
          </p:cNvSpPr>
          <p:nvPr>
            <p:ph type="title"/>
          </p:nvPr>
        </p:nvSpPr>
        <p:spPr>
          <a:xfrm>
            <a:off x="838200" y="151765"/>
            <a:ext cx="10515600" cy="630555"/>
          </a:xfrm>
        </p:spPr>
        <p:txBody>
          <a:bodyPr>
            <a:normAutofit fontScale="90000"/>
          </a:bodyPr>
          <a:lstStyle/>
          <a:p>
            <a:r>
              <a:rPr lang="fr-FR" b="1" dirty="0">
                <a:solidFill>
                  <a:srgbClr val="00B0F0"/>
                </a:solidFill>
              </a:rPr>
              <a:t>VII. Fragmenter la base de données</a:t>
            </a:r>
          </a:p>
        </p:txBody>
      </p:sp>
      <p:sp>
        <p:nvSpPr>
          <p:cNvPr id="3" name="Espace réservé du contenu 2">
            <a:extLst>
              <a:ext uri="{FF2B5EF4-FFF2-40B4-BE49-F238E27FC236}">
                <a16:creationId xmlns:a16="http://schemas.microsoft.com/office/drawing/2014/main" id="{AD953B0D-3051-7B7A-F56E-C7C3314983A7}"/>
              </a:ext>
            </a:extLst>
          </p:cNvPr>
          <p:cNvSpPr>
            <a:spLocks noGrp="1"/>
          </p:cNvSpPr>
          <p:nvPr>
            <p:ph idx="1"/>
          </p:nvPr>
        </p:nvSpPr>
        <p:spPr>
          <a:xfrm>
            <a:off x="838200" y="955040"/>
            <a:ext cx="10515600" cy="5221923"/>
          </a:xfrm>
        </p:spPr>
        <p:txBody>
          <a:bodyPr/>
          <a:lstStyle/>
          <a:p>
            <a:pPr algn="just"/>
            <a:r>
              <a:rPr lang="fr-FR" sz="2400" dirty="0"/>
              <a:t>Cette commande permet de travailler sur l’ensemble de la base des données, mais en obtenant des informations distinctes sur divers groupes en parallèle. En considérant les hommes et les femmes, les résultats apparaissent alors séparément pour ces deux groupes concernés dans la feuille des résultats.</a:t>
            </a:r>
          </a:p>
          <a:p>
            <a:pPr algn="just"/>
            <a:r>
              <a:rPr lang="fr-FR" sz="2400" dirty="0"/>
              <a:t>Pour fragmenter suivant une variable, il faut aller dans </a:t>
            </a:r>
            <a:r>
              <a:rPr lang="fr-FR" sz="2400" b="1" dirty="0"/>
              <a:t>Données → Scinder un fichier,</a:t>
            </a:r>
          </a:p>
        </p:txBody>
      </p:sp>
      <p:pic>
        <p:nvPicPr>
          <p:cNvPr id="5" name="Image 4">
            <a:extLst>
              <a:ext uri="{FF2B5EF4-FFF2-40B4-BE49-F238E27FC236}">
                <a16:creationId xmlns:a16="http://schemas.microsoft.com/office/drawing/2014/main" id="{A5DA3EFE-E947-FB1F-F373-F12E81BB761F}"/>
              </a:ext>
            </a:extLst>
          </p:cNvPr>
          <p:cNvPicPr>
            <a:picLocks noChangeAspect="1"/>
          </p:cNvPicPr>
          <p:nvPr/>
        </p:nvPicPr>
        <p:blipFill>
          <a:blip r:embed="rId3"/>
          <a:stretch>
            <a:fillRect/>
          </a:stretch>
        </p:blipFill>
        <p:spPr>
          <a:xfrm>
            <a:off x="1117486" y="3119121"/>
            <a:ext cx="4490834" cy="3230562"/>
          </a:xfrm>
          <a:prstGeom prst="rect">
            <a:avLst/>
          </a:prstGeom>
        </p:spPr>
      </p:pic>
      <p:sp>
        <p:nvSpPr>
          <p:cNvPr id="6" name="ZoneTexte 5">
            <a:extLst>
              <a:ext uri="{FF2B5EF4-FFF2-40B4-BE49-F238E27FC236}">
                <a16:creationId xmlns:a16="http://schemas.microsoft.com/office/drawing/2014/main" id="{44859BF1-9216-C953-5CBA-8A05044A84FF}"/>
              </a:ext>
            </a:extLst>
          </p:cNvPr>
          <p:cNvSpPr txBox="1"/>
          <p:nvPr/>
        </p:nvSpPr>
        <p:spPr>
          <a:xfrm>
            <a:off x="5831840" y="3048000"/>
            <a:ext cx="5902960" cy="3046988"/>
          </a:xfrm>
          <a:prstGeom prst="rect">
            <a:avLst/>
          </a:prstGeom>
          <a:noFill/>
        </p:spPr>
        <p:txBody>
          <a:bodyPr wrap="square" rtlCol="0">
            <a:spAutoFit/>
          </a:bodyPr>
          <a:lstStyle/>
          <a:p>
            <a:pPr algn="just"/>
            <a:r>
              <a:rPr lang="fr-FR" sz="2400" dirty="0"/>
              <a:t>Sélectionnez la variable sur lequel on veut la fragmentation et mettez dans le champ « </a:t>
            </a:r>
            <a:r>
              <a:rPr lang="fr-FR" sz="2400" b="1" dirty="0"/>
              <a:t>Critères de regroupement </a:t>
            </a:r>
            <a:r>
              <a:rPr lang="fr-FR" sz="2400" dirty="0"/>
              <a:t>». Ensuite vous Cliquez sur « </a:t>
            </a:r>
            <a:r>
              <a:rPr lang="fr-FR" sz="2400" b="1" dirty="0"/>
              <a:t>Organiser la sortie par groupe </a:t>
            </a:r>
            <a:r>
              <a:rPr lang="fr-FR" sz="2400" dirty="0"/>
              <a:t>» (ou Comparer les groupes si vous désirez avoir l’information dans un seul tableau à la place de plusieurs. Le résultat est le même, uniquement la présentation change)</a:t>
            </a:r>
          </a:p>
        </p:txBody>
      </p:sp>
      <p:cxnSp>
        <p:nvCxnSpPr>
          <p:cNvPr id="4" name="Connecteur droit 3">
            <a:extLst>
              <a:ext uri="{FF2B5EF4-FFF2-40B4-BE49-F238E27FC236}">
                <a16:creationId xmlns:a16="http://schemas.microsoft.com/office/drawing/2014/main" id="{48F626CE-3C00-FB55-3726-6053AD055B86}"/>
              </a:ext>
            </a:extLst>
          </p:cNvPr>
          <p:cNvCxnSpPr>
            <a:cxnSpLocks/>
          </p:cNvCxnSpPr>
          <p:nvPr/>
        </p:nvCxnSpPr>
        <p:spPr>
          <a:xfrm flipV="1">
            <a:off x="988828" y="680484"/>
            <a:ext cx="6826102" cy="553"/>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9083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170B10-6B44-9949-F686-AF2751186FA4}"/>
              </a:ext>
            </a:extLst>
          </p:cNvPr>
          <p:cNvSpPr>
            <a:spLocks noGrp="1"/>
          </p:cNvSpPr>
          <p:nvPr>
            <p:ph type="title"/>
          </p:nvPr>
        </p:nvSpPr>
        <p:spPr>
          <a:xfrm>
            <a:off x="838200" y="161925"/>
            <a:ext cx="10515600" cy="833755"/>
          </a:xfrm>
        </p:spPr>
        <p:txBody>
          <a:bodyPr/>
          <a:lstStyle/>
          <a:p>
            <a:r>
              <a:rPr lang="fr-FR" b="1" dirty="0">
                <a:solidFill>
                  <a:srgbClr val="00B0F0"/>
                </a:solidFill>
              </a:rPr>
              <a:t>Chapitre 2: Manipulation des données</a:t>
            </a:r>
          </a:p>
        </p:txBody>
      </p:sp>
      <p:grpSp>
        <p:nvGrpSpPr>
          <p:cNvPr id="3" name="Groupe 2">
            <a:extLst>
              <a:ext uri="{FF2B5EF4-FFF2-40B4-BE49-F238E27FC236}">
                <a16:creationId xmlns:a16="http://schemas.microsoft.com/office/drawing/2014/main" id="{8DFB459B-E736-181C-FBB6-56D5A95FC701}"/>
              </a:ext>
            </a:extLst>
          </p:cNvPr>
          <p:cNvGrpSpPr/>
          <p:nvPr/>
        </p:nvGrpSpPr>
        <p:grpSpPr>
          <a:xfrm>
            <a:off x="-5638172" y="117998"/>
            <a:ext cx="17404022" cy="7382500"/>
            <a:chOff x="-5638172" y="117998"/>
            <a:chExt cx="17404022" cy="7382500"/>
          </a:xfrm>
        </p:grpSpPr>
        <p:sp>
          <p:nvSpPr>
            <p:cNvPr id="4" name="Arc plein 3">
              <a:extLst>
                <a:ext uri="{FF2B5EF4-FFF2-40B4-BE49-F238E27FC236}">
                  <a16:creationId xmlns:a16="http://schemas.microsoft.com/office/drawing/2014/main" id="{74E53AB0-1947-24DD-6182-A3302F7CBE69}"/>
                </a:ext>
              </a:extLst>
            </p:cNvPr>
            <p:cNvSpPr/>
            <p:nvPr/>
          </p:nvSpPr>
          <p:spPr>
            <a:xfrm>
              <a:off x="-5638172" y="117998"/>
              <a:ext cx="7382500" cy="7382500"/>
            </a:xfrm>
            <a:prstGeom prst="blockArc">
              <a:avLst>
                <a:gd name="adj1" fmla="val 18900000"/>
                <a:gd name="adj2" fmla="val 2700000"/>
                <a:gd name="adj3" fmla="val 293"/>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5" name="Forme libre : forme 4">
              <a:extLst>
                <a:ext uri="{FF2B5EF4-FFF2-40B4-BE49-F238E27FC236}">
                  <a16:creationId xmlns:a16="http://schemas.microsoft.com/office/drawing/2014/main" id="{ED187DC9-276E-026E-93A2-7F985B8D369A}"/>
                </a:ext>
              </a:extLst>
            </p:cNvPr>
            <p:cNvSpPr/>
            <p:nvPr/>
          </p:nvSpPr>
          <p:spPr>
            <a:xfrm>
              <a:off x="944099" y="1316143"/>
              <a:ext cx="10821751" cy="498467"/>
            </a:xfrm>
            <a:custGeom>
              <a:avLst/>
              <a:gdLst>
                <a:gd name="connsiteX0" fmla="*/ 0 w 10821751"/>
                <a:gd name="connsiteY0" fmla="*/ 0 h 498467"/>
                <a:gd name="connsiteX1" fmla="*/ 10821751 w 10821751"/>
                <a:gd name="connsiteY1" fmla="*/ 0 h 498467"/>
                <a:gd name="connsiteX2" fmla="*/ 10821751 w 10821751"/>
                <a:gd name="connsiteY2" fmla="*/ 498467 h 498467"/>
                <a:gd name="connsiteX3" fmla="*/ 0 w 10821751"/>
                <a:gd name="connsiteY3" fmla="*/ 498467 h 498467"/>
                <a:gd name="connsiteX4" fmla="*/ 0 w 10821751"/>
                <a:gd name="connsiteY4" fmla="*/ 0 h 498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1751" h="498467">
                  <a:moveTo>
                    <a:pt x="0" y="0"/>
                  </a:moveTo>
                  <a:lnTo>
                    <a:pt x="10821751" y="0"/>
                  </a:lnTo>
                  <a:lnTo>
                    <a:pt x="10821751" y="498467"/>
                  </a:lnTo>
                  <a:lnTo>
                    <a:pt x="0" y="49846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5658" tIns="66040" rIns="66040" bIns="66040" numCol="1" spcCol="1270" anchor="ctr" anchorCtr="0">
              <a:noAutofit/>
            </a:bodyPr>
            <a:lstStyle/>
            <a:p>
              <a:pPr marL="0" lvl="0" indent="0" algn="l" defTabSz="1155700">
                <a:lnSpc>
                  <a:spcPct val="90000"/>
                </a:lnSpc>
                <a:spcBef>
                  <a:spcPct val="0"/>
                </a:spcBef>
                <a:spcAft>
                  <a:spcPct val="35000"/>
                </a:spcAft>
                <a:buNone/>
              </a:pPr>
              <a:r>
                <a:rPr lang="fr-FR" sz="2600" kern="1200" dirty="0"/>
                <a:t>Importation des données</a:t>
              </a:r>
            </a:p>
          </p:txBody>
        </p:sp>
        <p:sp>
          <p:nvSpPr>
            <p:cNvPr id="8" name="Ellipse 7">
              <a:extLst>
                <a:ext uri="{FF2B5EF4-FFF2-40B4-BE49-F238E27FC236}">
                  <a16:creationId xmlns:a16="http://schemas.microsoft.com/office/drawing/2014/main" id="{8E0C0E3F-38A9-8CB8-A527-FB21925A21D9}"/>
                </a:ext>
              </a:extLst>
            </p:cNvPr>
            <p:cNvSpPr/>
            <p:nvPr/>
          </p:nvSpPr>
          <p:spPr>
            <a:xfrm>
              <a:off x="632557" y="1253834"/>
              <a:ext cx="623084" cy="6230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9" name="Forme libre : forme 8">
              <a:extLst>
                <a:ext uri="{FF2B5EF4-FFF2-40B4-BE49-F238E27FC236}">
                  <a16:creationId xmlns:a16="http://schemas.microsoft.com/office/drawing/2014/main" id="{8FFC37DB-EC41-EA28-E252-8319647B3162}"/>
                </a:ext>
              </a:extLst>
            </p:cNvPr>
            <p:cNvSpPr/>
            <p:nvPr/>
          </p:nvSpPr>
          <p:spPr>
            <a:xfrm>
              <a:off x="1395506" y="2064283"/>
              <a:ext cx="10370344" cy="498467"/>
            </a:xfrm>
            <a:custGeom>
              <a:avLst/>
              <a:gdLst>
                <a:gd name="connsiteX0" fmla="*/ 0 w 10370344"/>
                <a:gd name="connsiteY0" fmla="*/ 0 h 498467"/>
                <a:gd name="connsiteX1" fmla="*/ 10370344 w 10370344"/>
                <a:gd name="connsiteY1" fmla="*/ 0 h 498467"/>
                <a:gd name="connsiteX2" fmla="*/ 10370344 w 10370344"/>
                <a:gd name="connsiteY2" fmla="*/ 498467 h 498467"/>
                <a:gd name="connsiteX3" fmla="*/ 0 w 10370344"/>
                <a:gd name="connsiteY3" fmla="*/ 498467 h 498467"/>
                <a:gd name="connsiteX4" fmla="*/ 0 w 10370344"/>
                <a:gd name="connsiteY4" fmla="*/ 0 h 498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344" h="498467">
                  <a:moveTo>
                    <a:pt x="0" y="0"/>
                  </a:moveTo>
                  <a:lnTo>
                    <a:pt x="10370344" y="0"/>
                  </a:lnTo>
                  <a:lnTo>
                    <a:pt x="10370344" y="498467"/>
                  </a:lnTo>
                  <a:lnTo>
                    <a:pt x="0" y="49846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5658" tIns="66040" rIns="66040" bIns="66040" numCol="1" spcCol="1270" anchor="ctr" anchorCtr="0">
              <a:noAutofit/>
            </a:bodyPr>
            <a:lstStyle/>
            <a:p>
              <a:pPr marL="0" lvl="0" indent="0" algn="l" defTabSz="1155700">
                <a:lnSpc>
                  <a:spcPct val="90000"/>
                </a:lnSpc>
                <a:spcBef>
                  <a:spcPct val="0"/>
                </a:spcBef>
                <a:spcAft>
                  <a:spcPct val="35000"/>
                </a:spcAft>
                <a:buNone/>
              </a:pPr>
              <a:r>
                <a:rPr lang="fr-FR" sz="2600" kern="1200" dirty="0"/>
                <a:t>Fusionner deux bases</a:t>
              </a:r>
            </a:p>
          </p:txBody>
        </p:sp>
        <p:sp>
          <p:nvSpPr>
            <p:cNvPr id="10" name="Ellipse 9">
              <a:extLst>
                <a:ext uri="{FF2B5EF4-FFF2-40B4-BE49-F238E27FC236}">
                  <a16:creationId xmlns:a16="http://schemas.microsoft.com/office/drawing/2014/main" id="{35BFD4A1-F306-68B9-D7F5-57AD1395A147}"/>
                </a:ext>
              </a:extLst>
            </p:cNvPr>
            <p:cNvSpPr/>
            <p:nvPr/>
          </p:nvSpPr>
          <p:spPr>
            <a:xfrm>
              <a:off x="1083964" y="2001974"/>
              <a:ext cx="623084" cy="6230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orme libre : forme 10">
              <a:extLst>
                <a:ext uri="{FF2B5EF4-FFF2-40B4-BE49-F238E27FC236}">
                  <a16:creationId xmlns:a16="http://schemas.microsoft.com/office/drawing/2014/main" id="{7C2ED777-F9D1-E907-5732-8B3E0A4E4BBE}"/>
                </a:ext>
              </a:extLst>
            </p:cNvPr>
            <p:cNvSpPr/>
            <p:nvPr/>
          </p:nvSpPr>
          <p:spPr>
            <a:xfrm>
              <a:off x="1642875" y="2811874"/>
              <a:ext cx="10122975" cy="498467"/>
            </a:xfrm>
            <a:custGeom>
              <a:avLst/>
              <a:gdLst>
                <a:gd name="connsiteX0" fmla="*/ 0 w 10122975"/>
                <a:gd name="connsiteY0" fmla="*/ 0 h 498467"/>
                <a:gd name="connsiteX1" fmla="*/ 10122975 w 10122975"/>
                <a:gd name="connsiteY1" fmla="*/ 0 h 498467"/>
                <a:gd name="connsiteX2" fmla="*/ 10122975 w 10122975"/>
                <a:gd name="connsiteY2" fmla="*/ 498467 h 498467"/>
                <a:gd name="connsiteX3" fmla="*/ 0 w 10122975"/>
                <a:gd name="connsiteY3" fmla="*/ 498467 h 498467"/>
                <a:gd name="connsiteX4" fmla="*/ 0 w 10122975"/>
                <a:gd name="connsiteY4" fmla="*/ 0 h 498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975" h="498467">
                  <a:moveTo>
                    <a:pt x="0" y="0"/>
                  </a:moveTo>
                  <a:lnTo>
                    <a:pt x="10122975" y="0"/>
                  </a:lnTo>
                  <a:lnTo>
                    <a:pt x="10122975" y="498467"/>
                  </a:lnTo>
                  <a:lnTo>
                    <a:pt x="0" y="49846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5658" tIns="66040" rIns="66040" bIns="66040" numCol="1" spcCol="1270" anchor="ctr" anchorCtr="0">
              <a:noAutofit/>
            </a:bodyPr>
            <a:lstStyle/>
            <a:p>
              <a:pPr marL="0" lvl="0" indent="0" algn="l" defTabSz="1155700">
                <a:lnSpc>
                  <a:spcPct val="90000"/>
                </a:lnSpc>
                <a:spcBef>
                  <a:spcPct val="0"/>
                </a:spcBef>
                <a:spcAft>
                  <a:spcPct val="35000"/>
                </a:spcAft>
                <a:buNone/>
              </a:pPr>
              <a:r>
                <a:rPr lang="fr-FR" sz="2600" kern="1200" dirty="0"/>
                <a:t>Création et calcul  d’une variable</a:t>
              </a:r>
            </a:p>
          </p:txBody>
        </p:sp>
        <p:sp>
          <p:nvSpPr>
            <p:cNvPr id="12" name="Ellipse 11">
              <a:extLst>
                <a:ext uri="{FF2B5EF4-FFF2-40B4-BE49-F238E27FC236}">
                  <a16:creationId xmlns:a16="http://schemas.microsoft.com/office/drawing/2014/main" id="{7CD9D502-8D46-9D4E-4B6A-656331674734}"/>
                </a:ext>
              </a:extLst>
            </p:cNvPr>
            <p:cNvSpPr/>
            <p:nvPr/>
          </p:nvSpPr>
          <p:spPr>
            <a:xfrm>
              <a:off x="1331333" y="2749566"/>
              <a:ext cx="623084" cy="6230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orme libre : forme 12">
              <a:extLst>
                <a:ext uri="{FF2B5EF4-FFF2-40B4-BE49-F238E27FC236}">
                  <a16:creationId xmlns:a16="http://schemas.microsoft.com/office/drawing/2014/main" id="{2BDACFB3-0581-2D78-0685-3F8770EB06F3}"/>
                </a:ext>
              </a:extLst>
            </p:cNvPr>
            <p:cNvSpPr/>
            <p:nvPr/>
          </p:nvSpPr>
          <p:spPr>
            <a:xfrm>
              <a:off x="1721857" y="3560014"/>
              <a:ext cx="10043992" cy="498467"/>
            </a:xfrm>
            <a:custGeom>
              <a:avLst/>
              <a:gdLst>
                <a:gd name="connsiteX0" fmla="*/ 0 w 10043992"/>
                <a:gd name="connsiteY0" fmla="*/ 0 h 498467"/>
                <a:gd name="connsiteX1" fmla="*/ 10043992 w 10043992"/>
                <a:gd name="connsiteY1" fmla="*/ 0 h 498467"/>
                <a:gd name="connsiteX2" fmla="*/ 10043992 w 10043992"/>
                <a:gd name="connsiteY2" fmla="*/ 498467 h 498467"/>
                <a:gd name="connsiteX3" fmla="*/ 0 w 10043992"/>
                <a:gd name="connsiteY3" fmla="*/ 498467 h 498467"/>
                <a:gd name="connsiteX4" fmla="*/ 0 w 10043992"/>
                <a:gd name="connsiteY4" fmla="*/ 0 h 498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3992" h="498467">
                  <a:moveTo>
                    <a:pt x="0" y="0"/>
                  </a:moveTo>
                  <a:lnTo>
                    <a:pt x="10043992" y="0"/>
                  </a:lnTo>
                  <a:lnTo>
                    <a:pt x="10043992" y="498467"/>
                  </a:lnTo>
                  <a:lnTo>
                    <a:pt x="0" y="49846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5658" tIns="66040" rIns="66040" bIns="66040" numCol="1" spcCol="1270" anchor="ctr" anchorCtr="0">
              <a:noAutofit/>
            </a:bodyPr>
            <a:lstStyle/>
            <a:p>
              <a:pPr marL="0" lvl="0" indent="0" algn="l" defTabSz="1155700">
                <a:lnSpc>
                  <a:spcPct val="90000"/>
                </a:lnSpc>
                <a:spcBef>
                  <a:spcPct val="0"/>
                </a:spcBef>
                <a:spcAft>
                  <a:spcPct val="35000"/>
                </a:spcAft>
                <a:buNone/>
              </a:pPr>
              <a:r>
                <a:rPr lang="fr-FR" sz="2600" kern="1200" dirty="0"/>
                <a:t>Recoder des variables</a:t>
              </a:r>
            </a:p>
          </p:txBody>
        </p:sp>
        <p:sp>
          <p:nvSpPr>
            <p:cNvPr id="14" name="Ellipse 13">
              <a:extLst>
                <a:ext uri="{FF2B5EF4-FFF2-40B4-BE49-F238E27FC236}">
                  <a16:creationId xmlns:a16="http://schemas.microsoft.com/office/drawing/2014/main" id="{59457EEA-4FF5-6167-4900-AFC377535BF3}"/>
                </a:ext>
              </a:extLst>
            </p:cNvPr>
            <p:cNvSpPr/>
            <p:nvPr/>
          </p:nvSpPr>
          <p:spPr>
            <a:xfrm>
              <a:off x="1410315" y="3497705"/>
              <a:ext cx="623084" cy="6230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orme libre : forme 14">
              <a:extLst>
                <a:ext uri="{FF2B5EF4-FFF2-40B4-BE49-F238E27FC236}">
                  <a16:creationId xmlns:a16="http://schemas.microsoft.com/office/drawing/2014/main" id="{28E99CA2-8FBA-829C-BFF2-6A98AFB7B583}"/>
                </a:ext>
              </a:extLst>
            </p:cNvPr>
            <p:cNvSpPr/>
            <p:nvPr/>
          </p:nvSpPr>
          <p:spPr>
            <a:xfrm>
              <a:off x="1642875" y="4308154"/>
              <a:ext cx="10122975" cy="498467"/>
            </a:xfrm>
            <a:custGeom>
              <a:avLst/>
              <a:gdLst>
                <a:gd name="connsiteX0" fmla="*/ 0 w 10122975"/>
                <a:gd name="connsiteY0" fmla="*/ 0 h 498467"/>
                <a:gd name="connsiteX1" fmla="*/ 10122975 w 10122975"/>
                <a:gd name="connsiteY1" fmla="*/ 0 h 498467"/>
                <a:gd name="connsiteX2" fmla="*/ 10122975 w 10122975"/>
                <a:gd name="connsiteY2" fmla="*/ 498467 h 498467"/>
                <a:gd name="connsiteX3" fmla="*/ 0 w 10122975"/>
                <a:gd name="connsiteY3" fmla="*/ 498467 h 498467"/>
                <a:gd name="connsiteX4" fmla="*/ 0 w 10122975"/>
                <a:gd name="connsiteY4" fmla="*/ 0 h 498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2975" h="498467">
                  <a:moveTo>
                    <a:pt x="0" y="0"/>
                  </a:moveTo>
                  <a:lnTo>
                    <a:pt x="10122975" y="0"/>
                  </a:lnTo>
                  <a:lnTo>
                    <a:pt x="10122975" y="498467"/>
                  </a:lnTo>
                  <a:lnTo>
                    <a:pt x="0" y="49846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5658" tIns="66040" rIns="66040" bIns="66040" numCol="1" spcCol="1270" anchor="ctr" anchorCtr="0">
              <a:noAutofit/>
            </a:bodyPr>
            <a:lstStyle/>
            <a:p>
              <a:pPr marL="0" lvl="0" indent="0" algn="l" defTabSz="1155700">
                <a:lnSpc>
                  <a:spcPct val="90000"/>
                </a:lnSpc>
                <a:spcBef>
                  <a:spcPct val="0"/>
                </a:spcBef>
                <a:spcAft>
                  <a:spcPct val="35000"/>
                </a:spcAft>
                <a:buNone/>
              </a:pPr>
              <a:r>
                <a:rPr lang="fr-FR" sz="2600" kern="1200" dirty="0"/>
                <a:t>Regroupement des variables d’ECHELLES</a:t>
              </a:r>
            </a:p>
          </p:txBody>
        </p:sp>
        <p:sp>
          <p:nvSpPr>
            <p:cNvPr id="16" name="Ellipse 15">
              <a:extLst>
                <a:ext uri="{FF2B5EF4-FFF2-40B4-BE49-F238E27FC236}">
                  <a16:creationId xmlns:a16="http://schemas.microsoft.com/office/drawing/2014/main" id="{9BBF0A73-D7B8-5F63-C21E-D2784756282B}"/>
                </a:ext>
              </a:extLst>
            </p:cNvPr>
            <p:cNvSpPr/>
            <p:nvPr/>
          </p:nvSpPr>
          <p:spPr>
            <a:xfrm>
              <a:off x="1331333" y="4245845"/>
              <a:ext cx="623084" cy="6230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orme libre : forme 16">
              <a:extLst>
                <a:ext uri="{FF2B5EF4-FFF2-40B4-BE49-F238E27FC236}">
                  <a16:creationId xmlns:a16="http://schemas.microsoft.com/office/drawing/2014/main" id="{D658BA6C-30A2-CB1F-8F52-F1C6EF21509C}"/>
                </a:ext>
              </a:extLst>
            </p:cNvPr>
            <p:cNvSpPr/>
            <p:nvPr/>
          </p:nvSpPr>
          <p:spPr>
            <a:xfrm>
              <a:off x="1395506" y="5055745"/>
              <a:ext cx="10370344" cy="498467"/>
            </a:xfrm>
            <a:custGeom>
              <a:avLst/>
              <a:gdLst>
                <a:gd name="connsiteX0" fmla="*/ 0 w 10370344"/>
                <a:gd name="connsiteY0" fmla="*/ 0 h 498467"/>
                <a:gd name="connsiteX1" fmla="*/ 10370344 w 10370344"/>
                <a:gd name="connsiteY1" fmla="*/ 0 h 498467"/>
                <a:gd name="connsiteX2" fmla="*/ 10370344 w 10370344"/>
                <a:gd name="connsiteY2" fmla="*/ 498467 h 498467"/>
                <a:gd name="connsiteX3" fmla="*/ 0 w 10370344"/>
                <a:gd name="connsiteY3" fmla="*/ 498467 h 498467"/>
                <a:gd name="connsiteX4" fmla="*/ 0 w 10370344"/>
                <a:gd name="connsiteY4" fmla="*/ 0 h 498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0344" h="498467">
                  <a:moveTo>
                    <a:pt x="0" y="0"/>
                  </a:moveTo>
                  <a:lnTo>
                    <a:pt x="10370344" y="0"/>
                  </a:lnTo>
                  <a:lnTo>
                    <a:pt x="10370344" y="498467"/>
                  </a:lnTo>
                  <a:lnTo>
                    <a:pt x="0" y="49846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5658" tIns="66040" rIns="66040" bIns="66040" numCol="1" spcCol="1270" anchor="ctr" anchorCtr="0">
              <a:noAutofit/>
            </a:bodyPr>
            <a:lstStyle/>
            <a:p>
              <a:pPr marL="0" lvl="0" indent="0" algn="l" defTabSz="1155700">
                <a:lnSpc>
                  <a:spcPct val="90000"/>
                </a:lnSpc>
                <a:spcBef>
                  <a:spcPct val="0"/>
                </a:spcBef>
                <a:spcAft>
                  <a:spcPct val="35000"/>
                </a:spcAft>
                <a:buNone/>
              </a:pPr>
              <a:r>
                <a:rPr lang="fr-FR" sz="2600" kern="1200" dirty="0"/>
                <a:t>Fragmenter la base de données</a:t>
              </a:r>
            </a:p>
          </p:txBody>
        </p:sp>
        <p:sp>
          <p:nvSpPr>
            <p:cNvPr id="18" name="Ellipse 17">
              <a:extLst>
                <a:ext uri="{FF2B5EF4-FFF2-40B4-BE49-F238E27FC236}">
                  <a16:creationId xmlns:a16="http://schemas.microsoft.com/office/drawing/2014/main" id="{55707243-4299-65B7-054D-B38C8B85F18A}"/>
                </a:ext>
              </a:extLst>
            </p:cNvPr>
            <p:cNvSpPr/>
            <p:nvPr/>
          </p:nvSpPr>
          <p:spPr>
            <a:xfrm>
              <a:off x="1083964" y="4993437"/>
              <a:ext cx="623084" cy="6230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9" name="Forme libre : forme 18">
              <a:extLst>
                <a:ext uri="{FF2B5EF4-FFF2-40B4-BE49-F238E27FC236}">
                  <a16:creationId xmlns:a16="http://schemas.microsoft.com/office/drawing/2014/main" id="{7EC8EC8D-8AB7-5924-19F1-66470835D12F}"/>
                </a:ext>
              </a:extLst>
            </p:cNvPr>
            <p:cNvSpPr/>
            <p:nvPr/>
          </p:nvSpPr>
          <p:spPr>
            <a:xfrm>
              <a:off x="905293" y="5769948"/>
              <a:ext cx="10821751" cy="498467"/>
            </a:xfrm>
            <a:custGeom>
              <a:avLst/>
              <a:gdLst>
                <a:gd name="connsiteX0" fmla="*/ 0 w 10821751"/>
                <a:gd name="connsiteY0" fmla="*/ 0 h 498467"/>
                <a:gd name="connsiteX1" fmla="*/ 10821751 w 10821751"/>
                <a:gd name="connsiteY1" fmla="*/ 0 h 498467"/>
                <a:gd name="connsiteX2" fmla="*/ 10821751 w 10821751"/>
                <a:gd name="connsiteY2" fmla="*/ 498467 h 498467"/>
                <a:gd name="connsiteX3" fmla="*/ 0 w 10821751"/>
                <a:gd name="connsiteY3" fmla="*/ 498467 h 498467"/>
                <a:gd name="connsiteX4" fmla="*/ 0 w 10821751"/>
                <a:gd name="connsiteY4" fmla="*/ 0 h 498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1751" h="498467">
                  <a:moveTo>
                    <a:pt x="0" y="0"/>
                  </a:moveTo>
                  <a:lnTo>
                    <a:pt x="10821751" y="0"/>
                  </a:lnTo>
                  <a:lnTo>
                    <a:pt x="10821751" y="498467"/>
                  </a:lnTo>
                  <a:lnTo>
                    <a:pt x="0" y="498467"/>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95658" tIns="66040" rIns="66040" bIns="66040" numCol="1" spcCol="1270" anchor="ctr" anchorCtr="0">
              <a:noAutofit/>
            </a:bodyPr>
            <a:lstStyle/>
            <a:p>
              <a:pPr marL="0" lvl="0" indent="0" algn="l" defTabSz="1155700">
                <a:lnSpc>
                  <a:spcPct val="90000"/>
                </a:lnSpc>
                <a:spcBef>
                  <a:spcPct val="0"/>
                </a:spcBef>
                <a:spcAft>
                  <a:spcPct val="35000"/>
                </a:spcAft>
                <a:buNone/>
              </a:pPr>
              <a:r>
                <a:rPr lang="fr-FR" sz="2600" kern="1200" dirty="0"/>
                <a:t>Sélectionner des observations et ouvrir syntaxe</a:t>
              </a:r>
            </a:p>
          </p:txBody>
        </p:sp>
        <p:sp>
          <p:nvSpPr>
            <p:cNvPr id="20" name="Ellipse 19">
              <a:extLst>
                <a:ext uri="{FF2B5EF4-FFF2-40B4-BE49-F238E27FC236}">
                  <a16:creationId xmlns:a16="http://schemas.microsoft.com/office/drawing/2014/main" id="{89A971CF-4342-E8A9-F099-D6E1C031B774}"/>
                </a:ext>
              </a:extLst>
            </p:cNvPr>
            <p:cNvSpPr/>
            <p:nvPr/>
          </p:nvSpPr>
          <p:spPr>
            <a:xfrm>
              <a:off x="632557" y="5741576"/>
              <a:ext cx="623084" cy="623084"/>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cxnSp>
        <p:nvCxnSpPr>
          <p:cNvPr id="7" name="Connecteur droit 6">
            <a:extLst>
              <a:ext uri="{FF2B5EF4-FFF2-40B4-BE49-F238E27FC236}">
                <a16:creationId xmlns:a16="http://schemas.microsoft.com/office/drawing/2014/main" id="{35B943C6-BFD0-C5FD-A611-2043A2548EBF}"/>
              </a:ext>
            </a:extLst>
          </p:cNvPr>
          <p:cNvCxnSpPr>
            <a:cxnSpLocks/>
          </p:cNvCxnSpPr>
          <p:nvPr/>
        </p:nvCxnSpPr>
        <p:spPr>
          <a:xfrm>
            <a:off x="1084524" y="818709"/>
            <a:ext cx="8197703"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67114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323D8-4299-DFD2-8148-5966056A7ACF}"/>
              </a:ext>
            </a:extLst>
          </p:cNvPr>
          <p:cNvSpPr>
            <a:spLocks noGrp="1"/>
          </p:cNvSpPr>
          <p:nvPr>
            <p:ph type="title"/>
          </p:nvPr>
        </p:nvSpPr>
        <p:spPr>
          <a:xfrm>
            <a:off x="838200" y="172085"/>
            <a:ext cx="10515600" cy="884555"/>
          </a:xfrm>
        </p:spPr>
        <p:txBody>
          <a:bodyPr/>
          <a:lstStyle/>
          <a:p>
            <a:r>
              <a:rPr lang="fr-FR" b="1" dirty="0">
                <a:solidFill>
                  <a:srgbClr val="00B0F0"/>
                </a:solidFill>
              </a:rPr>
              <a:t>VIII. Sélectionner des observations</a:t>
            </a:r>
          </a:p>
        </p:txBody>
      </p:sp>
      <p:sp>
        <p:nvSpPr>
          <p:cNvPr id="3" name="Espace réservé du contenu 2">
            <a:extLst>
              <a:ext uri="{FF2B5EF4-FFF2-40B4-BE49-F238E27FC236}">
                <a16:creationId xmlns:a16="http://schemas.microsoft.com/office/drawing/2014/main" id="{AD953B0D-3051-7B7A-F56E-C7C3314983A7}"/>
              </a:ext>
            </a:extLst>
          </p:cNvPr>
          <p:cNvSpPr>
            <a:spLocks noGrp="1"/>
          </p:cNvSpPr>
          <p:nvPr>
            <p:ph idx="1"/>
          </p:nvPr>
        </p:nvSpPr>
        <p:spPr>
          <a:xfrm>
            <a:off x="838200" y="1148080"/>
            <a:ext cx="10515600" cy="4744403"/>
          </a:xfrm>
        </p:spPr>
        <p:txBody>
          <a:bodyPr/>
          <a:lstStyle/>
          <a:p>
            <a:r>
              <a:rPr lang="fr-FR" dirty="0"/>
              <a:t>Pour faire la sélection, on repart dans </a:t>
            </a:r>
            <a:r>
              <a:rPr lang="fr-FR" b="1" dirty="0"/>
              <a:t>Données → Sélectionner les observations</a:t>
            </a:r>
          </a:p>
        </p:txBody>
      </p:sp>
      <p:pic>
        <p:nvPicPr>
          <p:cNvPr id="5" name="Image 4">
            <a:extLst>
              <a:ext uri="{FF2B5EF4-FFF2-40B4-BE49-F238E27FC236}">
                <a16:creationId xmlns:a16="http://schemas.microsoft.com/office/drawing/2014/main" id="{CB1E0174-05D9-084D-3935-D435FE374A75}"/>
              </a:ext>
            </a:extLst>
          </p:cNvPr>
          <p:cNvPicPr>
            <a:picLocks noChangeAspect="1"/>
          </p:cNvPicPr>
          <p:nvPr/>
        </p:nvPicPr>
        <p:blipFill>
          <a:blip r:embed="rId2"/>
          <a:stretch>
            <a:fillRect/>
          </a:stretch>
        </p:blipFill>
        <p:spPr>
          <a:xfrm>
            <a:off x="838200" y="2007379"/>
            <a:ext cx="4841239" cy="4169584"/>
          </a:xfrm>
          <a:prstGeom prst="rect">
            <a:avLst/>
          </a:prstGeom>
        </p:spPr>
      </p:pic>
      <p:sp>
        <p:nvSpPr>
          <p:cNvPr id="7" name="ZoneTexte 6">
            <a:extLst>
              <a:ext uri="{FF2B5EF4-FFF2-40B4-BE49-F238E27FC236}">
                <a16:creationId xmlns:a16="http://schemas.microsoft.com/office/drawing/2014/main" id="{9138A252-5AB0-1715-E200-3E64FD1C457E}"/>
              </a:ext>
            </a:extLst>
          </p:cNvPr>
          <p:cNvSpPr txBox="1"/>
          <p:nvPr/>
        </p:nvSpPr>
        <p:spPr>
          <a:xfrm>
            <a:off x="5892800" y="2007379"/>
            <a:ext cx="6096000" cy="4493538"/>
          </a:xfrm>
          <a:prstGeom prst="rect">
            <a:avLst/>
          </a:prstGeom>
          <a:noFill/>
        </p:spPr>
        <p:txBody>
          <a:bodyPr wrap="square">
            <a:spAutoFit/>
          </a:bodyPr>
          <a:lstStyle/>
          <a:p>
            <a:pPr marL="342900" indent="-342900" algn="just">
              <a:buFont typeface="Courier New" panose="02070309020205020404" pitchFamily="49" charset="0"/>
              <a:buChar char="o"/>
            </a:pPr>
            <a:r>
              <a:rPr lang="fr-FR" sz="2200" dirty="0"/>
              <a:t>Sélectionner « </a:t>
            </a:r>
            <a:r>
              <a:rPr lang="fr-FR" sz="2200" b="1" dirty="0"/>
              <a:t>Selon une condition logique </a:t>
            </a:r>
            <a:r>
              <a:rPr lang="fr-FR" sz="2200" dirty="0"/>
              <a:t>» et cliquez sur « Si » pour donner les conditions. </a:t>
            </a:r>
          </a:p>
          <a:p>
            <a:pPr marL="342900" indent="-342900" algn="just">
              <a:buFont typeface="Courier New" panose="02070309020205020404" pitchFamily="49" charset="0"/>
              <a:buChar char="o"/>
            </a:pPr>
            <a:r>
              <a:rPr lang="fr-FR" sz="2200" dirty="0"/>
              <a:t>On peut également sélectionner </a:t>
            </a:r>
            <a:r>
              <a:rPr lang="fr-FR" sz="2200" b="1" dirty="0"/>
              <a:t>« Par échantillon aléatoire </a:t>
            </a:r>
            <a:r>
              <a:rPr lang="fr-FR" sz="2200" dirty="0"/>
              <a:t>» si on veut prendre les observations de façon aléatoire ; </a:t>
            </a:r>
          </a:p>
          <a:p>
            <a:pPr marL="342900" indent="-342900" algn="just">
              <a:buFont typeface="Courier New" panose="02070309020205020404" pitchFamily="49" charset="0"/>
              <a:buChar char="o"/>
            </a:pPr>
            <a:r>
              <a:rPr lang="fr-FR" sz="2200" dirty="0"/>
              <a:t>« </a:t>
            </a:r>
            <a:r>
              <a:rPr lang="fr-FR" sz="2200" b="1" dirty="0"/>
              <a:t>Dans une plage de temps ou d’observations </a:t>
            </a:r>
            <a:r>
              <a:rPr lang="fr-FR" sz="2200" dirty="0"/>
              <a:t>» lorsqu’on veut un intervalle de temps ou de valeurs. </a:t>
            </a:r>
          </a:p>
          <a:p>
            <a:pPr marL="342900" indent="-342900" algn="just">
              <a:buFont typeface="Courier New" panose="02070309020205020404" pitchFamily="49" charset="0"/>
              <a:buChar char="o"/>
            </a:pPr>
            <a:r>
              <a:rPr lang="fr-FR" sz="2200" dirty="0"/>
              <a:t>Le champs « </a:t>
            </a:r>
            <a:r>
              <a:rPr lang="fr-FR" sz="2200" b="1" dirty="0"/>
              <a:t>Sortie</a:t>
            </a:r>
            <a:r>
              <a:rPr lang="fr-FR" sz="2200" dirty="0"/>
              <a:t> » permet de garder (en barrant) ou de supprimer les observations non sélectionnées, ou encore de copier les observations sélectionnées dans une autre feuille de donnée</a:t>
            </a:r>
          </a:p>
        </p:txBody>
      </p:sp>
      <p:cxnSp>
        <p:nvCxnSpPr>
          <p:cNvPr id="4" name="Connecteur droit 3">
            <a:extLst>
              <a:ext uri="{FF2B5EF4-FFF2-40B4-BE49-F238E27FC236}">
                <a16:creationId xmlns:a16="http://schemas.microsoft.com/office/drawing/2014/main" id="{66F9CFD4-87BC-CFC8-4E83-CD2D1DEB4587}"/>
              </a:ext>
            </a:extLst>
          </p:cNvPr>
          <p:cNvCxnSpPr>
            <a:cxnSpLocks/>
          </p:cNvCxnSpPr>
          <p:nvPr/>
        </p:nvCxnSpPr>
        <p:spPr>
          <a:xfrm>
            <a:off x="991106" y="868319"/>
            <a:ext cx="7334187"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90791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323D8-4299-DFD2-8148-5966056A7ACF}"/>
              </a:ext>
            </a:extLst>
          </p:cNvPr>
          <p:cNvSpPr>
            <a:spLocks noGrp="1"/>
          </p:cNvSpPr>
          <p:nvPr>
            <p:ph type="title"/>
          </p:nvPr>
        </p:nvSpPr>
        <p:spPr>
          <a:xfrm>
            <a:off x="838200" y="172085"/>
            <a:ext cx="10515600" cy="884555"/>
          </a:xfrm>
        </p:spPr>
        <p:txBody>
          <a:bodyPr/>
          <a:lstStyle/>
          <a:p>
            <a:r>
              <a:rPr lang="fr-FR" b="1" dirty="0">
                <a:solidFill>
                  <a:srgbClr val="00B0F0"/>
                </a:solidFill>
              </a:rPr>
              <a:t>VIII. Sélectionner des observations</a:t>
            </a:r>
          </a:p>
        </p:txBody>
      </p:sp>
      <p:sp>
        <p:nvSpPr>
          <p:cNvPr id="3" name="Espace réservé du contenu 2">
            <a:extLst>
              <a:ext uri="{FF2B5EF4-FFF2-40B4-BE49-F238E27FC236}">
                <a16:creationId xmlns:a16="http://schemas.microsoft.com/office/drawing/2014/main" id="{AD953B0D-3051-7B7A-F56E-C7C3314983A7}"/>
              </a:ext>
            </a:extLst>
          </p:cNvPr>
          <p:cNvSpPr>
            <a:spLocks noGrp="1"/>
          </p:cNvSpPr>
          <p:nvPr>
            <p:ph idx="1"/>
          </p:nvPr>
        </p:nvSpPr>
        <p:spPr>
          <a:xfrm>
            <a:off x="838200" y="1148080"/>
            <a:ext cx="10515600" cy="4744403"/>
          </a:xfrm>
        </p:spPr>
        <p:txBody>
          <a:bodyPr/>
          <a:lstStyle/>
          <a:p>
            <a:r>
              <a:rPr lang="fr-FR" dirty="0"/>
              <a:t>En prenant « Si »</a:t>
            </a:r>
          </a:p>
        </p:txBody>
      </p:sp>
      <p:pic>
        <p:nvPicPr>
          <p:cNvPr id="6" name="Image 5">
            <a:extLst>
              <a:ext uri="{FF2B5EF4-FFF2-40B4-BE49-F238E27FC236}">
                <a16:creationId xmlns:a16="http://schemas.microsoft.com/office/drawing/2014/main" id="{1BCECF3B-F55C-F7D4-54D8-6E783B63854E}"/>
              </a:ext>
            </a:extLst>
          </p:cNvPr>
          <p:cNvPicPr>
            <a:picLocks noChangeAspect="1"/>
          </p:cNvPicPr>
          <p:nvPr/>
        </p:nvPicPr>
        <p:blipFill>
          <a:blip r:embed="rId2"/>
          <a:stretch>
            <a:fillRect/>
          </a:stretch>
        </p:blipFill>
        <p:spPr>
          <a:xfrm>
            <a:off x="965200" y="1894148"/>
            <a:ext cx="4734560" cy="3561772"/>
          </a:xfrm>
          <a:prstGeom prst="rect">
            <a:avLst/>
          </a:prstGeom>
        </p:spPr>
      </p:pic>
      <p:sp>
        <p:nvSpPr>
          <p:cNvPr id="9" name="ZoneTexte 8">
            <a:extLst>
              <a:ext uri="{FF2B5EF4-FFF2-40B4-BE49-F238E27FC236}">
                <a16:creationId xmlns:a16="http://schemas.microsoft.com/office/drawing/2014/main" id="{C7AB85E1-92F4-8B27-8BE9-C8B02D3D74BB}"/>
              </a:ext>
            </a:extLst>
          </p:cNvPr>
          <p:cNvSpPr txBox="1"/>
          <p:nvPr/>
        </p:nvSpPr>
        <p:spPr>
          <a:xfrm>
            <a:off x="5943600" y="1924268"/>
            <a:ext cx="5801360" cy="3785652"/>
          </a:xfrm>
          <a:prstGeom prst="rect">
            <a:avLst/>
          </a:prstGeom>
          <a:noFill/>
        </p:spPr>
        <p:txBody>
          <a:bodyPr wrap="square">
            <a:spAutoFit/>
          </a:bodyPr>
          <a:lstStyle/>
          <a:p>
            <a:pPr marL="342900" indent="-342900" algn="just">
              <a:buFont typeface="Courier New" panose="02070309020205020404" pitchFamily="49" charset="0"/>
              <a:buChar char="o"/>
            </a:pPr>
            <a:r>
              <a:rPr lang="fr-FR" sz="2000" b="1" dirty="0" err="1"/>
              <a:t>AgeGroupe</a:t>
            </a:r>
            <a:r>
              <a:rPr lang="fr-FR" sz="2000" b="1" dirty="0"/>
              <a:t>=1</a:t>
            </a:r>
            <a:r>
              <a:rPr lang="fr-FR" sz="2000" dirty="0"/>
              <a:t> c’est-à-dire les individus âgé de 18 à 25 ans, et on clique sur poursuivre, et ensuite valider par OK. </a:t>
            </a:r>
          </a:p>
          <a:p>
            <a:pPr marL="342900" indent="-342900" algn="just">
              <a:buFont typeface="Courier New" panose="02070309020205020404" pitchFamily="49" charset="0"/>
              <a:buChar char="o"/>
            </a:pPr>
            <a:r>
              <a:rPr lang="fr-FR" sz="2000" dirty="0"/>
              <a:t>En revenant des « </a:t>
            </a:r>
            <a:r>
              <a:rPr lang="fr-FR" sz="2000" b="1" dirty="0"/>
              <a:t>Vue des variables</a:t>
            </a:r>
            <a:r>
              <a:rPr lang="fr-FR" sz="2000" dirty="0"/>
              <a:t> », toutes les observations qui ne remplissent pas les conditions sont barrées, ils ne seront donc plus pris en compte par SPSS pour les analyses ultérieures.. </a:t>
            </a:r>
          </a:p>
          <a:p>
            <a:pPr marL="342900" indent="-342900" algn="just">
              <a:buFont typeface="Courier New" panose="02070309020205020404" pitchFamily="49" charset="0"/>
              <a:buChar char="o"/>
            </a:pPr>
            <a:r>
              <a:rPr lang="fr-FR" sz="2000" dirty="0"/>
              <a:t>Cette sélection est active pour toute analyse faite par la suite jusqu'à ce que vous la désactiviez ou quittiez l'application. </a:t>
            </a:r>
          </a:p>
          <a:p>
            <a:pPr marL="342900" indent="-342900" algn="just">
              <a:buFont typeface="Courier New" panose="02070309020205020404" pitchFamily="49" charset="0"/>
              <a:buChar char="o"/>
            </a:pPr>
            <a:r>
              <a:rPr lang="fr-FR" sz="2000" dirty="0"/>
              <a:t>Pour désactiver : </a:t>
            </a:r>
            <a:r>
              <a:rPr lang="fr-FR" sz="2000" b="1" dirty="0"/>
              <a:t>Données→ Sélectionner les observations→ Toutes les observations</a:t>
            </a:r>
            <a:r>
              <a:rPr lang="fr-FR" sz="2000" dirty="0"/>
              <a:t> et </a:t>
            </a:r>
            <a:r>
              <a:rPr lang="fr-FR" sz="2000" b="1" dirty="0"/>
              <a:t>OK</a:t>
            </a:r>
          </a:p>
        </p:txBody>
      </p:sp>
      <p:cxnSp>
        <p:nvCxnSpPr>
          <p:cNvPr id="4" name="Connecteur droit 3">
            <a:extLst>
              <a:ext uri="{FF2B5EF4-FFF2-40B4-BE49-F238E27FC236}">
                <a16:creationId xmlns:a16="http://schemas.microsoft.com/office/drawing/2014/main" id="{8FC66440-3F72-3AD2-A4FA-CDB0AA5A89E2}"/>
              </a:ext>
            </a:extLst>
          </p:cNvPr>
          <p:cNvCxnSpPr>
            <a:cxnSpLocks/>
          </p:cNvCxnSpPr>
          <p:nvPr/>
        </p:nvCxnSpPr>
        <p:spPr>
          <a:xfrm>
            <a:off x="1012373" y="815158"/>
            <a:ext cx="7323555"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328515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323D8-4299-DFD2-8148-5966056A7ACF}"/>
              </a:ext>
            </a:extLst>
          </p:cNvPr>
          <p:cNvSpPr>
            <a:spLocks noGrp="1"/>
          </p:cNvSpPr>
          <p:nvPr>
            <p:ph type="title"/>
          </p:nvPr>
        </p:nvSpPr>
        <p:spPr>
          <a:xfrm>
            <a:off x="838200" y="365125"/>
            <a:ext cx="10515600" cy="711835"/>
          </a:xfrm>
        </p:spPr>
        <p:txBody>
          <a:bodyPr/>
          <a:lstStyle/>
          <a:p>
            <a:r>
              <a:rPr lang="fr-FR" b="1" dirty="0">
                <a:solidFill>
                  <a:srgbClr val="00B0F0"/>
                </a:solidFill>
              </a:rPr>
              <a:t>IX. Ouvrir la Syntaxe</a:t>
            </a:r>
          </a:p>
        </p:txBody>
      </p:sp>
      <p:sp>
        <p:nvSpPr>
          <p:cNvPr id="3" name="Espace réservé du contenu 2">
            <a:extLst>
              <a:ext uri="{FF2B5EF4-FFF2-40B4-BE49-F238E27FC236}">
                <a16:creationId xmlns:a16="http://schemas.microsoft.com/office/drawing/2014/main" id="{AD953B0D-3051-7B7A-F56E-C7C3314983A7}"/>
              </a:ext>
            </a:extLst>
          </p:cNvPr>
          <p:cNvSpPr>
            <a:spLocks noGrp="1"/>
          </p:cNvSpPr>
          <p:nvPr>
            <p:ph idx="1"/>
          </p:nvPr>
        </p:nvSpPr>
        <p:spPr>
          <a:xfrm>
            <a:off x="838200" y="1349829"/>
            <a:ext cx="10515600" cy="4827134"/>
          </a:xfrm>
        </p:spPr>
        <p:txBody>
          <a:bodyPr>
            <a:normAutofit/>
          </a:bodyPr>
          <a:lstStyle/>
          <a:p>
            <a:pPr algn="just"/>
            <a:r>
              <a:rPr lang="fr-FR" dirty="0"/>
              <a:t>Pour une syntaxe que nous avons dans notre machine, aller dans </a:t>
            </a:r>
            <a:r>
              <a:rPr lang="fr-FR" b="1" dirty="0"/>
              <a:t>Fichier → Ouvrir → Syntaxe</a:t>
            </a:r>
            <a:r>
              <a:rPr lang="fr-FR" dirty="0"/>
              <a:t>, pour l’ouvrir. </a:t>
            </a:r>
          </a:p>
          <a:p>
            <a:pPr algn="just"/>
            <a:r>
              <a:rPr lang="fr-FR" dirty="0"/>
              <a:t>Lorsque nous exécutons une commande ou fonction SPSS (Manipulation des données, Analyse), à l’étape de validation nous pouvons cliquer « </a:t>
            </a:r>
            <a:r>
              <a:rPr lang="fr-FR" b="1" dirty="0"/>
              <a:t>Coller</a:t>
            </a:r>
            <a:r>
              <a:rPr lang="fr-FR" dirty="0"/>
              <a:t> » (au lieu de prendre « </a:t>
            </a:r>
            <a:r>
              <a:rPr lang="fr-FR" b="1" dirty="0"/>
              <a:t>OK</a:t>
            </a:r>
            <a:r>
              <a:rPr lang="fr-FR" dirty="0"/>
              <a:t> ») pour garder la syntaxe. Un autre fichier SPSS nommé « </a:t>
            </a:r>
            <a:r>
              <a:rPr lang="fr-FR" b="1" dirty="0"/>
              <a:t>Syntaxe</a:t>
            </a:r>
            <a:r>
              <a:rPr lang="fr-FR" dirty="0"/>
              <a:t> » va s’ouvrir avec le code joint</a:t>
            </a:r>
          </a:p>
          <a:p>
            <a:pPr algn="just"/>
            <a:r>
              <a:rPr lang="fr-FR" dirty="0"/>
              <a:t>Les prochaines exécutions placeront les codes juste en bas de la précédente. Songer à mettre des commentaires pour vous y retrouver. Commencer les textes par étoile(*) pour les mettre en commentaire</a:t>
            </a:r>
          </a:p>
        </p:txBody>
      </p:sp>
      <p:cxnSp>
        <p:nvCxnSpPr>
          <p:cNvPr id="4" name="Connecteur droit 3">
            <a:extLst>
              <a:ext uri="{FF2B5EF4-FFF2-40B4-BE49-F238E27FC236}">
                <a16:creationId xmlns:a16="http://schemas.microsoft.com/office/drawing/2014/main" id="{B300E484-D125-88E9-8D7F-7D1FD98E8C59}"/>
              </a:ext>
            </a:extLst>
          </p:cNvPr>
          <p:cNvCxnSpPr>
            <a:cxnSpLocks/>
          </p:cNvCxnSpPr>
          <p:nvPr/>
        </p:nvCxnSpPr>
        <p:spPr>
          <a:xfrm>
            <a:off x="1001738" y="953380"/>
            <a:ext cx="4580355"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05765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323D8-4299-DFD2-8148-5966056A7ACF}"/>
              </a:ext>
            </a:extLst>
          </p:cNvPr>
          <p:cNvSpPr>
            <a:spLocks noGrp="1"/>
          </p:cNvSpPr>
          <p:nvPr>
            <p:ph type="title"/>
          </p:nvPr>
        </p:nvSpPr>
        <p:spPr>
          <a:xfrm>
            <a:off x="838200" y="365125"/>
            <a:ext cx="10515600" cy="843915"/>
          </a:xfrm>
        </p:spPr>
        <p:txBody>
          <a:bodyPr/>
          <a:lstStyle/>
          <a:p>
            <a:r>
              <a:rPr lang="fr-FR" b="1" dirty="0">
                <a:solidFill>
                  <a:srgbClr val="00B0F0"/>
                </a:solidFill>
              </a:rPr>
              <a:t>VIII. Ouvrir la Syntaxe</a:t>
            </a:r>
            <a:endParaRPr lang="fr-FR" dirty="0"/>
          </a:p>
        </p:txBody>
      </p:sp>
      <p:pic>
        <p:nvPicPr>
          <p:cNvPr id="5" name="Espace réservé du contenu 4">
            <a:extLst>
              <a:ext uri="{FF2B5EF4-FFF2-40B4-BE49-F238E27FC236}">
                <a16:creationId xmlns:a16="http://schemas.microsoft.com/office/drawing/2014/main" id="{AFF1B210-93E1-CAA9-86BE-5F9AD41A33B8}"/>
              </a:ext>
            </a:extLst>
          </p:cNvPr>
          <p:cNvPicPr>
            <a:picLocks noGrp="1" noChangeAspect="1"/>
          </p:cNvPicPr>
          <p:nvPr>
            <p:ph idx="1"/>
          </p:nvPr>
        </p:nvPicPr>
        <p:blipFill>
          <a:blip r:embed="rId2"/>
          <a:stretch>
            <a:fillRect/>
          </a:stretch>
        </p:blipFill>
        <p:spPr>
          <a:xfrm>
            <a:off x="711201" y="2182316"/>
            <a:ext cx="6776719" cy="4379594"/>
          </a:xfrm>
        </p:spPr>
      </p:pic>
      <p:sp>
        <p:nvSpPr>
          <p:cNvPr id="7" name="ZoneTexte 6">
            <a:extLst>
              <a:ext uri="{FF2B5EF4-FFF2-40B4-BE49-F238E27FC236}">
                <a16:creationId xmlns:a16="http://schemas.microsoft.com/office/drawing/2014/main" id="{959C9481-E8B5-F59D-B686-3BD112D4C6D0}"/>
              </a:ext>
            </a:extLst>
          </p:cNvPr>
          <p:cNvSpPr txBox="1"/>
          <p:nvPr/>
        </p:nvSpPr>
        <p:spPr>
          <a:xfrm>
            <a:off x="838200" y="1341735"/>
            <a:ext cx="8773160" cy="707886"/>
          </a:xfrm>
          <a:prstGeom prst="rect">
            <a:avLst/>
          </a:prstGeom>
          <a:noFill/>
        </p:spPr>
        <p:txBody>
          <a:bodyPr wrap="square">
            <a:spAutoFit/>
          </a:bodyPr>
          <a:lstStyle/>
          <a:p>
            <a:r>
              <a:rPr lang="fr-FR" sz="2000" dirty="0"/>
              <a:t>On peut exécuter ces codes en sélectionnant toute la partie et en cliquant sur le gros bouton vers en haut de la syntaxe</a:t>
            </a:r>
          </a:p>
        </p:txBody>
      </p:sp>
      <p:cxnSp>
        <p:nvCxnSpPr>
          <p:cNvPr id="3" name="Connecteur droit 2">
            <a:extLst>
              <a:ext uri="{FF2B5EF4-FFF2-40B4-BE49-F238E27FC236}">
                <a16:creationId xmlns:a16="http://schemas.microsoft.com/office/drawing/2014/main" id="{50A75544-1EF2-748B-0763-571168F55A68}"/>
              </a:ext>
            </a:extLst>
          </p:cNvPr>
          <p:cNvCxnSpPr>
            <a:cxnSpLocks/>
          </p:cNvCxnSpPr>
          <p:nvPr/>
        </p:nvCxnSpPr>
        <p:spPr>
          <a:xfrm>
            <a:off x="959208" y="1006546"/>
            <a:ext cx="4697313"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17848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A0DE48-C6A7-E48E-B038-87CD59A4DF88}"/>
              </a:ext>
            </a:extLst>
          </p:cNvPr>
          <p:cNvSpPr>
            <a:spLocks noGrp="1"/>
          </p:cNvSpPr>
          <p:nvPr>
            <p:ph type="title"/>
          </p:nvPr>
        </p:nvSpPr>
        <p:spPr/>
        <p:txBody>
          <a:bodyPr/>
          <a:lstStyle/>
          <a:p>
            <a:r>
              <a:rPr lang="fr-FR" b="1" dirty="0">
                <a:solidFill>
                  <a:srgbClr val="00B0F0"/>
                </a:solidFill>
              </a:rPr>
              <a:t>Conclusion</a:t>
            </a:r>
          </a:p>
        </p:txBody>
      </p:sp>
      <p:sp>
        <p:nvSpPr>
          <p:cNvPr id="3" name="Espace réservé du contenu 2">
            <a:extLst>
              <a:ext uri="{FF2B5EF4-FFF2-40B4-BE49-F238E27FC236}">
                <a16:creationId xmlns:a16="http://schemas.microsoft.com/office/drawing/2014/main" id="{4102270F-D04A-B5F1-732D-7C13909C2977}"/>
              </a:ext>
            </a:extLst>
          </p:cNvPr>
          <p:cNvSpPr>
            <a:spLocks noGrp="1"/>
          </p:cNvSpPr>
          <p:nvPr>
            <p:ph idx="1"/>
          </p:nvPr>
        </p:nvSpPr>
        <p:spPr/>
        <p:txBody>
          <a:bodyPr>
            <a:normAutofit/>
          </a:bodyPr>
          <a:lstStyle/>
          <a:p>
            <a:pPr>
              <a:lnSpc>
                <a:spcPct val="200000"/>
              </a:lnSpc>
            </a:pPr>
            <a:r>
              <a:rPr lang="fr-FR" sz="3200" dirty="0"/>
              <a:t>Cas pratique de manipulation des données sous SPSS</a:t>
            </a:r>
          </a:p>
          <a:p>
            <a:pPr>
              <a:lnSpc>
                <a:spcPct val="200000"/>
              </a:lnSpc>
            </a:pPr>
            <a:r>
              <a:rPr lang="fr-FR" sz="3200" dirty="0"/>
              <a:t>Base lari</a:t>
            </a:r>
          </a:p>
        </p:txBody>
      </p:sp>
      <p:cxnSp>
        <p:nvCxnSpPr>
          <p:cNvPr id="4" name="Connecteur droit 3">
            <a:extLst>
              <a:ext uri="{FF2B5EF4-FFF2-40B4-BE49-F238E27FC236}">
                <a16:creationId xmlns:a16="http://schemas.microsoft.com/office/drawing/2014/main" id="{E1B5C102-23F7-8289-CBD5-F36A0DA4E960}"/>
              </a:ext>
            </a:extLst>
          </p:cNvPr>
          <p:cNvCxnSpPr>
            <a:cxnSpLocks/>
          </p:cNvCxnSpPr>
          <p:nvPr/>
        </p:nvCxnSpPr>
        <p:spPr>
          <a:xfrm>
            <a:off x="1001740" y="1304260"/>
            <a:ext cx="2336885"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53951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170B10-6B44-9949-F686-AF2751186FA4}"/>
              </a:ext>
            </a:extLst>
          </p:cNvPr>
          <p:cNvSpPr>
            <a:spLocks noGrp="1"/>
          </p:cNvSpPr>
          <p:nvPr>
            <p:ph type="title"/>
          </p:nvPr>
        </p:nvSpPr>
        <p:spPr>
          <a:xfrm>
            <a:off x="838200" y="141605"/>
            <a:ext cx="10515600" cy="782955"/>
          </a:xfrm>
        </p:spPr>
        <p:txBody>
          <a:bodyPr>
            <a:normAutofit/>
          </a:bodyPr>
          <a:lstStyle/>
          <a:p>
            <a:r>
              <a:rPr lang="fr-FR" sz="4000" b="1" dirty="0">
                <a:solidFill>
                  <a:srgbClr val="00B0F0"/>
                </a:solidFill>
              </a:rPr>
              <a:t>I. Importation des données</a:t>
            </a:r>
          </a:p>
        </p:txBody>
      </p:sp>
      <p:sp>
        <p:nvSpPr>
          <p:cNvPr id="3" name="Espace réservé du contenu 2">
            <a:extLst>
              <a:ext uri="{FF2B5EF4-FFF2-40B4-BE49-F238E27FC236}">
                <a16:creationId xmlns:a16="http://schemas.microsoft.com/office/drawing/2014/main" id="{C1EAD97D-1BAC-970A-53B2-0286F3A7B0FA}"/>
              </a:ext>
            </a:extLst>
          </p:cNvPr>
          <p:cNvSpPr>
            <a:spLocks noGrp="1"/>
          </p:cNvSpPr>
          <p:nvPr>
            <p:ph idx="1"/>
          </p:nvPr>
        </p:nvSpPr>
        <p:spPr>
          <a:xfrm>
            <a:off x="446313" y="924561"/>
            <a:ext cx="11244943" cy="2976879"/>
          </a:xfrm>
        </p:spPr>
        <p:txBody>
          <a:bodyPr>
            <a:normAutofit fontScale="92500" lnSpcReduction="20000"/>
          </a:bodyPr>
          <a:lstStyle/>
          <a:p>
            <a:pPr algn="just">
              <a:lnSpc>
                <a:spcPct val="150000"/>
              </a:lnSpc>
            </a:pPr>
            <a:r>
              <a:rPr lang="fr-FR" sz="2400" dirty="0"/>
              <a:t>SPSS peut importer des données de plusieurs sources : Excel, csv, </a:t>
            </a:r>
            <a:r>
              <a:rPr lang="fr-FR" sz="2400" dirty="0" err="1"/>
              <a:t>text</a:t>
            </a:r>
            <a:r>
              <a:rPr lang="fr-FR" sz="2400" dirty="0"/>
              <a:t>, Stata, SQL ou SAS…</a:t>
            </a:r>
          </a:p>
          <a:p>
            <a:pPr algn="just">
              <a:lnSpc>
                <a:spcPct val="150000"/>
              </a:lnSpc>
            </a:pPr>
            <a:r>
              <a:rPr lang="fr-FR" sz="2400" dirty="0"/>
              <a:t>Pour importer un fichier de données : Vous pouvez le faire au lancement de SPSS, en prenant « ouvrir un autre fichier de données ». Indiquez dans la fenêtre « </a:t>
            </a:r>
            <a:r>
              <a:rPr lang="fr-FR" sz="2400" b="1" dirty="0"/>
              <a:t>Ouvrir</a:t>
            </a:r>
            <a:r>
              <a:rPr lang="fr-FR" sz="2400" dirty="0"/>
              <a:t> », au niveau de « </a:t>
            </a:r>
            <a:r>
              <a:rPr lang="fr-FR" sz="2400" b="1" dirty="0"/>
              <a:t>fichier de type </a:t>
            </a:r>
            <a:r>
              <a:rPr lang="fr-FR" sz="2400" dirty="0"/>
              <a:t>» que l’extension du fichier à importer. Vous trouvez dans vos répertoires votre fichier : sélectionnez-le et cliquez sur « Ouvrir ».</a:t>
            </a:r>
          </a:p>
          <a:p>
            <a:pPr algn="just">
              <a:lnSpc>
                <a:spcPct val="150000"/>
              </a:lnSpc>
            </a:pPr>
            <a:r>
              <a:rPr lang="fr-FR" sz="2400" dirty="0"/>
              <a:t>A partir de SPSS, vous pouvez le faire en passant par l’onglet </a:t>
            </a:r>
            <a:r>
              <a:rPr lang="fr-FR" sz="2400" b="1" dirty="0"/>
              <a:t>« Fichier → Ouvrir → Données</a:t>
            </a:r>
            <a:r>
              <a:rPr lang="fr-FR" sz="2400" dirty="0"/>
              <a:t>»</a:t>
            </a:r>
          </a:p>
          <a:p>
            <a:pPr marL="0" indent="0">
              <a:lnSpc>
                <a:spcPct val="150000"/>
              </a:lnSpc>
              <a:buNone/>
            </a:pPr>
            <a:endParaRPr lang="fr-FR" sz="2400" dirty="0"/>
          </a:p>
        </p:txBody>
      </p:sp>
      <p:pic>
        <p:nvPicPr>
          <p:cNvPr id="8" name="Image 7">
            <a:extLst>
              <a:ext uri="{FF2B5EF4-FFF2-40B4-BE49-F238E27FC236}">
                <a16:creationId xmlns:a16="http://schemas.microsoft.com/office/drawing/2014/main" id="{15148062-1776-47F6-783F-41526812D59D}"/>
              </a:ext>
            </a:extLst>
          </p:cNvPr>
          <p:cNvPicPr>
            <a:picLocks noChangeAspect="1"/>
          </p:cNvPicPr>
          <p:nvPr/>
        </p:nvPicPr>
        <p:blipFill>
          <a:blip r:embed="rId2"/>
          <a:stretch>
            <a:fillRect/>
          </a:stretch>
        </p:blipFill>
        <p:spPr>
          <a:xfrm>
            <a:off x="1034693" y="3911600"/>
            <a:ext cx="4289147" cy="2596624"/>
          </a:xfrm>
          <a:prstGeom prst="rect">
            <a:avLst/>
          </a:prstGeom>
        </p:spPr>
      </p:pic>
      <p:sp>
        <p:nvSpPr>
          <p:cNvPr id="9" name="ZoneTexte 8">
            <a:extLst>
              <a:ext uri="{FF2B5EF4-FFF2-40B4-BE49-F238E27FC236}">
                <a16:creationId xmlns:a16="http://schemas.microsoft.com/office/drawing/2014/main" id="{88A5B6DE-35FE-2AE9-69B2-B06F748A6CFF}"/>
              </a:ext>
            </a:extLst>
          </p:cNvPr>
          <p:cNvSpPr txBox="1"/>
          <p:nvPr/>
        </p:nvSpPr>
        <p:spPr>
          <a:xfrm>
            <a:off x="5974079" y="4055750"/>
            <a:ext cx="5782491" cy="2308324"/>
          </a:xfrm>
          <a:prstGeom prst="rect">
            <a:avLst/>
          </a:prstGeom>
          <a:noFill/>
        </p:spPr>
        <p:txBody>
          <a:bodyPr wrap="square">
            <a:spAutoFit/>
          </a:bodyPr>
          <a:lstStyle/>
          <a:p>
            <a:pPr marL="457200" indent="-457200" algn="just">
              <a:buFont typeface="Wingdings" panose="05000000000000000000" pitchFamily="2" charset="2"/>
              <a:buChar char="§"/>
            </a:pPr>
            <a:r>
              <a:rPr lang="fr-FR" sz="2400" dirty="0"/>
              <a:t>Gardez cocher la commande « Lire les noms de variables de la première ligne de données ». </a:t>
            </a:r>
          </a:p>
          <a:p>
            <a:pPr marL="457200" indent="-457200" algn="just">
              <a:buFont typeface="Wingdings" panose="05000000000000000000" pitchFamily="2" charset="2"/>
              <a:buChar char="§"/>
            </a:pPr>
            <a:r>
              <a:rPr lang="fr-FR" sz="2400" dirty="0"/>
              <a:t>Propriétés des variables</a:t>
            </a:r>
          </a:p>
          <a:p>
            <a:pPr marL="457200" indent="-457200" algn="just">
              <a:buFont typeface="Wingdings" panose="05000000000000000000" pitchFamily="2" charset="2"/>
              <a:buChar char="§"/>
            </a:pPr>
            <a:r>
              <a:rPr lang="fr-FR" sz="2400" dirty="0"/>
              <a:t>Validez, ensuite, en cliquant tout simplement sur OK.</a:t>
            </a:r>
          </a:p>
        </p:txBody>
      </p:sp>
      <p:cxnSp>
        <p:nvCxnSpPr>
          <p:cNvPr id="4" name="Connecteur droit 3">
            <a:extLst>
              <a:ext uri="{FF2B5EF4-FFF2-40B4-BE49-F238E27FC236}">
                <a16:creationId xmlns:a16="http://schemas.microsoft.com/office/drawing/2014/main" id="{C49D9327-F01A-377E-E3CA-02B8337BF3E2}"/>
              </a:ext>
            </a:extLst>
          </p:cNvPr>
          <p:cNvCxnSpPr>
            <a:cxnSpLocks/>
          </p:cNvCxnSpPr>
          <p:nvPr/>
        </p:nvCxnSpPr>
        <p:spPr>
          <a:xfrm>
            <a:off x="959208" y="783259"/>
            <a:ext cx="5232400"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0373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170B10-6B44-9949-F686-AF2751186FA4}"/>
              </a:ext>
            </a:extLst>
          </p:cNvPr>
          <p:cNvSpPr>
            <a:spLocks noGrp="1"/>
          </p:cNvSpPr>
          <p:nvPr>
            <p:ph type="title"/>
          </p:nvPr>
        </p:nvSpPr>
        <p:spPr>
          <a:xfrm>
            <a:off x="838200" y="90805"/>
            <a:ext cx="10515600" cy="894715"/>
          </a:xfrm>
        </p:spPr>
        <p:txBody>
          <a:bodyPr/>
          <a:lstStyle/>
          <a:p>
            <a:r>
              <a:rPr lang="fr-FR" b="1" dirty="0">
                <a:solidFill>
                  <a:srgbClr val="00B0F0"/>
                </a:solidFill>
              </a:rPr>
              <a:t>I. Importation des données</a:t>
            </a:r>
          </a:p>
        </p:txBody>
      </p:sp>
      <p:sp>
        <p:nvSpPr>
          <p:cNvPr id="3" name="Espace réservé du contenu 2">
            <a:extLst>
              <a:ext uri="{FF2B5EF4-FFF2-40B4-BE49-F238E27FC236}">
                <a16:creationId xmlns:a16="http://schemas.microsoft.com/office/drawing/2014/main" id="{C1EAD97D-1BAC-970A-53B2-0286F3A7B0FA}"/>
              </a:ext>
            </a:extLst>
          </p:cNvPr>
          <p:cNvSpPr>
            <a:spLocks noGrp="1"/>
          </p:cNvSpPr>
          <p:nvPr>
            <p:ph idx="1"/>
          </p:nvPr>
        </p:nvSpPr>
        <p:spPr>
          <a:xfrm>
            <a:off x="203200" y="772318"/>
            <a:ext cx="11623040" cy="5313363"/>
          </a:xfrm>
        </p:spPr>
        <p:txBody>
          <a:bodyPr>
            <a:normAutofit fontScale="32500" lnSpcReduction="20000"/>
          </a:bodyPr>
          <a:lstStyle/>
          <a:p>
            <a:pPr algn="just">
              <a:lnSpc>
                <a:spcPct val="150000"/>
              </a:lnSpc>
            </a:pPr>
            <a:endParaRPr lang="fr-FR" dirty="0"/>
          </a:p>
          <a:p>
            <a:pPr algn="just">
              <a:lnSpc>
                <a:spcPct val="150000"/>
              </a:lnSpc>
            </a:pPr>
            <a:r>
              <a:rPr lang="fr-FR" sz="8800" dirty="0"/>
              <a:t>Insérer/déplacer une variable ou des observations(une ligne): Pour insérer une nouvelle variable dans une base de données existante, sélectionnez une ligne dans vue des variables (ou une colonne dans vue des données), puis suivre le chemin suivant : </a:t>
            </a:r>
            <a:r>
              <a:rPr lang="fr-FR" sz="8800" b="1" dirty="0"/>
              <a:t>Edition→ Insérer une variable </a:t>
            </a:r>
            <a:r>
              <a:rPr lang="fr-FR" sz="8800" dirty="0"/>
              <a:t>(ou Clic droit à Insérer une variable). Il est de même pour l’insertion d’une ligne, mais cette fois on se place dans vue des données, puis le chemin suivant : </a:t>
            </a:r>
            <a:r>
              <a:rPr lang="fr-FR" sz="8800" b="1" dirty="0"/>
              <a:t>Edition→ Insérer les observations </a:t>
            </a:r>
            <a:r>
              <a:rPr lang="fr-FR" sz="8800" dirty="0"/>
              <a:t>(ou Clic droit à Insérer les observations)</a:t>
            </a:r>
          </a:p>
        </p:txBody>
      </p:sp>
      <p:cxnSp>
        <p:nvCxnSpPr>
          <p:cNvPr id="4" name="Connecteur droit 3">
            <a:extLst>
              <a:ext uri="{FF2B5EF4-FFF2-40B4-BE49-F238E27FC236}">
                <a16:creationId xmlns:a16="http://schemas.microsoft.com/office/drawing/2014/main" id="{F105CEC9-D7C3-770C-DD58-5FC03D648EF7}"/>
              </a:ext>
            </a:extLst>
          </p:cNvPr>
          <p:cNvCxnSpPr>
            <a:cxnSpLocks/>
          </p:cNvCxnSpPr>
          <p:nvPr/>
        </p:nvCxnSpPr>
        <p:spPr>
          <a:xfrm flipV="1">
            <a:off x="959208" y="772318"/>
            <a:ext cx="5898792" cy="10941"/>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88424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78B44D-99DC-F93F-2414-8B0A8E426F7C}"/>
              </a:ext>
            </a:extLst>
          </p:cNvPr>
          <p:cNvSpPr>
            <a:spLocks noGrp="1"/>
          </p:cNvSpPr>
          <p:nvPr>
            <p:ph type="title"/>
          </p:nvPr>
        </p:nvSpPr>
        <p:spPr>
          <a:xfrm>
            <a:off x="838200" y="182245"/>
            <a:ext cx="10515600" cy="732155"/>
          </a:xfrm>
        </p:spPr>
        <p:txBody>
          <a:bodyPr/>
          <a:lstStyle/>
          <a:p>
            <a:r>
              <a:rPr lang="fr-FR" b="1" dirty="0">
                <a:solidFill>
                  <a:srgbClr val="00B0F0"/>
                </a:solidFill>
              </a:rPr>
              <a:t>II. Fusionner deux bases</a:t>
            </a:r>
          </a:p>
        </p:txBody>
      </p:sp>
      <p:sp>
        <p:nvSpPr>
          <p:cNvPr id="3" name="Espace réservé du contenu 2">
            <a:extLst>
              <a:ext uri="{FF2B5EF4-FFF2-40B4-BE49-F238E27FC236}">
                <a16:creationId xmlns:a16="http://schemas.microsoft.com/office/drawing/2014/main" id="{B74F0CCB-7A32-CCF6-7731-A2BCF563463D}"/>
              </a:ext>
            </a:extLst>
          </p:cNvPr>
          <p:cNvSpPr>
            <a:spLocks noGrp="1"/>
          </p:cNvSpPr>
          <p:nvPr>
            <p:ph idx="1"/>
          </p:nvPr>
        </p:nvSpPr>
        <p:spPr>
          <a:xfrm>
            <a:off x="294640" y="1490345"/>
            <a:ext cx="11531600" cy="4351338"/>
          </a:xfrm>
        </p:spPr>
        <p:txBody>
          <a:bodyPr/>
          <a:lstStyle/>
          <a:p>
            <a:pPr algn="just"/>
            <a:r>
              <a:rPr lang="fr-FR" dirty="0"/>
              <a:t>Pour la fusion horizontale, le fichier enregistrer sous SPSS et le fichier à ajouter doivent avoir les mêmes noms des variables. </a:t>
            </a:r>
          </a:p>
          <a:p>
            <a:pPr algn="just"/>
            <a:r>
              <a:rPr lang="fr-FR" dirty="0"/>
              <a:t>Pour ajouter la deuxième base, il suffit d’aller dans l’onglet </a:t>
            </a:r>
            <a:r>
              <a:rPr lang="fr-FR" b="1" dirty="0"/>
              <a:t>Données → Fusionner les fichiers → Ajouter des observations</a:t>
            </a:r>
          </a:p>
        </p:txBody>
      </p:sp>
      <p:sp>
        <p:nvSpPr>
          <p:cNvPr id="4" name="ZoneTexte 3">
            <a:extLst>
              <a:ext uri="{FF2B5EF4-FFF2-40B4-BE49-F238E27FC236}">
                <a16:creationId xmlns:a16="http://schemas.microsoft.com/office/drawing/2014/main" id="{ECE2C468-9983-503B-D799-2CD3B8BCB1D8}"/>
              </a:ext>
            </a:extLst>
          </p:cNvPr>
          <p:cNvSpPr txBox="1"/>
          <p:nvPr/>
        </p:nvSpPr>
        <p:spPr>
          <a:xfrm>
            <a:off x="1097280" y="895042"/>
            <a:ext cx="4216400" cy="523220"/>
          </a:xfrm>
          <a:prstGeom prst="rect">
            <a:avLst/>
          </a:prstGeom>
          <a:noFill/>
        </p:spPr>
        <p:txBody>
          <a:bodyPr wrap="square" rtlCol="0">
            <a:spAutoFit/>
          </a:bodyPr>
          <a:lstStyle/>
          <a:p>
            <a:r>
              <a:rPr lang="fr-FR" sz="2800" b="1" dirty="0">
                <a:solidFill>
                  <a:srgbClr val="00B0F0"/>
                </a:solidFill>
              </a:rPr>
              <a:t>Fusion horizontale</a:t>
            </a:r>
          </a:p>
        </p:txBody>
      </p:sp>
      <p:pic>
        <p:nvPicPr>
          <p:cNvPr id="6" name="Image 5">
            <a:extLst>
              <a:ext uri="{FF2B5EF4-FFF2-40B4-BE49-F238E27FC236}">
                <a16:creationId xmlns:a16="http://schemas.microsoft.com/office/drawing/2014/main" id="{59B2B522-80EF-7C63-139A-97A5E2744E11}"/>
              </a:ext>
            </a:extLst>
          </p:cNvPr>
          <p:cNvPicPr>
            <a:picLocks noChangeAspect="1"/>
          </p:cNvPicPr>
          <p:nvPr/>
        </p:nvPicPr>
        <p:blipFill>
          <a:blip r:embed="rId2"/>
          <a:stretch>
            <a:fillRect/>
          </a:stretch>
        </p:blipFill>
        <p:spPr>
          <a:xfrm>
            <a:off x="616491" y="3373120"/>
            <a:ext cx="5753829" cy="3135947"/>
          </a:xfrm>
          <a:prstGeom prst="rect">
            <a:avLst/>
          </a:prstGeom>
        </p:spPr>
      </p:pic>
      <p:sp>
        <p:nvSpPr>
          <p:cNvPr id="8" name="ZoneTexte 7">
            <a:extLst>
              <a:ext uri="{FF2B5EF4-FFF2-40B4-BE49-F238E27FC236}">
                <a16:creationId xmlns:a16="http://schemas.microsoft.com/office/drawing/2014/main" id="{46C98FDD-D50A-E696-3339-5E83A3437716}"/>
              </a:ext>
            </a:extLst>
          </p:cNvPr>
          <p:cNvSpPr txBox="1"/>
          <p:nvPr/>
        </p:nvSpPr>
        <p:spPr>
          <a:xfrm>
            <a:off x="6370320" y="3847515"/>
            <a:ext cx="5527040" cy="1200329"/>
          </a:xfrm>
          <a:prstGeom prst="rect">
            <a:avLst/>
          </a:prstGeom>
          <a:noFill/>
        </p:spPr>
        <p:txBody>
          <a:bodyPr wrap="square">
            <a:spAutoFit/>
          </a:bodyPr>
          <a:lstStyle/>
          <a:p>
            <a:r>
              <a:rPr lang="fr-FR" sz="2400" dirty="0"/>
              <a:t>Choisissez si c’est une base déjà ouvert dans une autre feuille SPSS ou vous voulez la prendre dans un dossier externe</a:t>
            </a:r>
          </a:p>
        </p:txBody>
      </p:sp>
      <p:cxnSp>
        <p:nvCxnSpPr>
          <p:cNvPr id="5" name="Connecteur droit 4">
            <a:extLst>
              <a:ext uri="{FF2B5EF4-FFF2-40B4-BE49-F238E27FC236}">
                <a16:creationId xmlns:a16="http://schemas.microsoft.com/office/drawing/2014/main" id="{19D01A43-56F0-EC89-3E5D-A0B10131A439}"/>
              </a:ext>
            </a:extLst>
          </p:cNvPr>
          <p:cNvCxnSpPr>
            <a:cxnSpLocks/>
          </p:cNvCxnSpPr>
          <p:nvPr/>
        </p:nvCxnSpPr>
        <p:spPr>
          <a:xfrm>
            <a:off x="959208" y="783259"/>
            <a:ext cx="5232400"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86886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78B44D-99DC-F93F-2414-8B0A8E426F7C}"/>
              </a:ext>
            </a:extLst>
          </p:cNvPr>
          <p:cNvSpPr>
            <a:spLocks noGrp="1"/>
          </p:cNvSpPr>
          <p:nvPr>
            <p:ph type="title"/>
          </p:nvPr>
        </p:nvSpPr>
        <p:spPr>
          <a:xfrm>
            <a:off x="838200" y="182245"/>
            <a:ext cx="10515600" cy="732155"/>
          </a:xfrm>
        </p:spPr>
        <p:txBody>
          <a:bodyPr/>
          <a:lstStyle/>
          <a:p>
            <a:r>
              <a:rPr lang="fr-FR" b="1" dirty="0">
                <a:solidFill>
                  <a:srgbClr val="00B0F0"/>
                </a:solidFill>
              </a:rPr>
              <a:t>II. Fusionner deux bases</a:t>
            </a:r>
          </a:p>
        </p:txBody>
      </p:sp>
      <p:sp>
        <p:nvSpPr>
          <p:cNvPr id="4" name="ZoneTexte 3">
            <a:extLst>
              <a:ext uri="{FF2B5EF4-FFF2-40B4-BE49-F238E27FC236}">
                <a16:creationId xmlns:a16="http://schemas.microsoft.com/office/drawing/2014/main" id="{ECE2C468-9983-503B-D799-2CD3B8BCB1D8}"/>
              </a:ext>
            </a:extLst>
          </p:cNvPr>
          <p:cNvSpPr txBox="1"/>
          <p:nvPr/>
        </p:nvSpPr>
        <p:spPr>
          <a:xfrm>
            <a:off x="1097280" y="895042"/>
            <a:ext cx="4216400" cy="523220"/>
          </a:xfrm>
          <a:prstGeom prst="rect">
            <a:avLst/>
          </a:prstGeom>
          <a:noFill/>
        </p:spPr>
        <p:txBody>
          <a:bodyPr wrap="square" rtlCol="0">
            <a:spAutoFit/>
          </a:bodyPr>
          <a:lstStyle/>
          <a:p>
            <a:r>
              <a:rPr lang="fr-FR" sz="2800" b="1" dirty="0">
                <a:solidFill>
                  <a:srgbClr val="00B0F0"/>
                </a:solidFill>
              </a:rPr>
              <a:t>Fusion horizontale</a:t>
            </a:r>
          </a:p>
        </p:txBody>
      </p:sp>
      <p:pic>
        <p:nvPicPr>
          <p:cNvPr id="10" name="Image 9">
            <a:extLst>
              <a:ext uri="{FF2B5EF4-FFF2-40B4-BE49-F238E27FC236}">
                <a16:creationId xmlns:a16="http://schemas.microsoft.com/office/drawing/2014/main" id="{BE805F7F-FAAF-4474-9646-7A14980BE322}"/>
              </a:ext>
            </a:extLst>
          </p:cNvPr>
          <p:cNvPicPr>
            <a:picLocks noChangeAspect="1"/>
          </p:cNvPicPr>
          <p:nvPr/>
        </p:nvPicPr>
        <p:blipFill>
          <a:blip r:embed="rId2"/>
          <a:stretch>
            <a:fillRect/>
          </a:stretch>
        </p:blipFill>
        <p:spPr>
          <a:xfrm>
            <a:off x="579120" y="1418262"/>
            <a:ext cx="5364480" cy="4322138"/>
          </a:xfrm>
          <a:prstGeom prst="rect">
            <a:avLst/>
          </a:prstGeom>
        </p:spPr>
      </p:pic>
      <p:sp>
        <p:nvSpPr>
          <p:cNvPr id="12" name="ZoneTexte 11">
            <a:extLst>
              <a:ext uri="{FF2B5EF4-FFF2-40B4-BE49-F238E27FC236}">
                <a16:creationId xmlns:a16="http://schemas.microsoft.com/office/drawing/2014/main" id="{738D3D18-F395-DA90-DF48-0E4227ADEFB4}"/>
              </a:ext>
            </a:extLst>
          </p:cNvPr>
          <p:cNvSpPr txBox="1"/>
          <p:nvPr/>
        </p:nvSpPr>
        <p:spPr>
          <a:xfrm>
            <a:off x="6014720" y="1921917"/>
            <a:ext cx="5235020" cy="3785652"/>
          </a:xfrm>
          <a:prstGeom prst="rect">
            <a:avLst/>
          </a:prstGeom>
          <a:noFill/>
        </p:spPr>
        <p:txBody>
          <a:bodyPr wrap="square">
            <a:spAutoFit/>
          </a:bodyPr>
          <a:lstStyle/>
          <a:p>
            <a:pPr marL="342900" indent="-342900" algn="just">
              <a:buFont typeface="Courier New" panose="02070309020205020404" pitchFamily="49" charset="0"/>
              <a:buChar char="o"/>
            </a:pPr>
            <a:r>
              <a:rPr lang="fr-FR" sz="2400" dirty="0"/>
              <a:t>sélectionner les variables que vous désirer garder dans le nouveau jeu de donner et vous valider. </a:t>
            </a:r>
          </a:p>
          <a:p>
            <a:pPr marL="342900" indent="-342900" algn="just">
              <a:buFont typeface="Courier New" panose="02070309020205020404" pitchFamily="49" charset="0"/>
              <a:buChar char="o"/>
            </a:pPr>
            <a:r>
              <a:rPr lang="fr-FR" sz="2400" dirty="0"/>
              <a:t>SPSS ne va retenir que les variables communes aux deux fichiers et va le mettre dans une autre fenêtre. </a:t>
            </a:r>
          </a:p>
          <a:p>
            <a:pPr marL="342900" indent="-342900" algn="just">
              <a:buFont typeface="Courier New" panose="02070309020205020404" pitchFamily="49" charset="0"/>
              <a:buChar char="o"/>
            </a:pPr>
            <a:r>
              <a:rPr lang="fr-FR" sz="2400" dirty="0"/>
              <a:t>En absence de variable commune dans la deuxième base, il vous renvoie les variables choisies de la première base</a:t>
            </a:r>
          </a:p>
        </p:txBody>
      </p:sp>
      <p:cxnSp>
        <p:nvCxnSpPr>
          <p:cNvPr id="3" name="Connecteur droit 2">
            <a:extLst>
              <a:ext uri="{FF2B5EF4-FFF2-40B4-BE49-F238E27FC236}">
                <a16:creationId xmlns:a16="http://schemas.microsoft.com/office/drawing/2014/main" id="{497C9264-192E-EEBD-1BE4-070E32B27B25}"/>
              </a:ext>
            </a:extLst>
          </p:cNvPr>
          <p:cNvCxnSpPr>
            <a:cxnSpLocks/>
          </p:cNvCxnSpPr>
          <p:nvPr/>
        </p:nvCxnSpPr>
        <p:spPr>
          <a:xfrm>
            <a:off x="959208" y="783259"/>
            <a:ext cx="5232400"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54172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78B44D-99DC-F93F-2414-8B0A8E426F7C}"/>
              </a:ext>
            </a:extLst>
          </p:cNvPr>
          <p:cNvSpPr>
            <a:spLocks noGrp="1"/>
          </p:cNvSpPr>
          <p:nvPr>
            <p:ph type="title"/>
          </p:nvPr>
        </p:nvSpPr>
        <p:spPr>
          <a:xfrm>
            <a:off x="838200" y="182245"/>
            <a:ext cx="10515600" cy="732155"/>
          </a:xfrm>
        </p:spPr>
        <p:txBody>
          <a:bodyPr/>
          <a:lstStyle/>
          <a:p>
            <a:r>
              <a:rPr lang="fr-FR" b="1" dirty="0">
                <a:solidFill>
                  <a:srgbClr val="00B0F0"/>
                </a:solidFill>
              </a:rPr>
              <a:t>II. Fusionner deux bases</a:t>
            </a:r>
          </a:p>
        </p:txBody>
      </p:sp>
      <p:sp>
        <p:nvSpPr>
          <p:cNvPr id="4" name="ZoneTexte 3">
            <a:extLst>
              <a:ext uri="{FF2B5EF4-FFF2-40B4-BE49-F238E27FC236}">
                <a16:creationId xmlns:a16="http://schemas.microsoft.com/office/drawing/2014/main" id="{ECE2C468-9983-503B-D799-2CD3B8BCB1D8}"/>
              </a:ext>
            </a:extLst>
          </p:cNvPr>
          <p:cNvSpPr txBox="1"/>
          <p:nvPr/>
        </p:nvSpPr>
        <p:spPr>
          <a:xfrm>
            <a:off x="1097280" y="895042"/>
            <a:ext cx="4216400" cy="523220"/>
          </a:xfrm>
          <a:prstGeom prst="rect">
            <a:avLst/>
          </a:prstGeom>
          <a:noFill/>
        </p:spPr>
        <p:txBody>
          <a:bodyPr wrap="square" rtlCol="0">
            <a:spAutoFit/>
          </a:bodyPr>
          <a:lstStyle/>
          <a:p>
            <a:r>
              <a:rPr lang="fr-FR" sz="2800" b="1" dirty="0">
                <a:solidFill>
                  <a:srgbClr val="00B0F0"/>
                </a:solidFill>
              </a:rPr>
              <a:t>Fusion verticale</a:t>
            </a:r>
          </a:p>
        </p:txBody>
      </p:sp>
      <p:sp>
        <p:nvSpPr>
          <p:cNvPr id="5" name="ZoneTexte 4">
            <a:extLst>
              <a:ext uri="{FF2B5EF4-FFF2-40B4-BE49-F238E27FC236}">
                <a16:creationId xmlns:a16="http://schemas.microsoft.com/office/drawing/2014/main" id="{6E0A2719-8BA8-4922-26E2-0ADCF7405460}"/>
              </a:ext>
            </a:extLst>
          </p:cNvPr>
          <p:cNvSpPr txBox="1"/>
          <p:nvPr/>
        </p:nvSpPr>
        <p:spPr>
          <a:xfrm>
            <a:off x="5140960" y="1156652"/>
            <a:ext cx="6318356" cy="3046988"/>
          </a:xfrm>
          <a:prstGeom prst="rect">
            <a:avLst/>
          </a:prstGeom>
          <a:noFill/>
        </p:spPr>
        <p:txBody>
          <a:bodyPr wrap="square">
            <a:spAutoFit/>
          </a:bodyPr>
          <a:lstStyle/>
          <a:p>
            <a:pPr marL="342900" indent="-342900" algn="just">
              <a:buFont typeface="Courier New" panose="02070309020205020404" pitchFamily="49" charset="0"/>
              <a:buChar char="o"/>
            </a:pPr>
            <a:r>
              <a:rPr lang="fr-FR" sz="2400" dirty="0"/>
              <a:t>Pour la fusion verticale, la base à ajouter devrait avoir une variable qui identifie une observation ou un groupe d’observation bien défini et identique à une autre existante dans la première base chargée</a:t>
            </a:r>
          </a:p>
          <a:p>
            <a:pPr marL="342900" indent="-342900" algn="just">
              <a:buFont typeface="Courier New" panose="02070309020205020404" pitchFamily="49" charset="0"/>
              <a:buChar char="o"/>
            </a:pPr>
            <a:r>
              <a:rPr lang="fr-FR" sz="2400" dirty="0"/>
              <a:t>Pour ajouter la base, il suffit d’aller dans </a:t>
            </a:r>
            <a:r>
              <a:rPr lang="fr-FR" sz="2400" b="1" dirty="0"/>
              <a:t>Données → Fusionner les fichiers → Ajouter des variables</a:t>
            </a:r>
          </a:p>
        </p:txBody>
      </p:sp>
      <p:pic>
        <p:nvPicPr>
          <p:cNvPr id="7" name="Image 6">
            <a:extLst>
              <a:ext uri="{FF2B5EF4-FFF2-40B4-BE49-F238E27FC236}">
                <a16:creationId xmlns:a16="http://schemas.microsoft.com/office/drawing/2014/main" id="{96CD1BC0-23F0-9553-C1E4-412B3A322FFC}"/>
              </a:ext>
            </a:extLst>
          </p:cNvPr>
          <p:cNvPicPr>
            <a:picLocks noChangeAspect="1"/>
          </p:cNvPicPr>
          <p:nvPr/>
        </p:nvPicPr>
        <p:blipFill>
          <a:blip r:embed="rId2"/>
          <a:stretch>
            <a:fillRect/>
          </a:stretch>
        </p:blipFill>
        <p:spPr>
          <a:xfrm>
            <a:off x="732684" y="1554481"/>
            <a:ext cx="4216400" cy="2397760"/>
          </a:xfrm>
          <a:prstGeom prst="rect">
            <a:avLst/>
          </a:prstGeom>
        </p:spPr>
      </p:pic>
      <p:sp>
        <p:nvSpPr>
          <p:cNvPr id="9" name="ZoneTexte 8">
            <a:extLst>
              <a:ext uri="{FF2B5EF4-FFF2-40B4-BE49-F238E27FC236}">
                <a16:creationId xmlns:a16="http://schemas.microsoft.com/office/drawing/2014/main" id="{7AF57757-AA3E-8D91-B2B8-3FC35378E842}"/>
              </a:ext>
            </a:extLst>
          </p:cNvPr>
          <p:cNvSpPr txBox="1"/>
          <p:nvPr/>
        </p:nvSpPr>
        <p:spPr>
          <a:xfrm>
            <a:off x="732684" y="4569643"/>
            <a:ext cx="10829396" cy="954107"/>
          </a:xfrm>
          <a:prstGeom prst="rect">
            <a:avLst/>
          </a:prstGeom>
          <a:noFill/>
        </p:spPr>
        <p:txBody>
          <a:bodyPr wrap="square">
            <a:spAutoFit/>
          </a:bodyPr>
          <a:lstStyle/>
          <a:p>
            <a:r>
              <a:rPr lang="fr-FR" sz="2800" dirty="0"/>
              <a:t>Choisissez si c’est une base déjà ouvert dans une autre feuille SPSS ou vous voulez la prendre dans un dossier externe</a:t>
            </a:r>
          </a:p>
        </p:txBody>
      </p:sp>
      <p:cxnSp>
        <p:nvCxnSpPr>
          <p:cNvPr id="3" name="Connecteur droit 2">
            <a:extLst>
              <a:ext uri="{FF2B5EF4-FFF2-40B4-BE49-F238E27FC236}">
                <a16:creationId xmlns:a16="http://schemas.microsoft.com/office/drawing/2014/main" id="{BBADD0B0-2D52-E439-906A-303AACB411A3}"/>
              </a:ext>
            </a:extLst>
          </p:cNvPr>
          <p:cNvCxnSpPr>
            <a:cxnSpLocks/>
          </p:cNvCxnSpPr>
          <p:nvPr/>
        </p:nvCxnSpPr>
        <p:spPr>
          <a:xfrm>
            <a:off x="959208" y="783259"/>
            <a:ext cx="5232400"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0713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78B44D-99DC-F93F-2414-8B0A8E426F7C}"/>
              </a:ext>
            </a:extLst>
          </p:cNvPr>
          <p:cNvSpPr>
            <a:spLocks noGrp="1"/>
          </p:cNvSpPr>
          <p:nvPr>
            <p:ph type="title"/>
          </p:nvPr>
        </p:nvSpPr>
        <p:spPr>
          <a:xfrm>
            <a:off x="838200" y="-51435"/>
            <a:ext cx="10515600" cy="732155"/>
          </a:xfrm>
        </p:spPr>
        <p:txBody>
          <a:bodyPr/>
          <a:lstStyle/>
          <a:p>
            <a:r>
              <a:rPr lang="fr-FR" b="1" dirty="0">
                <a:solidFill>
                  <a:srgbClr val="00B0F0"/>
                </a:solidFill>
              </a:rPr>
              <a:t>II. Fusionner deux bases</a:t>
            </a:r>
          </a:p>
        </p:txBody>
      </p:sp>
      <p:sp>
        <p:nvSpPr>
          <p:cNvPr id="4" name="ZoneTexte 3">
            <a:extLst>
              <a:ext uri="{FF2B5EF4-FFF2-40B4-BE49-F238E27FC236}">
                <a16:creationId xmlns:a16="http://schemas.microsoft.com/office/drawing/2014/main" id="{ECE2C468-9983-503B-D799-2CD3B8BCB1D8}"/>
              </a:ext>
            </a:extLst>
          </p:cNvPr>
          <p:cNvSpPr txBox="1"/>
          <p:nvPr/>
        </p:nvSpPr>
        <p:spPr>
          <a:xfrm>
            <a:off x="1097280" y="519122"/>
            <a:ext cx="4216400" cy="523220"/>
          </a:xfrm>
          <a:prstGeom prst="rect">
            <a:avLst/>
          </a:prstGeom>
          <a:noFill/>
        </p:spPr>
        <p:txBody>
          <a:bodyPr wrap="square" rtlCol="0">
            <a:spAutoFit/>
          </a:bodyPr>
          <a:lstStyle/>
          <a:p>
            <a:r>
              <a:rPr lang="fr-FR" sz="2800" b="1" dirty="0">
                <a:solidFill>
                  <a:srgbClr val="00B0F0"/>
                </a:solidFill>
              </a:rPr>
              <a:t>Fusion verticale</a:t>
            </a:r>
          </a:p>
        </p:txBody>
      </p:sp>
      <p:sp>
        <p:nvSpPr>
          <p:cNvPr id="12" name="ZoneTexte 11">
            <a:extLst>
              <a:ext uri="{FF2B5EF4-FFF2-40B4-BE49-F238E27FC236}">
                <a16:creationId xmlns:a16="http://schemas.microsoft.com/office/drawing/2014/main" id="{738D3D18-F395-DA90-DF48-0E4227ADEFB4}"/>
              </a:ext>
            </a:extLst>
          </p:cNvPr>
          <p:cNvSpPr txBox="1"/>
          <p:nvPr/>
        </p:nvSpPr>
        <p:spPr>
          <a:xfrm>
            <a:off x="4409440" y="780732"/>
            <a:ext cx="7305040" cy="6001643"/>
          </a:xfrm>
          <a:prstGeom prst="rect">
            <a:avLst/>
          </a:prstGeom>
          <a:noFill/>
        </p:spPr>
        <p:txBody>
          <a:bodyPr wrap="square">
            <a:spAutoFit/>
          </a:bodyPr>
          <a:lstStyle/>
          <a:p>
            <a:pPr marL="342900" indent="-342900" algn="just">
              <a:buFont typeface="Courier New" panose="02070309020205020404" pitchFamily="49" charset="0"/>
              <a:buChar char="o"/>
            </a:pPr>
            <a:r>
              <a:rPr lang="fr-FR" sz="2400" dirty="0"/>
              <a:t>Méthode de fusion: indiquer quel mode de fusion vous désirez effectuer.</a:t>
            </a:r>
          </a:p>
          <a:p>
            <a:pPr marL="342900" indent="-342900" algn="just">
              <a:buFont typeface="Arial" panose="020B0604020202020204" pitchFamily="34" charset="0"/>
              <a:buChar char="•"/>
            </a:pPr>
            <a:r>
              <a:rPr lang="fr-FR" sz="2400" dirty="0"/>
              <a:t> « Fusion un-à-un basée sur l’ordre des fichiers » si vous avez deux bases trier suivant un numéro du question ou variable clé identique dans les deux bases. </a:t>
            </a:r>
          </a:p>
          <a:p>
            <a:pPr marL="342900" indent="-342900" algn="just">
              <a:buFont typeface="Arial" panose="020B0604020202020204" pitchFamily="34" charset="0"/>
              <a:buChar char="•"/>
            </a:pPr>
            <a:r>
              <a:rPr lang="fr-FR" sz="2400" dirty="0"/>
              <a:t>« Fusion un-à-un basée sur l’ordre les valeurs clés » si vous avez une variable qui identifie une et une observation et identique dans les deux bases. La base doit-être trier suivant l’identifiant. Sinon cocher la case en bas Trier le fichiers par valeurs clés avant la fusion. </a:t>
            </a:r>
          </a:p>
          <a:p>
            <a:pPr marL="342900" indent="-342900" algn="just">
              <a:buFont typeface="Arial" panose="020B0604020202020204" pitchFamily="34" charset="0"/>
              <a:buChar char="•"/>
            </a:pPr>
            <a:r>
              <a:rPr lang="fr-FR" sz="2400" dirty="0"/>
              <a:t>« Fusion un-à-plusieurs basée sur l’ordre les valeurs clés » si une variable identifie une et une observation dans la première base chargée ; mais identifie des groupes d’observation dans la deuxième base (à ajouter). </a:t>
            </a:r>
          </a:p>
        </p:txBody>
      </p:sp>
      <p:pic>
        <p:nvPicPr>
          <p:cNvPr id="6" name="Image 5">
            <a:extLst>
              <a:ext uri="{FF2B5EF4-FFF2-40B4-BE49-F238E27FC236}">
                <a16:creationId xmlns:a16="http://schemas.microsoft.com/office/drawing/2014/main" id="{3824D99F-F219-B925-D0E2-E8718A4AF472}"/>
              </a:ext>
            </a:extLst>
          </p:cNvPr>
          <p:cNvPicPr>
            <a:picLocks noChangeAspect="1"/>
          </p:cNvPicPr>
          <p:nvPr/>
        </p:nvPicPr>
        <p:blipFill>
          <a:blip r:embed="rId2"/>
          <a:stretch>
            <a:fillRect/>
          </a:stretch>
        </p:blipFill>
        <p:spPr>
          <a:xfrm>
            <a:off x="477520" y="979701"/>
            <a:ext cx="3789680" cy="5359177"/>
          </a:xfrm>
          <a:prstGeom prst="rect">
            <a:avLst/>
          </a:prstGeom>
        </p:spPr>
      </p:pic>
      <p:cxnSp>
        <p:nvCxnSpPr>
          <p:cNvPr id="3" name="Connecteur droit 2">
            <a:extLst>
              <a:ext uri="{FF2B5EF4-FFF2-40B4-BE49-F238E27FC236}">
                <a16:creationId xmlns:a16="http://schemas.microsoft.com/office/drawing/2014/main" id="{380C0064-7304-DF44-3CA4-E08E41CC67A4}"/>
              </a:ext>
            </a:extLst>
          </p:cNvPr>
          <p:cNvCxnSpPr>
            <a:cxnSpLocks/>
          </p:cNvCxnSpPr>
          <p:nvPr/>
        </p:nvCxnSpPr>
        <p:spPr>
          <a:xfrm>
            <a:off x="959208" y="538708"/>
            <a:ext cx="5232400"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39309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78B44D-99DC-F93F-2414-8B0A8E426F7C}"/>
              </a:ext>
            </a:extLst>
          </p:cNvPr>
          <p:cNvSpPr>
            <a:spLocks noGrp="1"/>
          </p:cNvSpPr>
          <p:nvPr>
            <p:ph type="title"/>
          </p:nvPr>
        </p:nvSpPr>
        <p:spPr>
          <a:xfrm>
            <a:off x="838200" y="-51435"/>
            <a:ext cx="10515600" cy="732155"/>
          </a:xfrm>
        </p:spPr>
        <p:txBody>
          <a:bodyPr/>
          <a:lstStyle/>
          <a:p>
            <a:r>
              <a:rPr lang="fr-FR" b="1" dirty="0">
                <a:solidFill>
                  <a:srgbClr val="00B0F0"/>
                </a:solidFill>
              </a:rPr>
              <a:t>II. Fusionner deux bases</a:t>
            </a:r>
          </a:p>
        </p:txBody>
      </p:sp>
      <p:sp>
        <p:nvSpPr>
          <p:cNvPr id="4" name="ZoneTexte 3">
            <a:extLst>
              <a:ext uri="{FF2B5EF4-FFF2-40B4-BE49-F238E27FC236}">
                <a16:creationId xmlns:a16="http://schemas.microsoft.com/office/drawing/2014/main" id="{ECE2C468-9983-503B-D799-2CD3B8BCB1D8}"/>
              </a:ext>
            </a:extLst>
          </p:cNvPr>
          <p:cNvSpPr txBox="1"/>
          <p:nvPr/>
        </p:nvSpPr>
        <p:spPr>
          <a:xfrm>
            <a:off x="1097280" y="519122"/>
            <a:ext cx="4216400" cy="523220"/>
          </a:xfrm>
          <a:prstGeom prst="rect">
            <a:avLst/>
          </a:prstGeom>
          <a:noFill/>
        </p:spPr>
        <p:txBody>
          <a:bodyPr wrap="square" rtlCol="0">
            <a:spAutoFit/>
          </a:bodyPr>
          <a:lstStyle/>
          <a:p>
            <a:r>
              <a:rPr lang="fr-FR" sz="2800" b="1" dirty="0">
                <a:solidFill>
                  <a:srgbClr val="00B0F0"/>
                </a:solidFill>
              </a:rPr>
              <a:t>Fusion verticale</a:t>
            </a:r>
          </a:p>
        </p:txBody>
      </p:sp>
      <p:sp>
        <p:nvSpPr>
          <p:cNvPr id="12" name="ZoneTexte 11">
            <a:extLst>
              <a:ext uri="{FF2B5EF4-FFF2-40B4-BE49-F238E27FC236}">
                <a16:creationId xmlns:a16="http://schemas.microsoft.com/office/drawing/2014/main" id="{738D3D18-F395-DA90-DF48-0E4227ADEFB4}"/>
              </a:ext>
            </a:extLst>
          </p:cNvPr>
          <p:cNvSpPr txBox="1"/>
          <p:nvPr/>
        </p:nvSpPr>
        <p:spPr>
          <a:xfrm>
            <a:off x="4602480" y="2314892"/>
            <a:ext cx="6512560" cy="2677656"/>
          </a:xfrm>
          <a:prstGeom prst="rect">
            <a:avLst/>
          </a:prstGeom>
          <a:noFill/>
        </p:spPr>
        <p:txBody>
          <a:bodyPr wrap="square">
            <a:spAutoFit/>
          </a:bodyPr>
          <a:lstStyle/>
          <a:p>
            <a:pPr marL="342900" indent="-342900">
              <a:buFont typeface="Courier New" panose="02070309020205020404" pitchFamily="49" charset="0"/>
              <a:buChar char="o"/>
            </a:pPr>
            <a:r>
              <a:rPr lang="fr-FR" sz="2400" dirty="0"/>
              <a:t>choisir deux catégories de variables. </a:t>
            </a:r>
          </a:p>
          <a:p>
            <a:pPr marL="342900" indent="-342900">
              <a:buFont typeface="Arial" panose="020B0604020202020204" pitchFamily="34" charset="0"/>
              <a:buChar char="•"/>
            </a:pPr>
            <a:r>
              <a:rPr lang="fr-FR" sz="2400" dirty="0"/>
              <a:t>Les « variables incluses » ce sont des variables qui seront gardées dans le nouveau jeu de données et </a:t>
            </a:r>
          </a:p>
          <a:p>
            <a:pPr marL="342900" indent="-342900">
              <a:buFont typeface="Arial" panose="020B0604020202020204" pitchFamily="34" charset="0"/>
              <a:buChar char="•"/>
            </a:pPr>
            <a:r>
              <a:rPr lang="fr-FR" sz="2400" dirty="0"/>
              <a:t>les « variables clés » ce sont des variables sur lesquelles se base la fusion des deux bases, les identifiants</a:t>
            </a:r>
          </a:p>
        </p:txBody>
      </p:sp>
      <p:pic>
        <p:nvPicPr>
          <p:cNvPr id="8" name="Image 7">
            <a:extLst>
              <a:ext uri="{FF2B5EF4-FFF2-40B4-BE49-F238E27FC236}">
                <a16:creationId xmlns:a16="http://schemas.microsoft.com/office/drawing/2014/main" id="{9092673C-92F6-7544-5B26-18FF69DF7BB7}"/>
              </a:ext>
            </a:extLst>
          </p:cNvPr>
          <p:cNvPicPr>
            <a:picLocks noChangeAspect="1"/>
          </p:cNvPicPr>
          <p:nvPr/>
        </p:nvPicPr>
        <p:blipFill>
          <a:blip r:embed="rId2"/>
          <a:stretch>
            <a:fillRect/>
          </a:stretch>
        </p:blipFill>
        <p:spPr>
          <a:xfrm>
            <a:off x="467360" y="1612899"/>
            <a:ext cx="3870960" cy="4310381"/>
          </a:xfrm>
          <a:prstGeom prst="rect">
            <a:avLst/>
          </a:prstGeom>
        </p:spPr>
      </p:pic>
      <p:cxnSp>
        <p:nvCxnSpPr>
          <p:cNvPr id="3" name="Connecteur droit 2">
            <a:extLst>
              <a:ext uri="{FF2B5EF4-FFF2-40B4-BE49-F238E27FC236}">
                <a16:creationId xmlns:a16="http://schemas.microsoft.com/office/drawing/2014/main" id="{D0D25E21-650E-0D4B-CB08-49BDBDE72383}"/>
              </a:ext>
            </a:extLst>
          </p:cNvPr>
          <p:cNvCxnSpPr>
            <a:cxnSpLocks/>
          </p:cNvCxnSpPr>
          <p:nvPr/>
        </p:nvCxnSpPr>
        <p:spPr>
          <a:xfrm>
            <a:off x="959208" y="602502"/>
            <a:ext cx="5232400"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492160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2146</Words>
  <Application>Microsoft Office PowerPoint</Application>
  <PresentationFormat>Grand écran</PresentationFormat>
  <Paragraphs>121</Paragraphs>
  <Slides>24</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Arial</vt:lpstr>
      <vt:lpstr>Calibri</vt:lpstr>
      <vt:lpstr>Calibri Light</vt:lpstr>
      <vt:lpstr>Courier New</vt:lpstr>
      <vt:lpstr>Segoe UI</vt:lpstr>
      <vt:lpstr>Wingdings</vt:lpstr>
      <vt:lpstr>Thème Office</vt:lpstr>
      <vt:lpstr>ISSP-UJKZ  Traitements des données sous:  SPSS et STATA Cours de SPSS</vt:lpstr>
      <vt:lpstr>Chapitre 2: Manipulation des données</vt:lpstr>
      <vt:lpstr>I. Importation des données</vt:lpstr>
      <vt:lpstr>I. Importation des données</vt:lpstr>
      <vt:lpstr>II. Fusionner deux bases</vt:lpstr>
      <vt:lpstr>II. Fusionner deux bases</vt:lpstr>
      <vt:lpstr>II. Fusionner deux bases</vt:lpstr>
      <vt:lpstr>II. Fusionner deux bases</vt:lpstr>
      <vt:lpstr>II. Fusionner deux bases</vt:lpstr>
      <vt:lpstr>III. Création des variables</vt:lpstr>
      <vt:lpstr>III. Création des variables</vt:lpstr>
      <vt:lpstr>IV. Créer une variable à partir d'une ou de plusieurs variable(s) existante(s)</vt:lpstr>
      <vt:lpstr>IV. Créer une variable à partir d'une ou de plusieurs variable(s) existante(s)</vt:lpstr>
      <vt:lpstr>V. Recodage de variables</vt:lpstr>
      <vt:lpstr>VI. Regroupement des variables d’ECHELLES</vt:lpstr>
      <vt:lpstr>VI. Regroupement des variables d’ECHELLES</vt:lpstr>
      <vt:lpstr>VI. Regroupement des variables d’ECHELLES</vt:lpstr>
      <vt:lpstr>VI. Regroupement des variables d’ECHELLES</vt:lpstr>
      <vt:lpstr>VII. Fragmenter la base de données</vt:lpstr>
      <vt:lpstr>VIII. Sélectionner des observations</vt:lpstr>
      <vt:lpstr>VIII. Sélectionner des observations</vt:lpstr>
      <vt:lpstr>IX. Ouvrir la Syntaxe</vt:lpstr>
      <vt:lpstr>VIII. Ouvrir la Syntaxe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ISSP-UJKZ  Cours de SPSS</dc:title>
  <dc:creator>Réné ZEMBA</dc:creator>
  <cp:lastModifiedBy>Réné ZEMBA</cp:lastModifiedBy>
  <cp:revision>21</cp:revision>
  <dcterms:created xsi:type="dcterms:W3CDTF">2023-11-27T14:31:04Z</dcterms:created>
  <dcterms:modified xsi:type="dcterms:W3CDTF">2025-01-28T14:45:44Z</dcterms:modified>
</cp:coreProperties>
</file>