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89" r:id="rId1"/>
  </p:sldMasterIdLst>
  <p:sldIdLst>
    <p:sldId id="257" r:id="rId2"/>
    <p:sldId id="256" r:id="rId3"/>
    <p:sldId id="258" r:id="rId4"/>
    <p:sldId id="259" r:id="rId5"/>
    <p:sldId id="260" r:id="rId6"/>
    <p:sldId id="264"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p:scale>
          <a:sx n="81" d="100"/>
          <a:sy n="81" d="100"/>
        </p:scale>
        <p:origin x="590"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5/2/2020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2948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6790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1662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3402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1184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88878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1001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37689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65601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438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3810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1001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83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32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09965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15501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288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98496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5/2/2020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0518498"/>
      </p:ext>
    </p:extLst>
  </p:cSld>
  <p:clrMap bg1="dk1" tx1="lt1" bg2="dk2" tx2="lt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 id="2147484007" r:id="rId18"/>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8.xml"/><Relationship Id="rId1" Type="http://schemas.openxmlformats.org/officeDocument/2006/relationships/tags" Target="../tags/tag5.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Tesseract_(software)"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BAA5047-20FF-4133-B7EE-2895BEEEC54B}"/>
              </a:ext>
            </a:extLst>
          </p:cNvPr>
          <p:cNvSpPr/>
          <p:nvPr/>
        </p:nvSpPr>
        <p:spPr>
          <a:xfrm>
            <a:off x="-348147" y="1332568"/>
            <a:ext cx="12253102"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glow rad="63500">
                    <a:schemeClr val="accent5">
                      <a:satMod val="175000"/>
                      <a:alpha val="40000"/>
                    </a:schemeClr>
                  </a:glow>
                  <a:outerShdw blurRad="60007" dir="1500000" sy="-30000" kx="800400" algn="bl" rotWithShape="0">
                    <a:prstClr val="black">
                      <a:alpha val="20000"/>
                    </a:prstClr>
                  </a:outerShdw>
                </a:effectLst>
                <a:latin typeface="Cambria Math" panose="02040503050406030204" pitchFamily="18" charset="0"/>
                <a:ea typeface="Cambria Math" panose="02040503050406030204" pitchFamily="18" charset="0"/>
              </a:rPr>
              <a:t>OPTICAL CHARACTER RECOGNITION</a:t>
            </a:r>
          </a:p>
        </p:txBody>
      </p:sp>
      <p:sp>
        <p:nvSpPr>
          <p:cNvPr id="6" name="Rectangle 5">
            <a:extLst>
              <a:ext uri="{FF2B5EF4-FFF2-40B4-BE49-F238E27FC236}">
                <a16:creationId xmlns:a16="http://schemas.microsoft.com/office/drawing/2014/main" id="{4F185E51-0ECC-4D55-9088-19902E748BE2}"/>
              </a:ext>
            </a:extLst>
          </p:cNvPr>
          <p:cNvSpPr/>
          <p:nvPr/>
        </p:nvSpPr>
        <p:spPr>
          <a:xfrm>
            <a:off x="4774838" y="5383389"/>
            <a:ext cx="8030468" cy="1785104"/>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                                         Y RAVI TEJA   9918004165         </a:t>
            </a:r>
          </a:p>
          <a:p>
            <a:pPr algn="ctr"/>
            <a:r>
              <a:rPr lang="en-US" sz="2800" dirty="0">
                <a:ln w="0"/>
                <a:effectLst>
                  <a:outerShdw blurRad="38100" dist="19050" dir="2700000" algn="tl" rotWithShape="0">
                    <a:schemeClr val="dk1">
                      <a:alpha val="40000"/>
                    </a:schemeClr>
                  </a:outerShdw>
                </a:effectLst>
              </a:rPr>
              <a:t>                               M SAINATH   9918004162</a:t>
            </a:r>
          </a:p>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pic>
        <p:nvPicPr>
          <p:cNvPr id="7" name="Picture 6">
            <a:extLst>
              <a:ext uri="{FF2B5EF4-FFF2-40B4-BE49-F238E27FC236}">
                <a16:creationId xmlns:a16="http://schemas.microsoft.com/office/drawing/2014/main" id="{D6577F44-28E6-4174-9A5A-83BE96EE5AB8}"/>
              </a:ext>
            </a:extLst>
          </p:cNvPr>
          <p:cNvPicPr>
            <a:picLocks noChangeAspect="1"/>
          </p:cNvPicPr>
          <p:nvPr/>
        </p:nvPicPr>
        <p:blipFill>
          <a:blip r:embed="rId3"/>
          <a:stretch>
            <a:fillRect/>
          </a:stretch>
        </p:blipFill>
        <p:spPr>
          <a:xfrm>
            <a:off x="2963812" y="2386138"/>
            <a:ext cx="5381197" cy="290584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ustDataLst>
      <p:tags r:id="rId1"/>
    </p:custDataLst>
    <p:extLst>
      <p:ext uri="{BB962C8B-B14F-4D97-AF65-F5344CB8AC3E}">
        <p14:creationId xmlns:p14="http://schemas.microsoft.com/office/powerpoint/2010/main" val="1009683651"/>
      </p:ext>
    </p:extLst>
  </p:cSld>
  <p:clrMapOvr>
    <a:masterClrMapping/>
  </p:clrMapOvr>
  <mc:AlternateContent xmlns:mc="http://schemas.openxmlformats.org/markup-compatibility/2006" xmlns:p14="http://schemas.microsoft.com/office/powerpoint/2010/main">
    <mc:Choice Requires="p14">
      <p:transition spd="slow" p14:dur="1500" advTm="5990">
        <p:split orient="vert"/>
      </p:transition>
    </mc:Choice>
    <mc:Fallback xmlns="">
      <p:transition spd="slow" advTm="599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DA6508-BE64-44F4-A18A-999ACCB96A07}"/>
              </a:ext>
            </a:extLst>
          </p:cNvPr>
          <p:cNvSpPr/>
          <p:nvPr/>
        </p:nvSpPr>
        <p:spPr>
          <a:xfrm>
            <a:off x="2264238" y="0"/>
            <a:ext cx="6293836" cy="830997"/>
          </a:xfrm>
          <a:prstGeom prst="rect">
            <a:avLst/>
          </a:prstGeom>
          <a:noFill/>
        </p:spPr>
        <p:txBody>
          <a:bodyPr wrap="square" lIns="91440" tIns="45720" rIns="91440" bIns="45720">
            <a:spAutoFit/>
          </a:bodyPr>
          <a:lstStyle/>
          <a:p>
            <a:pPr algn="ctr"/>
            <a:r>
              <a:rPr lang="en-US" sz="4800" b="1" dirty="0">
                <a:ln w="13462">
                  <a:solidFill>
                    <a:schemeClr val="bg1"/>
                  </a:solidFill>
                  <a:prstDash val="solid"/>
                </a:ln>
                <a:solidFill>
                  <a:schemeClr val="tx1">
                    <a:lumMod val="85000"/>
                    <a:lumOff val="15000"/>
                  </a:schemeClr>
                </a:solidFill>
                <a:effectLst>
                  <a:glow rad="139700">
                    <a:schemeClr val="accent5">
                      <a:satMod val="175000"/>
                      <a:alpha val="40000"/>
                    </a:schemeClr>
                  </a:glow>
                  <a:outerShdw dist="38100" dir="2700000" algn="bl" rotWithShape="0">
                    <a:schemeClr val="accent5"/>
                  </a:outerShdw>
                  <a:reflection blurRad="6350" stA="50000" endA="300" endPos="50000" dist="29997" dir="5400000" sy="-100000" algn="bl" rotWithShape="0"/>
                </a:effectLst>
              </a:rPr>
              <a:t>INTRODUCTION</a:t>
            </a:r>
            <a:endParaRPr lang="en-US" sz="4800" b="1" cap="none" spc="0" dirty="0">
              <a:ln w="13462">
                <a:solidFill>
                  <a:schemeClr val="bg1"/>
                </a:solidFill>
                <a:prstDash val="solid"/>
              </a:ln>
              <a:solidFill>
                <a:schemeClr val="tx1">
                  <a:lumMod val="85000"/>
                  <a:lumOff val="15000"/>
                </a:schemeClr>
              </a:solidFill>
              <a:effectLst>
                <a:glow rad="139700">
                  <a:schemeClr val="accent5">
                    <a:satMod val="175000"/>
                    <a:alpha val="40000"/>
                  </a:schemeClr>
                </a:glow>
                <a:outerShdw dist="38100" dir="2700000" algn="bl" rotWithShape="0">
                  <a:schemeClr val="accent5"/>
                </a:outerShdw>
                <a:reflection blurRad="6350" stA="50000" endA="300" endPos="50000" dist="29997" dir="5400000" sy="-100000" algn="bl" rotWithShape="0"/>
              </a:effectLst>
            </a:endParaRPr>
          </a:p>
        </p:txBody>
      </p:sp>
      <p:sp>
        <p:nvSpPr>
          <p:cNvPr id="6" name="TextBox 5">
            <a:extLst>
              <a:ext uri="{FF2B5EF4-FFF2-40B4-BE49-F238E27FC236}">
                <a16:creationId xmlns:a16="http://schemas.microsoft.com/office/drawing/2014/main" id="{2E8E0BB4-EAFF-44F4-A76A-2CD43486E0D1}"/>
              </a:ext>
            </a:extLst>
          </p:cNvPr>
          <p:cNvSpPr txBox="1"/>
          <p:nvPr/>
        </p:nvSpPr>
        <p:spPr>
          <a:xfrm>
            <a:off x="122159" y="830997"/>
            <a:ext cx="11947682" cy="5539978"/>
          </a:xfrm>
          <a:prstGeom prst="rect">
            <a:avLst/>
          </a:prstGeom>
          <a:noFill/>
        </p:spPr>
        <p:txBody>
          <a:bodyPr wrap="square" rtlCol="0">
            <a:spAutoFit/>
          </a:bodyPr>
          <a:lstStyle/>
          <a:p>
            <a:r>
              <a:rPr lang="en-US" sz="2400" dirty="0"/>
              <a:t>This ppt gives an idea about how to make the picture text into Digital text. It is done </a:t>
            </a:r>
          </a:p>
          <a:p>
            <a:r>
              <a:rPr lang="en-US" sz="2400" dirty="0"/>
              <a:t>by scanning the picture text and converting them by a CNN model </a:t>
            </a:r>
          </a:p>
          <a:p>
            <a:endParaRPr lang="en-US" sz="2400" dirty="0"/>
          </a:p>
          <a:p>
            <a:r>
              <a:rPr lang="en-US" sz="2400" dirty="0"/>
              <a:t>By implementing this project we can make picture documents into usable document </a:t>
            </a:r>
          </a:p>
          <a:p>
            <a:r>
              <a:rPr lang="en-US" sz="2400" dirty="0"/>
              <a:t>without any human help </a:t>
            </a:r>
          </a:p>
          <a:p>
            <a:endParaRPr lang="en-US" sz="2400" dirty="0"/>
          </a:p>
          <a:p>
            <a:r>
              <a:rPr lang="en-US" sz="2400" dirty="0"/>
              <a:t>For this purpose government is recruiting the people to convert these documents, and  to finish </a:t>
            </a:r>
          </a:p>
          <a:p>
            <a:r>
              <a:rPr lang="en-US" sz="2400" dirty="0"/>
              <a:t>the task efficiently and quickly without any error we can make use of this project </a:t>
            </a:r>
          </a:p>
          <a:p>
            <a:endParaRPr lang="en-US" sz="2400" dirty="0"/>
          </a:p>
          <a:p>
            <a:r>
              <a:rPr lang="en-US" sz="2400" dirty="0"/>
              <a:t>If we want to solve any mathematical expression with the aid of any artificial machine we have to enter the </a:t>
            </a:r>
            <a:r>
              <a:rPr lang="en-US" sz="2400" dirty="0" err="1"/>
              <a:t>numericals</a:t>
            </a:r>
            <a:r>
              <a:rPr lang="en-US" sz="2400" dirty="0"/>
              <a:t> and  symbols ourselves which may result in any manual errors but by </a:t>
            </a:r>
            <a:r>
              <a:rPr lang="en-US" sz="2400" dirty="0" err="1"/>
              <a:t>scanningthe</a:t>
            </a:r>
            <a:r>
              <a:rPr lang="en-US" sz="2400" dirty="0"/>
              <a:t> expression with CNN model it understands the expression and knows the property of each symbol and executes the expression in fraction of seconds without any error</a:t>
            </a:r>
            <a:endParaRPr lang="en-US" sz="2000" dirty="0"/>
          </a:p>
          <a:p>
            <a:endParaRPr lang="en-US" dirty="0"/>
          </a:p>
        </p:txBody>
      </p:sp>
      <p:sp>
        <p:nvSpPr>
          <p:cNvPr id="8" name="Arrow: Chevron 7">
            <a:extLst>
              <a:ext uri="{FF2B5EF4-FFF2-40B4-BE49-F238E27FC236}">
                <a16:creationId xmlns:a16="http://schemas.microsoft.com/office/drawing/2014/main" id="{AEC9E761-A9C7-4F71-AF13-C769C855236B}"/>
              </a:ext>
            </a:extLst>
          </p:cNvPr>
          <p:cNvSpPr/>
          <p:nvPr/>
        </p:nvSpPr>
        <p:spPr>
          <a:xfrm>
            <a:off x="18122" y="941314"/>
            <a:ext cx="186431" cy="12428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8">
            <a:extLst>
              <a:ext uri="{FF2B5EF4-FFF2-40B4-BE49-F238E27FC236}">
                <a16:creationId xmlns:a16="http://schemas.microsoft.com/office/drawing/2014/main" id="{9116CADB-0986-4840-8F95-27F3372438F0}"/>
              </a:ext>
            </a:extLst>
          </p:cNvPr>
          <p:cNvSpPr/>
          <p:nvPr/>
        </p:nvSpPr>
        <p:spPr>
          <a:xfrm>
            <a:off x="9061" y="2102367"/>
            <a:ext cx="204555" cy="12428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9AE6934C-1F46-4334-822E-54FDF7A3674D}"/>
              </a:ext>
            </a:extLst>
          </p:cNvPr>
          <p:cNvSpPr/>
          <p:nvPr/>
        </p:nvSpPr>
        <p:spPr>
          <a:xfrm>
            <a:off x="8508" y="4632527"/>
            <a:ext cx="186431" cy="12428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hevron 10">
            <a:extLst>
              <a:ext uri="{FF2B5EF4-FFF2-40B4-BE49-F238E27FC236}">
                <a16:creationId xmlns:a16="http://schemas.microsoft.com/office/drawing/2014/main" id="{72053533-BC12-4D89-B776-44DF2B3CB4FE}"/>
              </a:ext>
            </a:extLst>
          </p:cNvPr>
          <p:cNvSpPr/>
          <p:nvPr/>
        </p:nvSpPr>
        <p:spPr>
          <a:xfrm>
            <a:off x="8508" y="3191035"/>
            <a:ext cx="186431" cy="12428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ustDataLst>
      <p:tags r:id="rId1"/>
    </p:custDataLst>
    <p:extLst>
      <p:ext uri="{BB962C8B-B14F-4D97-AF65-F5344CB8AC3E}">
        <p14:creationId xmlns:p14="http://schemas.microsoft.com/office/powerpoint/2010/main" val="1135730440"/>
      </p:ext>
    </p:extLst>
  </p:cSld>
  <p:clrMapOvr>
    <a:masterClrMapping/>
  </p:clrMapOvr>
  <mc:AlternateContent xmlns:mc="http://schemas.openxmlformats.org/markup-compatibility/2006" xmlns:p14="http://schemas.microsoft.com/office/powerpoint/2010/main">
    <mc:Choice Requires="p14">
      <p:transition spd="slow" p14:dur="1500" advTm="3542">
        <p:split orient="vert"/>
      </p:transition>
    </mc:Choice>
    <mc:Fallback xmlns="">
      <p:transition spd="slow" advTm="3542">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0AEF7B-D3B7-4EE6-B806-CAD9BFDE3ACA}"/>
              </a:ext>
            </a:extLst>
          </p:cNvPr>
          <p:cNvSpPr txBox="1"/>
          <p:nvPr/>
        </p:nvSpPr>
        <p:spPr>
          <a:xfrm>
            <a:off x="896378" y="2551837"/>
            <a:ext cx="11041421" cy="2031325"/>
          </a:xfrm>
          <a:prstGeom prst="rect">
            <a:avLst/>
          </a:prstGeom>
          <a:noFill/>
        </p:spPr>
        <p:txBody>
          <a:bodyPr wrap="none" rtlCol="0">
            <a:spAutoFit/>
          </a:bodyPr>
          <a:lstStyle/>
          <a:p>
            <a:r>
              <a:rPr lang="en-US" dirty="0"/>
              <a:t>HARDWARE= Camera</a:t>
            </a:r>
          </a:p>
          <a:p>
            <a:r>
              <a:rPr lang="en-US" dirty="0"/>
              <a:t>                    (ii)System </a:t>
            </a:r>
            <a:r>
              <a:rPr lang="en-US" dirty="0" err="1"/>
              <a:t>requirments</a:t>
            </a:r>
            <a:endParaRPr lang="en-US" dirty="0"/>
          </a:p>
          <a:p>
            <a:endParaRPr lang="en-US" dirty="0"/>
          </a:p>
          <a:p>
            <a:r>
              <a:rPr lang="en-US" dirty="0"/>
              <a:t>SOFTWARE= (</a:t>
            </a:r>
            <a:r>
              <a:rPr lang="en-US" dirty="0" err="1"/>
              <a:t>i</a:t>
            </a:r>
            <a:r>
              <a:rPr lang="en-US" dirty="0"/>
              <a:t>) A python shell with fully installed libraries like </a:t>
            </a:r>
            <a:r>
              <a:rPr lang="en-US" dirty="0" err="1"/>
              <a:t>keras,matplot,imutils,scikit</a:t>
            </a:r>
            <a:r>
              <a:rPr lang="en-US" dirty="0"/>
              <a:t>-learn in it and should have a </a:t>
            </a:r>
          </a:p>
          <a:p>
            <a:r>
              <a:rPr lang="en-US" dirty="0"/>
              <a:t>                     GUI  for better experience(API keys also used  in minor portions)</a:t>
            </a:r>
          </a:p>
          <a:p>
            <a:r>
              <a:rPr lang="en-US" dirty="0"/>
              <a:t>                    (ii)A data set of letters and numbers which we want to convert (in thousands)</a:t>
            </a:r>
          </a:p>
          <a:p>
            <a:r>
              <a:rPr lang="en-US" dirty="0"/>
              <a:t>            </a:t>
            </a:r>
          </a:p>
        </p:txBody>
      </p:sp>
      <p:sp>
        <p:nvSpPr>
          <p:cNvPr id="6" name="Rectangle 5">
            <a:extLst>
              <a:ext uri="{FF2B5EF4-FFF2-40B4-BE49-F238E27FC236}">
                <a16:creationId xmlns:a16="http://schemas.microsoft.com/office/drawing/2014/main" id="{AFFEEC8D-0323-402E-9E8F-29964D70DCD2}"/>
              </a:ext>
            </a:extLst>
          </p:cNvPr>
          <p:cNvSpPr/>
          <p:nvPr/>
        </p:nvSpPr>
        <p:spPr>
          <a:xfrm>
            <a:off x="3083366" y="106480"/>
            <a:ext cx="4977709"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glow rad="63500">
                    <a:schemeClr val="accent3">
                      <a:satMod val="175000"/>
                      <a:alpha val="40000"/>
                    </a:schemeClr>
                  </a:glow>
                  <a:outerShdw dist="38100" dir="2640000" algn="bl" rotWithShape="0">
                    <a:schemeClr val="tx2">
                      <a:lumMod val="75000"/>
                    </a:schemeClr>
                  </a:outerShdw>
                </a:effectLst>
              </a:rPr>
              <a:t>SPECIFICATIONS</a:t>
            </a:r>
          </a:p>
        </p:txBody>
      </p:sp>
    </p:spTree>
    <p:custDataLst>
      <p:tags r:id="rId1"/>
    </p:custDataLst>
    <p:extLst>
      <p:ext uri="{BB962C8B-B14F-4D97-AF65-F5344CB8AC3E}">
        <p14:creationId xmlns:p14="http://schemas.microsoft.com/office/powerpoint/2010/main" val="570586885"/>
      </p:ext>
    </p:extLst>
  </p:cSld>
  <p:clrMapOvr>
    <a:masterClrMapping/>
  </p:clrMapOvr>
  <mc:AlternateContent xmlns:mc="http://schemas.openxmlformats.org/markup-compatibility/2006" xmlns:p14="http://schemas.microsoft.com/office/powerpoint/2010/main">
    <mc:Choice Requires="p14">
      <p:transition spd="slow" p14:dur="1500" advTm="2703">
        <p:split orient="vert"/>
      </p:transition>
    </mc:Choice>
    <mc:Fallback xmlns="">
      <p:transition spd="slow" advTm="2703">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99C283-F94E-42B5-A03F-220715A063FD}"/>
              </a:ext>
            </a:extLst>
          </p:cNvPr>
          <p:cNvSpPr/>
          <p:nvPr/>
        </p:nvSpPr>
        <p:spPr>
          <a:xfrm>
            <a:off x="3014017" y="86975"/>
            <a:ext cx="5249578" cy="830997"/>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PROPOSED SYSTEM</a:t>
            </a:r>
          </a:p>
        </p:txBody>
      </p:sp>
      <p:sp>
        <p:nvSpPr>
          <p:cNvPr id="6" name="TextBox 5">
            <a:extLst>
              <a:ext uri="{FF2B5EF4-FFF2-40B4-BE49-F238E27FC236}">
                <a16:creationId xmlns:a16="http://schemas.microsoft.com/office/drawing/2014/main" id="{7DEF6DF2-CC75-41F5-B2FD-9BE1F8D066AF}"/>
              </a:ext>
            </a:extLst>
          </p:cNvPr>
          <p:cNvSpPr txBox="1"/>
          <p:nvPr/>
        </p:nvSpPr>
        <p:spPr>
          <a:xfrm>
            <a:off x="246888" y="1124712"/>
            <a:ext cx="12042648" cy="4708981"/>
          </a:xfrm>
          <a:prstGeom prst="rect">
            <a:avLst/>
          </a:prstGeom>
          <a:noFill/>
        </p:spPr>
        <p:txBody>
          <a:bodyPr wrap="square" rtlCol="0">
            <a:spAutoFit/>
          </a:bodyPr>
          <a:lstStyle/>
          <a:p>
            <a:r>
              <a:rPr lang="en-US" sz="2000" dirty="0"/>
              <a:t>This is achieved by creating a data set , for the respective language and train it for converting the images and we can add these java jar files to our java build path in any of the java ide like eclipse or </a:t>
            </a:r>
            <a:r>
              <a:rPr lang="en-US" sz="2000" dirty="0" err="1"/>
              <a:t>Netbeans.We</a:t>
            </a:r>
            <a:r>
              <a:rPr lang="en-US" sz="2000" dirty="0"/>
              <a:t> can create the data set by taking the images of the data we want to predict with the help of this model and one letter should be snapped many times for correct accuracy of prediction</a:t>
            </a:r>
          </a:p>
          <a:p>
            <a:endParaRPr lang="en-US" sz="2000" dirty="0"/>
          </a:p>
          <a:p>
            <a:endParaRPr lang="en-US" sz="2000" dirty="0"/>
          </a:p>
          <a:p>
            <a:r>
              <a:rPr lang="en-US" sz="2000" dirty="0"/>
              <a:t>Actually we should know what is the meaning for Optical character recognition (OCR) method has been used in </a:t>
            </a:r>
          </a:p>
          <a:p>
            <a:r>
              <a:rPr lang="en-US" sz="2000" dirty="0"/>
              <a:t>converting printed text into editable text. OCR is very useful and popular method in various applications. Accuracy of OCR can be dependent on text preprocessing and segmentation algorithms.</a:t>
            </a:r>
          </a:p>
          <a:p>
            <a:endParaRPr lang="en-US" sz="2000" dirty="0"/>
          </a:p>
          <a:p>
            <a:endParaRPr lang="en-US" sz="2000" dirty="0"/>
          </a:p>
          <a:p>
            <a:r>
              <a:rPr lang="en-US" sz="2000" dirty="0"/>
              <a:t>Optical character Recognition (OCR) is a conversion of scanned or printed text images [1], handwritten text into </a:t>
            </a:r>
          </a:p>
          <a:p>
            <a:r>
              <a:rPr lang="en-US" sz="2000" dirty="0"/>
              <a:t>editable text for further processing. This technology allows machine to recognize the text automatically. It is like </a:t>
            </a:r>
          </a:p>
          <a:p>
            <a:r>
              <a:rPr lang="en-US" sz="2000" dirty="0"/>
              <a:t>combination of eye and mind of human body. An eye can view the text from the images but actually the brain processes as well as interprets that extracted text read by eye</a:t>
            </a:r>
          </a:p>
        </p:txBody>
      </p:sp>
      <p:sp>
        <p:nvSpPr>
          <p:cNvPr id="8" name="Arrow: Chevron 7">
            <a:extLst>
              <a:ext uri="{FF2B5EF4-FFF2-40B4-BE49-F238E27FC236}">
                <a16:creationId xmlns:a16="http://schemas.microsoft.com/office/drawing/2014/main" id="{853E1B15-D861-4045-B3F4-87C4FFE3AB80}"/>
              </a:ext>
            </a:extLst>
          </p:cNvPr>
          <p:cNvSpPr/>
          <p:nvPr/>
        </p:nvSpPr>
        <p:spPr>
          <a:xfrm>
            <a:off x="82296" y="1225296"/>
            <a:ext cx="164592" cy="2103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
            </a:pPr>
            <a:endParaRPr lang="en-US" dirty="0">
              <a:solidFill>
                <a:schemeClr val="tx1"/>
              </a:solidFill>
            </a:endParaRPr>
          </a:p>
        </p:txBody>
      </p:sp>
      <p:sp>
        <p:nvSpPr>
          <p:cNvPr id="10" name="Arrow: Chevron 9">
            <a:extLst>
              <a:ext uri="{FF2B5EF4-FFF2-40B4-BE49-F238E27FC236}">
                <a16:creationId xmlns:a16="http://schemas.microsoft.com/office/drawing/2014/main" id="{61AC061F-86F3-41D9-9BDB-ACA76092AF6B}"/>
              </a:ext>
            </a:extLst>
          </p:cNvPr>
          <p:cNvSpPr/>
          <p:nvPr/>
        </p:nvSpPr>
        <p:spPr>
          <a:xfrm>
            <a:off x="82296" y="3082958"/>
            <a:ext cx="164592" cy="2103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Arrow: Chevron 10">
            <a:extLst>
              <a:ext uri="{FF2B5EF4-FFF2-40B4-BE49-F238E27FC236}">
                <a16:creationId xmlns:a16="http://schemas.microsoft.com/office/drawing/2014/main" id="{E76FCFE0-0387-4D21-B21F-AAF9372920FF}"/>
              </a:ext>
            </a:extLst>
          </p:cNvPr>
          <p:cNvSpPr/>
          <p:nvPr/>
        </p:nvSpPr>
        <p:spPr>
          <a:xfrm>
            <a:off x="96059" y="4584286"/>
            <a:ext cx="164592" cy="2103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ustDataLst>
      <p:tags r:id="rId1"/>
    </p:custDataLst>
    <p:extLst>
      <p:ext uri="{BB962C8B-B14F-4D97-AF65-F5344CB8AC3E}">
        <p14:creationId xmlns:p14="http://schemas.microsoft.com/office/powerpoint/2010/main" val="4227793345"/>
      </p:ext>
    </p:extLst>
  </p:cSld>
  <p:clrMapOvr>
    <a:masterClrMapping/>
  </p:clrMapOvr>
  <mc:AlternateContent xmlns:mc="http://schemas.openxmlformats.org/markup-compatibility/2006" xmlns:p14="http://schemas.microsoft.com/office/powerpoint/2010/main">
    <mc:Choice Requires="p14">
      <p:transition spd="slow" p14:dur="1500" advTm="2918">
        <p:split orient="vert"/>
      </p:transition>
    </mc:Choice>
    <mc:Fallback xmlns="">
      <p:transition spd="slow" advTm="2918">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8C3CC4-B8D7-403B-B3FA-8A5FC0DE6CEC}"/>
              </a:ext>
            </a:extLst>
          </p:cNvPr>
          <p:cNvPicPr>
            <a:picLocks noChangeAspect="1"/>
          </p:cNvPicPr>
          <p:nvPr/>
        </p:nvPicPr>
        <p:blipFill>
          <a:blip r:embed="rId3"/>
          <a:stretch>
            <a:fillRect/>
          </a:stretch>
        </p:blipFill>
        <p:spPr>
          <a:xfrm>
            <a:off x="1824086" y="136099"/>
            <a:ext cx="7620000" cy="3143250"/>
          </a:xfrm>
          <a:prstGeom prst="rect">
            <a:avLst/>
          </a:prstGeom>
        </p:spPr>
      </p:pic>
      <p:pic>
        <p:nvPicPr>
          <p:cNvPr id="5" name="Picture 4">
            <a:extLst>
              <a:ext uri="{FF2B5EF4-FFF2-40B4-BE49-F238E27FC236}">
                <a16:creationId xmlns:a16="http://schemas.microsoft.com/office/drawing/2014/main" id="{43046B75-7A00-4EDB-8322-10477B216A53}"/>
              </a:ext>
            </a:extLst>
          </p:cNvPr>
          <p:cNvPicPr>
            <a:picLocks noChangeAspect="1"/>
          </p:cNvPicPr>
          <p:nvPr/>
        </p:nvPicPr>
        <p:blipFill>
          <a:blip r:embed="rId4"/>
          <a:stretch>
            <a:fillRect/>
          </a:stretch>
        </p:blipFill>
        <p:spPr>
          <a:xfrm>
            <a:off x="3464988" y="3377742"/>
            <a:ext cx="4752975" cy="3429000"/>
          </a:xfrm>
          <a:prstGeom prst="rect">
            <a:avLst/>
          </a:prstGeom>
        </p:spPr>
      </p:pic>
    </p:spTree>
    <p:custDataLst>
      <p:tags r:id="rId1"/>
    </p:custDataLst>
    <p:extLst>
      <p:ext uri="{BB962C8B-B14F-4D97-AF65-F5344CB8AC3E}">
        <p14:creationId xmlns:p14="http://schemas.microsoft.com/office/powerpoint/2010/main" val="846421932"/>
      </p:ext>
    </p:extLst>
  </p:cSld>
  <p:clrMapOvr>
    <a:masterClrMapping/>
  </p:clrMapOvr>
  <mc:AlternateContent xmlns:mc="http://schemas.openxmlformats.org/markup-compatibility/2006" xmlns:p14="http://schemas.microsoft.com/office/powerpoint/2010/main">
    <mc:Choice Requires="p14">
      <p:transition spd="slow" p14:dur="1500" advTm="3110">
        <p:split orient="vert"/>
      </p:transition>
    </mc:Choice>
    <mc:Fallback xmlns="">
      <p:transition spd="slow" advTm="3110">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56127D-F549-467D-9C23-6B92A6A41972}"/>
              </a:ext>
            </a:extLst>
          </p:cNvPr>
          <p:cNvSpPr txBox="1"/>
          <p:nvPr/>
        </p:nvSpPr>
        <p:spPr>
          <a:xfrm>
            <a:off x="570628" y="1224045"/>
            <a:ext cx="8801768" cy="1631216"/>
          </a:xfrm>
          <a:prstGeom prst="rect">
            <a:avLst/>
          </a:prstGeom>
          <a:noFill/>
        </p:spPr>
        <p:txBody>
          <a:bodyPr wrap="none" rtlCol="0">
            <a:spAutoFit/>
          </a:bodyPr>
          <a:lstStyle/>
          <a:p>
            <a:pPr marL="457200" indent="-457200">
              <a:buFont typeface="Wingdings" panose="05000000000000000000" pitchFamily="2" charset="2"/>
              <a:buChar char="q"/>
            </a:pPr>
            <a:r>
              <a:rPr lang="en-US" sz="2000" b="1" dirty="0">
                <a:latin typeface="Cambria" panose="02040503050406030204" pitchFamily="18" charset="0"/>
                <a:ea typeface="Cambria" panose="02040503050406030204" pitchFamily="18" charset="0"/>
              </a:rPr>
              <a:t>Creating the data set with our required language</a:t>
            </a:r>
          </a:p>
          <a:p>
            <a:pPr marL="457200" indent="-457200">
              <a:buFont typeface="Wingdings" panose="05000000000000000000" pitchFamily="2" charset="2"/>
              <a:buChar char="q"/>
            </a:pPr>
            <a:endParaRPr lang="en-US" sz="2000" b="1" dirty="0">
              <a:latin typeface="Cambria" panose="02040503050406030204" pitchFamily="18" charset="0"/>
              <a:ea typeface="Cambria" panose="02040503050406030204" pitchFamily="18" charset="0"/>
            </a:endParaRPr>
          </a:p>
          <a:p>
            <a:pPr marL="457200" indent="-457200">
              <a:buFont typeface="Wingdings" panose="05000000000000000000" pitchFamily="2" charset="2"/>
              <a:buChar char="q"/>
            </a:pPr>
            <a:r>
              <a:rPr lang="en-US" sz="2000" b="1" dirty="0">
                <a:latin typeface="Cambria" panose="02040503050406030204" pitchFamily="18" charset="0"/>
                <a:ea typeface="Cambria" panose="02040503050406030204" pitchFamily="18" charset="0"/>
              </a:rPr>
              <a:t>Implementing and installing them into our java build path</a:t>
            </a:r>
          </a:p>
          <a:p>
            <a:endParaRPr lang="en-US" sz="2000" b="1" dirty="0">
              <a:latin typeface="Cambria" panose="02040503050406030204" pitchFamily="18" charset="0"/>
              <a:ea typeface="Cambria" panose="02040503050406030204" pitchFamily="18" charset="0"/>
            </a:endParaRPr>
          </a:p>
          <a:p>
            <a:pPr marL="457200" indent="-457200">
              <a:buFont typeface="Wingdings" panose="05000000000000000000" pitchFamily="2" charset="2"/>
              <a:buChar char="q"/>
            </a:pPr>
            <a:r>
              <a:rPr lang="en-US" sz="2000" b="1" dirty="0">
                <a:latin typeface="Cambria" panose="02040503050406030204" pitchFamily="18" charset="0"/>
                <a:ea typeface="Cambria" panose="02040503050406030204" pitchFamily="18" charset="0"/>
              </a:rPr>
              <a:t>Performance  Analyzing and Training of the data set with some inputs</a:t>
            </a:r>
          </a:p>
        </p:txBody>
      </p:sp>
      <p:sp>
        <p:nvSpPr>
          <p:cNvPr id="6" name="Rectangle 5">
            <a:extLst>
              <a:ext uri="{FF2B5EF4-FFF2-40B4-BE49-F238E27FC236}">
                <a16:creationId xmlns:a16="http://schemas.microsoft.com/office/drawing/2014/main" id="{A5A85851-2A68-4E5B-8E3F-FE5FD9C465FF}"/>
              </a:ext>
            </a:extLst>
          </p:cNvPr>
          <p:cNvSpPr/>
          <p:nvPr/>
        </p:nvSpPr>
        <p:spPr>
          <a:xfrm>
            <a:off x="3885256" y="0"/>
            <a:ext cx="2965555"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Light" panose="020F0302020204030204" pitchFamily="34" charset="0"/>
                <a:cs typeface="Calibri Light" panose="020F0302020204030204" pitchFamily="34" charset="0"/>
              </a:rPr>
              <a:t>MODULES</a:t>
            </a:r>
          </a:p>
        </p:txBody>
      </p:sp>
      <p:sp>
        <p:nvSpPr>
          <p:cNvPr id="7" name="Rectangle 6">
            <a:extLst>
              <a:ext uri="{FF2B5EF4-FFF2-40B4-BE49-F238E27FC236}">
                <a16:creationId xmlns:a16="http://schemas.microsoft.com/office/drawing/2014/main" id="{BF003E2C-0148-4EFA-B07A-E116A40E3E1A}"/>
              </a:ext>
            </a:extLst>
          </p:cNvPr>
          <p:cNvSpPr/>
          <p:nvPr/>
        </p:nvSpPr>
        <p:spPr>
          <a:xfrm>
            <a:off x="3658396" y="3013501"/>
            <a:ext cx="4005199" cy="830997"/>
          </a:xfrm>
          <a:prstGeom prst="rect">
            <a:avLst/>
          </a:prstGeom>
          <a:noFill/>
        </p:spPr>
        <p:txBody>
          <a:bodyPr wrap="none" lIns="91440" tIns="45720" rIns="91440" bIns="45720">
            <a:spAutoFit/>
          </a:bodyPr>
          <a:lstStyle/>
          <a:p>
            <a:pPr algn="ctr"/>
            <a:r>
              <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ACTIVITY </a:t>
            </a: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rPr>
              <a:t>PLAN</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cs typeface="Calibri" panose="020F0502020204030204" pitchFamily="34" charset="0"/>
            </a:endParaRPr>
          </a:p>
        </p:txBody>
      </p:sp>
      <p:graphicFrame>
        <p:nvGraphicFramePr>
          <p:cNvPr id="2" name="Table 2">
            <a:extLst>
              <a:ext uri="{FF2B5EF4-FFF2-40B4-BE49-F238E27FC236}">
                <a16:creationId xmlns:a16="http://schemas.microsoft.com/office/drawing/2014/main" id="{2FE9AF25-8D93-49C6-92CE-A35D143272F5}"/>
              </a:ext>
            </a:extLst>
          </p:cNvPr>
          <p:cNvGraphicFramePr>
            <a:graphicFrameLocks noGrp="1"/>
          </p:cNvGraphicFramePr>
          <p:nvPr>
            <p:extLst>
              <p:ext uri="{D42A27DB-BD31-4B8C-83A1-F6EECF244321}">
                <p14:modId xmlns:p14="http://schemas.microsoft.com/office/powerpoint/2010/main" val="3529228566"/>
              </p:ext>
            </p:extLst>
          </p:nvPr>
        </p:nvGraphicFramePr>
        <p:xfrm>
          <a:off x="1019945" y="4160979"/>
          <a:ext cx="8128000" cy="1752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24946259"/>
                    </a:ext>
                  </a:extLst>
                </a:gridCol>
                <a:gridCol w="4064000">
                  <a:extLst>
                    <a:ext uri="{9D8B030D-6E8A-4147-A177-3AD203B41FA5}">
                      <a16:colId xmlns:a16="http://schemas.microsoft.com/office/drawing/2014/main" val="3248196594"/>
                    </a:ext>
                  </a:extLst>
                </a:gridCol>
              </a:tblGrid>
              <a:tr h="370840">
                <a:tc>
                  <a:txBody>
                    <a:bodyPr/>
                    <a:lstStyle/>
                    <a:p>
                      <a:r>
                        <a:rPr lang="en-US" b="0" dirty="0">
                          <a:solidFill>
                            <a:schemeClr val="tx1"/>
                          </a:solidFill>
                        </a:rPr>
                        <a:t>MARCH-1</a:t>
                      </a:r>
                    </a:p>
                  </a:txBody>
                  <a:tcPr/>
                </a:tc>
                <a:tc>
                  <a:txBody>
                    <a:bodyPr/>
                    <a:lstStyle/>
                    <a:p>
                      <a:r>
                        <a:rPr lang="en-US" b="0" dirty="0">
                          <a:solidFill>
                            <a:schemeClr val="tx1"/>
                          </a:solidFill>
                        </a:rPr>
                        <a:t>Creation of the data set</a:t>
                      </a:r>
                    </a:p>
                  </a:txBody>
                  <a:tcPr/>
                </a:tc>
                <a:extLst>
                  <a:ext uri="{0D108BD9-81ED-4DB2-BD59-A6C34878D82A}">
                    <a16:rowId xmlns:a16="http://schemas.microsoft.com/office/drawing/2014/main" val="2900343625"/>
                  </a:ext>
                </a:extLst>
              </a:tr>
              <a:tr h="370840">
                <a:tc>
                  <a:txBody>
                    <a:bodyPr/>
                    <a:lstStyle/>
                    <a:p>
                      <a:r>
                        <a:rPr lang="en-US" dirty="0"/>
                        <a:t>MARCH-8</a:t>
                      </a:r>
                    </a:p>
                  </a:txBody>
                  <a:tcPr/>
                </a:tc>
                <a:tc>
                  <a:txBody>
                    <a:bodyPr/>
                    <a:lstStyle/>
                    <a:p>
                      <a:r>
                        <a:rPr lang="en-US" dirty="0"/>
                        <a:t>Building a trained data set of language</a:t>
                      </a:r>
                    </a:p>
                  </a:txBody>
                  <a:tcPr/>
                </a:tc>
                <a:extLst>
                  <a:ext uri="{0D108BD9-81ED-4DB2-BD59-A6C34878D82A}">
                    <a16:rowId xmlns:a16="http://schemas.microsoft.com/office/drawing/2014/main" val="2609533117"/>
                  </a:ext>
                </a:extLst>
              </a:tr>
              <a:tr h="370840">
                <a:tc>
                  <a:txBody>
                    <a:bodyPr/>
                    <a:lstStyle/>
                    <a:p>
                      <a:r>
                        <a:rPr lang="en-US" dirty="0"/>
                        <a:t>MARCH-20</a:t>
                      </a:r>
                    </a:p>
                  </a:txBody>
                  <a:tcPr/>
                </a:tc>
                <a:tc>
                  <a:txBody>
                    <a:bodyPr/>
                    <a:lstStyle/>
                    <a:p>
                      <a:r>
                        <a:rPr lang="en-US" dirty="0"/>
                        <a:t>Training the data set</a:t>
                      </a:r>
                    </a:p>
                  </a:txBody>
                  <a:tcPr/>
                </a:tc>
                <a:extLst>
                  <a:ext uri="{0D108BD9-81ED-4DB2-BD59-A6C34878D82A}">
                    <a16:rowId xmlns:a16="http://schemas.microsoft.com/office/drawing/2014/main" val="1232451826"/>
                  </a:ext>
                </a:extLst>
              </a:tr>
              <a:tr h="370840">
                <a:tc>
                  <a:txBody>
                    <a:bodyPr/>
                    <a:lstStyle/>
                    <a:p>
                      <a:r>
                        <a:rPr lang="en-US" dirty="0"/>
                        <a:t>MARCH-28</a:t>
                      </a:r>
                    </a:p>
                  </a:txBody>
                  <a:tcPr/>
                </a:tc>
                <a:tc>
                  <a:txBody>
                    <a:bodyPr/>
                    <a:lstStyle/>
                    <a:p>
                      <a:r>
                        <a:rPr lang="en-US" dirty="0"/>
                        <a:t>Make predictions on new data using different inputs</a:t>
                      </a:r>
                    </a:p>
                  </a:txBody>
                  <a:tcPr/>
                </a:tc>
                <a:extLst>
                  <a:ext uri="{0D108BD9-81ED-4DB2-BD59-A6C34878D82A}">
                    <a16:rowId xmlns:a16="http://schemas.microsoft.com/office/drawing/2014/main" val="2647620499"/>
                  </a:ext>
                </a:extLst>
              </a:tr>
            </a:tbl>
          </a:graphicData>
        </a:graphic>
      </p:graphicFrame>
    </p:spTree>
    <p:extLst>
      <p:ext uri="{BB962C8B-B14F-4D97-AF65-F5344CB8AC3E}">
        <p14:creationId xmlns:p14="http://schemas.microsoft.com/office/powerpoint/2010/main" val="3073798082"/>
      </p:ext>
    </p:extLst>
  </p:cSld>
  <p:clrMapOvr>
    <a:masterClrMapping/>
  </p:clrMapOvr>
  <mc:AlternateContent xmlns:mc="http://schemas.openxmlformats.org/markup-compatibility/2006" xmlns:p14="http://schemas.microsoft.com/office/powerpoint/2010/main">
    <mc:Choice Requires="p14">
      <p:transition spd="slow" p14:dur="1500" advTm="763">
        <p:split orient="vert"/>
      </p:transition>
    </mc:Choice>
    <mc:Fallback xmlns="">
      <p:transition spd="slow" advTm="763">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E08039-30DA-49BD-9D12-135D4C9FA513}"/>
              </a:ext>
            </a:extLst>
          </p:cNvPr>
          <p:cNvSpPr/>
          <p:nvPr/>
        </p:nvSpPr>
        <p:spPr>
          <a:xfrm>
            <a:off x="3445934" y="241890"/>
            <a:ext cx="3861955"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glow rad="63500">
                    <a:schemeClr val="accent3">
                      <a:satMod val="175000"/>
                      <a:alpha val="40000"/>
                    </a:schemeClr>
                  </a:glow>
                  <a:outerShdw dist="38100" dir="2640000" algn="bl" rotWithShape="0">
                    <a:schemeClr val="tx2">
                      <a:lumMod val="75000"/>
                    </a:schemeClr>
                  </a:outerShdw>
                </a:effectLst>
              </a:rPr>
              <a:t>REFERENCES</a:t>
            </a:r>
          </a:p>
        </p:txBody>
      </p:sp>
      <p:sp>
        <p:nvSpPr>
          <p:cNvPr id="6" name="Rectangle 5">
            <a:extLst>
              <a:ext uri="{FF2B5EF4-FFF2-40B4-BE49-F238E27FC236}">
                <a16:creationId xmlns:a16="http://schemas.microsoft.com/office/drawing/2014/main" id="{86FB2F37-C1AB-4BC0-9698-8901E9C43E56}"/>
              </a:ext>
            </a:extLst>
          </p:cNvPr>
          <p:cNvSpPr/>
          <p:nvPr/>
        </p:nvSpPr>
        <p:spPr>
          <a:xfrm>
            <a:off x="819705" y="1854084"/>
            <a:ext cx="6096000" cy="646331"/>
          </a:xfrm>
          <a:prstGeom prst="rect">
            <a:avLst/>
          </a:prstGeom>
        </p:spPr>
        <p:txBody>
          <a:bodyPr>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2" name="TextBox 1">
            <a:extLst>
              <a:ext uri="{FF2B5EF4-FFF2-40B4-BE49-F238E27FC236}">
                <a16:creationId xmlns:a16="http://schemas.microsoft.com/office/drawing/2014/main" id="{F51B8E74-463A-4341-9892-0097C36FBAFC}"/>
              </a:ext>
            </a:extLst>
          </p:cNvPr>
          <p:cNvSpPr txBox="1"/>
          <p:nvPr/>
        </p:nvSpPr>
        <p:spPr>
          <a:xfrm>
            <a:off x="985422" y="1392419"/>
            <a:ext cx="7121886" cy="830997"/>
          </a:xfrm>
          <a:prstGeom prst="rect">
            <a:avLst/>
          </a:prstGeom>
          <a:noFill/>
        </p:spPr>
        <p:txBody>
          <a:bodyPr wrap="none" rtlCol="0">
            <a:spAutoFit/>
          </a:bodyPr>
          <a:lstStyle/>
          <a:p>
            <a:r>
              <a:rPr lang="en-US" sz="2400" b="1" dirty="0"/>
              <a:t> OCR CONCEPT LINK</a:t>
            </a:r>
          </a:p>
          <a:p>
            <a:pPr marL="342900" indent="-342900">
              <a:buFont typeface="Wingdings" panose="05000000000000000000" pitchFamily="2" charset="2"/>
              <a:buChar char="v"/>
            </a:pPr>
            <a:r>
              <a:rPr lang="en-US" sz="2400" b="1" dirty="0">
                <a:hlinkClick r:id="rId2"/>
              </a:rPr>
              <a:t>https://en.wikipedia.org/wiki/Tesseract_(software)</a:t>
            </a:r>
            <a:endParaRPr lang="en-US" sz="2400" b="1" dirty="0"/>
          </a:p>
        </p:txBody>
      </p:sp>
      <p:sp>
        <p:nvSpPr>
          <p:cNvPr id="5" name="TextBox 4">
            <a:extLst>
              <a:ext uri="{FF2B5EF4-FFF2-40B4-BE49-F238E27FC236}">
                <a16:creationId xmlns:a16="http://schemas.microsoft.com/office/drawing/2014/main" id="{D16786CE-F951-4ADF-B238-C047325C7714}"/>
              </a:ext>
            </a:extLst>
          </p:cNvPr>
          <p:cNvSpPr txBox="1"/>
          <p:nvPr/>
        </p:nvSpPr>
        <p:spPr>
          <a:xfrm>
            <a:off x="1109708" y="2373413"/>
            <a:ext cx="2918299" cy="461665"/>
          </a:xfrm>
          <a:prstGeom prst="rect">
            <a:avLst/>
          </a:prstGeom>
          <a:noFill/>
        </p:spPr>
        <p:txBody>
          <a:bodyPr wrap="none" rtlCol="0">
            <a:spAutoFit/>
          </a:bodyPr>
          <a:lstStyle/>
          <a:p>
            <a:r>
              <a:rPr lang="en-US" sz="2400" b="1" dirty="0"/>
              <a:t>PROJECT REFERENCE</a:t>
            </a:r>
          </a:p>
        </p:txBody>
      </p:sp>
      <p:sp>
        <p:nvSpPr>
          <p:cNvPr id="7" name="TextBox 6">
            <a:extLst>
              <a:ext uri="{FF2B5EF4-FFF2-40B4-BE49-F238E27FC236}">
                <a16:creationId xmlns:a16="http://schemas.microsoft.com/office/drawing/2014/main" id="{C264C993-1FE5-422C-8F30-2B407211EC53}"/>
              </a:ext>
            </a:extLst>
          </p:cNvPr>
          <p:cNvSpPr txBox="1"/>
          <p:nvPr/>
        </p:nvSpPr>
        <p:spPr>
          <a:xfrm>
            <a:off x="819705" y="2777414"/>
            <a:ext cx="5601533" cy="369332"/>
          </a:xfrm>
          <a:prstGeom prst="rect">
            <a:avLst/>
          </a:prstGeom>
          <a:noFill/>
        </p:spPr>
        <p:txBody>
          <a:bodyPr wrap="none" rtlCol="0">
            <a:spAutoFit/>
          </a:bodyPr>
          <a:lstStyle/>
          <a:p>
            <a:pPr marL="285750" indent="-285750">
              <a:buFont typeface="Wingdings" panose="05000000000000000000" pitchFamily="2" charset="2"/>
              <a:buChar char="v"/>
            </a:pPr>
            <a:r>
              <a:rPr lang="en-US" dirty="0">
                <a:hlinkClick r:id="rId2"/>
              </a:rPr>
              <a:t>https://github.com/yamsani-raviteja/OCR-with-java.git</a:t>
            </a:r>
            <a:endParaRPr lang="en-US" dirty="0"/>
          </a:p>
        </p:txBody>
      </p:sp>
      <p:sp>
        <p:nvSpPr>
          <p:cNvPr id="3" name="TextBox 2">
            <a:extLst>
              <a:ext uri="{FF2B5EF4-FFF2-40B4-BE49-F238E27FC236}">
                <a16:creationId xmlns:a16="http://schemas.microsoft.com/office/drawing/2014/main" id="{4B440DA2-8C80-42CE-9102-6CA7C4C45E94}"/>
              </a:ext>
            </a:extLst>
          </p:cNvPr>
          <p:cNvSpPr txBox="1"/>
          <p:nvPr/>
        </p:nvSpPr>
        <p:spPr>
          <a:xfrm>
            <a:off x="1109708" y="3466278"/>
            <a:ext cx="5099986" cy="461665"/>
          </a:xfrm>
          <a:prstGeom prst="rect">
            <a:avLst/>
          </a:prstGeom>
          <a:noFill/>
        </p:spPr>
        <p:txBody>
          <a:bodyPr wrap="none" rtlCol="0">
            <a:spAutoFit/>
          </a:bodyPr>
          <a:lstStyle/>
          <a:p>
            <a:r>
              <a:rPr lang="en-US" sz="2400" b="1" dirty="0"/>
              <a:t>BOOK I REFERRED FOR THIS PROJECT</a:t>
            </a:r>
          </a:p>
        </p:txBody>
      </p:sp>
      <p:sp>
        <p:nvSpPr>
          <p:cNvPr id="8" name="TextBox 7">
            <a:extLst>
              <a:ext uri="{FF2B5EF4-FFF2-40B4-BE49-F238E27FC236}">
                <a16:creationId xmlns:a16="http://schemas.microsoft.com/office/drawing/2014/main" id="{E94E279F-AEC8-4D42-AD3F-02E36AB8EB93}"/>
              </a:ext>
            </a:extLst>
          </p:cNvPr>
          <p:cNvSpPr txBox="1"/>
          <p:nvPr/>
        </p:nvSpPr>
        <p:spPr>
          <a:xfrm>
            <a:off x="917379" y="4107314"/>
            <a:ext cx="3302955" cy="369332"/>
          </a:xfrm>
          <a:prstGeom prst="rect">
            <a:avLst/>
          </a:prstGeom>
          <a:noFill/>
        </p:spPr>
        <p:txBody>
          <a:bodyPr wrap="none" rtlCol="0">
            <a:spAutoFit/>
          </a:bodyPr>
          <a:lstStyle/>
          <a:p>
            <a:pPr marL="285750" indent="-285750">
              <a:buFont typeface="Wingdings" panose="05000000000000000000" pitchFamily="2" charset="2"/>
              <a:buChar char="v"/>
            </a:pPr>
            <a:r>
              <a:rPr lang="en-US" dirty="0">
                <a:solidFill>
                  <a:schemeClr val="accent1"/>
                </a:solidFill>
              </a:rPr>
              <a:t>Guide for OCR for </a:t>
            </a:r>
            <a:r>
              <a:rPr lang="en-US" dirty="0" err="1">
                <a:solidFill>
                  <a:schemeClr val="accent1"/>
                </a:solidFill>
              </a:rPr>
              <a:t>indic</a:t>
            </a:r>
            <a:r>
              <a:rPr lang="en-US" dirty="0">
                <a:solidFill>
                  <a:schemeClr val="accent1"/>
                </a:solidFill>
              </a:rPr>
              <a:t> Scripts</a:t>
            </a:r>
          </a:p>
        </p:txBody>
      </p:sp>
    </p:spTree>
    <p:extLst>
      <p:ext uri="{BB962C8B-B14F-4D97-AF65-F5344CB8AC3E}">
        <p14:creationId xmlns:p14="http://schemas.microsoft.com/office/powerpoint/2010/main" val="1875604950"/>
      </p:ext>
    </p:extLst>
  </p:cSld>
  <p:clrMapOvr>
    <a:masterClrMapping/>
  </p:clrMapOvr>
  <mc:AlternateContent xmlns:mc="http://schemas.openxmlformats.org/markup-compatibility/2006" xmlns:p14="http://schemas.microsoft.com/office/powerpoint/2010/main">
    <mc:Choice Requires="p14">
      <p:transition spd="slow" p14:dur="1500" advTm="656">
        <p:split orient="vert"/>
      </p:transition>
    </mc:Choice>
    <mc:Fallback xmlns="">
      <p:transition spd="slow" advTm="656">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3F78E3-4436-4EA9-BF1F-3A3C83C170E3}"/>
              </a:ext>
            </a:extLst>
          </p:cNvPr>
          <p:cNvSpPr/>
          <p:nvPr/>
        </p:nvSpPr>
        <p:spPr>
          <a:xfrm>
            <a:off x="1875293" y="2230488"/>
            <a:ext cx="8441414"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mbria" panose="02040503050406030204" pitchFamily="18" charset="0"/>
                <a:ea typeface="Cambria" panose="02040503050406030204" pitchFamily="18" charset="0"/>
              </a:rPr>
              <a:t>THANK YOU ONE AND ALL</a:t>
            </a:r>
          </a:p>
        </p:txBody>
      </p:sp>
    </p:spTree>
    <p:custDataLst>
      <p:tags r:id="rId1"/>
    </p:custDataLst>
    <p:extLst>
      <p:ext uri="{BB962C8B-B14F-4D97-AF65-F5344CB8AC3E}">
        <p14:creationId xmlns:p14="http://schemas.microsoft.com/office/powerpoint/2010/main" val="348655559"/>
      </p:ext>
    </p:extLst>
  </p:cSld>
  <p:clrMapOvr>
    <a:masterClrMapping/>
  </p:clrMapOvr>
  <mc:AlternateContent xmlns:mc="http://schemas.openxmlformats.org/markup-compatibility/2006" xmlns:p14="http://schemas.microsoft.com/office/powerpoint/2010/main">
    <mc:Choice Requires="p14">
      <p:transition spd="slow" p14:dur="1500" advTm="19991">
        <p:split orient="vert"/>
      </p:transition>
    </mc:Choice>
    <mc:Fallback xmlns="">
      <p:transition spd="slow" advTm="19991">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extLst>
    <p:ext uri="{E180D4A7-C9FB-4DFB-919C-405C955672EB}">
      <p14:showEvtLst xmlns:p14="http://schemas.microsoft.com/office/powerpoint/2010/main">
        <p14:playEvt time="5593" objId="5"/>
        <p14:stopEvt time="19382" objId="5"/>
        <p14:playEvt time="19384" objId="5"/>
        <p14:stopEvt time="19991" objId="5"/>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0.6|1.8|1.2"/>
</p:tagLst>
</file>

<file path=ppt/tags/tag2.xml><?xml version="1.0" encoding="utf-8"?>
<p:tagLst xmlns:a="http://schemas.openxmlformats.org/drawingml/2006/main" xmlns:r="http://schemas.openxmlformats.org/officeDocument/2006/relationships" xmlns:p="http://schemas.openxmlformats.org/presentationml/2006/main">
  <p:tag name="TIMING" val="|0.5|1"/>
</p:tagLst>
</file>

<file path=ppt/tags/tag3.xml><?xml version="1.0" encoding="utf-8"?>
<p:tagLst xmlns:a="http://schemas.openxmlformats.org/drawingml/2006/main" xmlns:r="http://schemas.openxmlformats.org/officeDocument/2006/relationships" xmlns:p="http://schemas.openxmlformats.org/presentationml/2006/main">
  <p:tag name="TIMING" val="|0.3"/>
</p:tagLst>
</file>

<file path=ppt/tags/tag4.xml><?xml version="1.0" encoding="utf-8"?>
<p:tagLst xmlns:a="http://schemas.openxmlformats.org/drawingml/2006/main" xmlns:r="http://schemas.openxmlformats.org/officeDocument/2006/relationships" xmlns:p="http://schemas.openxmlformats.org/presentationml/2006/main">
  <p:tag name="TIMING" val="|0.1"/>
</p:tagLst>
</file>

<file path=ppt/tags/tag5.xml><?xml version="1.0" encoding="utf-8"?>
<p:tagLst xmlns:a="http://schemas.openxmlformats.org/drawingml/2006/main" xmlns:r="http://schemas.openxmlformats.org/officeDocument/2006/relationships" xmlns:p="http://schemas.openxmlformats.org/presentationml/2006/main">
  <p:tag name="TIMING" val="|0.1|1.6"/>
</p:tagLst>
</file>

<file path=ppt/tags/tag6.xml><?xml version="1.0" encoding="utf-8"?>
<p:tagLst xmlns:a="http://schemas.openxmlformats.org/drawingml/2006/main" xmlns:r="http://schemas.openxmlformats.org/officeDocument/2006/relationships" xmlns:p="http://schemas.openxmlformats.org/presentationml/2006/main">
  <p:tag name="TIMING" val="|0|19.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461</TotalTime>
  <Words>537</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Cambria</vt:lpstr>
      <vt:lpstr>Cambria Math</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teja yamsani</dc:creator>
  <cp:lastModifiedBy>ravi teja yamsani</cp:lastModifiedBy>
  <cp:revision>37</cp:revision>
  <dcterms:created xsi:type="dcterms:W3CDTF">2020-02-27T13:21:07Z</dcterms:created>
  <dcterms:modified xsi:type="dcterms:W3CDTF">2020-05-02T18:23:19Z</dcterms:modified>
</cp:coreProperties>
</file>