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svg" ContentType="image/sv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62" r:id="rId2"/>
  </p:sldIdLst>
  <p:sldSz cx="15124113" cy="21388388"/>
  <p:notesSz cx="6815138" cy="9945688"/>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Gothic"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Gothic"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Gothic"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Gothic"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Gothic"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Gothic"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Gothic"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Gothic"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Gothic" charset="0"/>
      </a:defRPr>
    </a:lvl9pPr>
  </p:defaultTextStyle>
  <p:extLst>
    <p:ext uri="{EFAFB233-063F-42B5-8137-9DF3F51BA10A}">
      <p15:sldGuideLst xmlns:p15="http://schemas.microsoft.com/office/powerpoint/2012/main">
        <p15:guide id="1" orient="horz" pos="3792">
          <p15:clr>
            <a:srgbClr val="A4A3A4"/>
          </p15:clr>
        </p15:guide>
        <p15:guide id="2" orient="horz" pos="15537">
          <p15:clr>
            <a:srgbClr val="A4A3A4"/>
          </p15:clr>
        </p15:guide>
        <p15:guide id="3" orient="horz">
          <p15:clr>
            <a:srgbClr val="A4A3A4"/>
          </p15:clr>
        </p15:guide>
        <p15:guide id="4" orient="horz" pos="13008">
          <p15:clr>
            <a:srgbClr val="A4A3A4"/>
          </p15:clr>
        </p15:guide>
        <p15:guide id="5" orient="horz" pos="1536">
          <p15:clr>
            <a:srgbClr val="A4A3A4"/>
          </p15:clr>
        </p15:guide>
        <p15:guide id="6" orient="horz" pos="12432">
          <p15:clr>
            <a:srgbClr val="A4A3A4"/>
          </p15:clr>
        </p15:guide>
        <p15:guide id="7" pos="8976">
          <p15:clr>
            <a:srgbClr val="A4A3A4"/>
          </p15:clr>
        </p15:guide>
        <p15:guide id="8" pos="5376">
          <p15:clr>
            <a:srgbClr val="A4A3A4"/>
          </p15:clr>
        </p15:guide>
        <p15:guide id="9" pos="4896">
          <p15:clr>
            <a:srgbClr val="A4A3A4"/>
          </p15:clr>
        </p15:guide>
        <p15:guide id="10" pos="1296">
          <p15:clr>
            <a:srgbClr val="A4A3A4"/>
          </p15:clr>
        </p15:guide>
        <p15:guide id="11">
          <p15:clr>
            <a:srgbClr val="A4A3A4"/>
          </p15:clr>
        </p15:guide>
      </p15:sldGuideLst>
    </p:ext>
    <p:ext uri="{2D200454-40CA-4A62-9FC3-DE9A4176ACB9}">
      <p15:notesGuideLst xmlns:p15="http://schemas.microsoft.com/office/powerpoint/2012/main">
        <p15:guide id="1" orient="horz" pos="2679" userDrawn="1">
          <p15:clr>
            <a:srgbClr val="A4A3A4"/>
          </p15:clr>
        </p15:guide>
        <p15:guide id="2" pos="19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28415"/>
    <a:srgbClr val="00A4C1"/>
    <a:srgbClr val="07B4E2"/>
    <a:srgbClr val="CE11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282" y="-379"/>
      </p:cViewPr>
      <p:guideLst>
        <p:guide orient="horz" pos="3792"/>
        <p:guide orient="horz" pos="15537"/>
        <p:guide orient="horz"/>
        <p:guide orient="horz" pos="13008"/>
        <p:guide orient="horz" pos="1536"/>
        <p:guide orient="horz" pos="12432"/>
        <p:guide pos="8976"/>
        <p:guide pos="5376"/>
        <p:guide pos="4896"/>
        <p:guide pos="1296"/>
        <p:guide/>
      </p:guideLst>
    </p:cSldViewPr>
  </p:slideViewPr>
  <p:outlineViewPr>
    <p:cViewPr>
      <p:scale>
        <a:sx n="33" d="100"/>
        <a:sy n="33" d="100"/>
      </p:scale>
      <p:origin x="-784" y="-88"/>
    </p:cViewPr>
  </p:outlineViewPr>
  <p:notesTextViewPr>
    <p:cViewPr>
      <p:scale>
        <a:sx n="100" d="100"/>
        <a:sy n="100" d="100"/>
      </p:scale>
      <p:origin x="0" y="0"/>
    </p:cViewPr>
  </p:notesTextViewPr>
  <p:notesViewPr>
    <p:cSldViewPr>
      <p:cViewPr varScale="1">
        <p:scale>
          <a:sx n="59" d="100"/>
          <a:sy n="59" d="100"/>
        </p:scale>
        <p:origin x="-1752" y="-72"/>
      </p:cViewPr>
      <p:guideLst>
        <p:guide orient="horz" pos="2679"/>
        <p:guide pos="1948"/>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BCBD3300-706C-4BB9-89BC-711EE36649B2}"/>
              </a:ext>
            </a:extLst>
          </p:cNvPr>
          <p:cNvSpPr>
            <a:spLocks noChangeArrowheads="1" noTextEdit="1"/>
          </p:cNvSpPr>
          <p:nvPr>
            <p:ph type="sldImg"/>
          </p:nvPr>
        </p:nvSpPr>
        <p:spPr bwMode="auto">
          <a:xfrm>
            <a:off x="2190750" y="955675"/>
            <a:ext cx="2433638" cy="3441700"/>
          </a:xfrm>
          <a:prstGeom prst="rect">
            <a:avLst/>
          </a:prstGeom>
          <a:solidFill>
            <a:srgbClr val="FFFFFF"/>
          </a:solidFill>
          <a:ln w="9525">
            <a:solidFill>
              <a:srgbClr val="000000"/>
            </a:solidFill>
            <a:miter lim="800000"/>
            <a:headEnd/>
            <a:tailEnd/>
          </a:ln>
        </p:spPr>
      </p:sp>
      <p:sp>
        <p:nvSpPr>
          <p:cNvPr id="2" name="Rectangle 2">
            <a:extLst>
              <a:ext uri="{FF2B5EF4-FFF2-40B4-BE49-F238E27FC236}">
                <a16:creationId xmlns:a16="http://schemas.microsoft.com/office/drawing/2014/main" id="{1A37609D-E3FD-4785-A0B7-34F78713B3F8}"/>
              </a:ext>
            </a:extLst>
          </p:cNvPr>
          <p:cNvSpPr txBox="1">
            <a:spLocks noGrp="1" noChangeArrowheads="1"/>
          </p:cNvSpPr>
          <p:nvPr>
            <p:ph type="body" idx="1"/>
          </p:nvPr>
        </p:nvSpPr>
        <p:spPr bwMode="auto">
          <a:xfrm>
            <a:off x="1055066" y="4731408"/>
            <a:ext cx="4710908" cy="38214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de-DE" noProof="0"/>
          </a:p>
        </p:txBody>
      </p:sp>
    </p:spTree>
  </p:cSld>
  <p:clrMap bg1="lt1" tx1="dk1" bg2="lt2" tx2="dk2" accent1="accent1" accent2="accent2" accent3="accent3" accent4="accent4" accent5="accent5" accent6="accent6" hlink="hlink" folHlink="folHlink"/>
  <p:notesStyle>
    <a:lvl1pPr algn="l" defTabSz="3587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n-ea"/>
        <a:cs typeface="+mn-cs"/>
      </a:defRPr>
    </a:lvl1pPr>
    <a:lvl2pPr marL="742950" indent="-285750" algn="l" defTabSz="3587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n-ea"/>
        <a:cs typeface="+mn-cs"/>
      </a:defRPr>
    </a:lvl2pPr>
    <a:lvl3pPr marL="1143000" indent="-228600" algn="l" defTabSz="3587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n-ea"/>
        <a:cs typeface="+mn-cs"/>
      </a:defRPr>
    </a:lvl3pPr>
    <a:lvl4pPr marL="1600200" indent="-228600" algn="l" defTabSz="3587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n-ea"/>
        <a:cs typeface="+mn-cs"/>
      </a:defRPr>
    </a:lvl4pPr>
    <a:lvl5pPr marL="2057400" indent="-228600" algn="l" defTabSz="3587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20D8841-E228-4B13-99B1-4F7AD29C9C6A}"/>
              </a:ext>
            </a:extLst>
          </p:cNvPr>
          <p:cNvSpPr>
            <a:spLocks noChangeArrowheads="1" noTextEdit="1"/>
          </p:cNvSpPr>
          <p:nvPr>
            <p:ph type="sldImg"/>
          </p:nvPr>
        </p:nvSpPr>
        <p:spPr>
          <a:ln/>
        </p:spPr>
      </p:sp>
      <p:sp>
        <p:nvSpPr>
          <p:cNvPr id="4099" name="Rectangle 3">
            <a:extLst>
              <a:ext uri="{FF2B5EF4-FFF2-40B4-BE49-F238E27FC236}">
                <a16:creationId xmlns:a16="http://schemas.microsoft.com/office/drawing/2014/main" id="{3860C3A6-1717-4A37-B351-038F633516EF}"/>
              </a:ext>
            </a:extLst>
          </p:cNvPr>
          <p:cNvSpPr txBox="1">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de-DE">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35063" y="6643688"/>
            <a:ext cx="12853987" cy="4584700"/>
          </a:xfrm>
        </p:spPr>
        <p:txBody>
          <a:bodyPr/>
          <a:lstStyle/>
          <a:p>
            <a:r>
              <a:rPr lang="de-DE"/>
              <a:t>Titelmasterformat durch Klicken bearbeiten</a:t>
            </a:r>
          </a:p>
        </p:txBody>
      </p:sp>
      <p:sp>
        <p:nvSpPr>
          <p:cNvPr id="3" name="Untertitel 2"/>
          <p:cNvSpPr>
            <a:spLocks noGrp="1"/>
          </p:cNvSpPr>
          <p:nvPr>
            <p:ph type="subTitle" idx="1"/>
          </p:nvPr>
        </p:nvSpPr>
        <p:spPr>
          <a:xfrm>
            <a:off x="2268538" y="12120563"/>
            <a:ext cx="10587037" cy="546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428752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4662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796588" y="1774825"/>
            <a:ext cx="3228975" cy="1764347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109663" y="1774825"/>
            <a:ext cx="9534525" cy="176434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46860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6216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195388" y="13744575"/>
            <a:ext cx="12855575" cy="4248150"/>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1195388" y="9064625"/>
            <a:ext cx="12855575" cy="4679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1862241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109663" y="5946775"/>
            <a:ext cx="6381750" cy="13471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7643813" y="5946775"/>
            <a:ext cx="6381750" cy="13471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9444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755650" y="857250"/>
            <a:ext cx="13612813" cy="3563938"/>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755650" y="4787900"/>
            <a:ext cx="6683375" cy="199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755650" y="6783388"/>
            <a:ext cx="6683375"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7683500" y="4787900"/>
            <a:ext cx="6684963" cy="199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7683500" y="6783388"/>
            <a:ext cx="6684963"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21628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149436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3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55650" y="850900"/>
            <a:ext cx="4976813" cy="3624263"/>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5913438" y="850900"/>
            <a:ext cx="8455025" cy="18254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755650" y="4475163"/>
            <a:ext cx="4976813" cy="14630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extLst>
      <p:ext uri="{BB962C8B-B14F-4D97-AF65-F5344CB8AC3E}">
        <p14:creationId xmlns:p14="http://schemas.microsoft.com/office/powerpoint/2010/main" val="480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963863" y="14971713"/>
            <a:ext cx="9075737" cy="1766887"/>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963863" y="1911350"/>
            <a:ext cx="9075737" cy="128333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2963863" y="16738600"/>
            <a:ext cx="9075737" cy="25114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extLst>
      <p:ext uri="{BB962C8B-B14F-4D97-AF65-F5344CB8AC3E}">
        <p14:creationId xmlns:p14="http://schemas.microsoft.com/office/powerpoint/2010/main" val="214553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F01B18D4-6BBA-416A-9E98-6F5A32BEB5D5}"/>
              </a:ext>
            </a:extLst>
          </p:cNvPr>
          <p:cNvSpPr>
            <a:spLocks noGrp="1" noChangeArrowheads="1"/>
          </p:cNvSpPr>
          <p:nvPr>
            <p:ph type="title"/>
          </p:nvPr>
        </p:nvSpPr>
        <p:spPr bwMode="auto">
          <a:xfrm>
            <a:off x="1109663" y="1774825"/>
            <a:ext cx="129159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de-DE"/>
              <a:t>Mastertitelformat bearbeiten</a:t>
            </a:r>
          </a:p>
        </p:txBody>
      </p:sp>
      <p:sp>
        <p:nvSpPr>
          <p:cNvPr id="1027" name="Rectangle 2">
            <a:extLst>
              <a:ext uri="{FF2B5EF4-FFF2-40B4-BE49-F238E27FC236}">
                <a16:creationId xmlns:a16="http://schemas.microsoft.com/office/drawing/2014/main" id="{28C9A413-E899-4FEB-9425-CF51D74D44EB}"/>
              </a:ext>
            </a:extLst>
          </p:cNvPr>
          <p:cNvSpPr>
            <a:spLocks noGrp="1" noChangeArrowheads="1"/>
          </p:cNvSpPr>
          <p:nvPr>
            <p:ph type="body" idx="1"/>
          </p:nvPr>
        </p:nvSpPr>
        <p:spPr bwMode="auto">
          <a:xfrm>
            <a:off x="1109663" y="5946775"/>
            <a:ext cx="12915900" cy="134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de-DE"/>
              <a:t>Mastertextformat bearbeiten</a:t>
            </a:r>
          </a:p>
          <a:p>
            <a:pPr lvl="1"/>
            <a:r>
              <a:rPr lang="en-GB" altLang="de-DE"/>
              <a:t>Zweite Ebene</a:t>
            </a:r>
          </a:p>
          <a:p>
            <a:pPr lvl="2"/>
            <a:r>
              <a:rPr lang="en-GB" altLang="de-DE"/>
              <a:t>Dritte Ebene</a:t>
            </a:r>
          </a:p>
          <a:p>
            <a:pPr lvl="3"/>
            <a:r>
              <a:rPr lang="en-GB" altLang="de-DE"/>
              <a:t>Vierte Ebene</a:t>
            </a:r>
          </a:p>
          <a:p>
            <a:pPr lvl="4"/>
            <a:r>
              <a:rPr lang="en-GB" alt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2413" rtl="0" eaLnBrk="0" fontAlgn="base" hangingPunct="0">
        <a:lnSpc>
          <a:spcPct val="93000"/>
        </a:lnSpc>
        <a:spcBef>
          <a:spcPct val="0"/>
        </a:spcBef>
        <a:spcAft>
          <a:spcPct val="0"/>
        </a:spcAft>
        <a:buClr>
          <a:srgbClr val="000000"/>
        </a:buClr>
        <a:buSzPct val="45000"/>
        <a:buFont typeface="StarSymbol" charset="0"/>
        <a:defRPr sz="3000">
          <a:solidFill>
            <a:srgbClr val="000000"/>
          </a:solidFill>
          <a:latin typeface="+mj-lt"/>
          <a:ea typeface="+mj-ea"/>
          <a:cs typeface="+mj-cs"/>
        </a:defRPr>
      </a:lvl1pPr>
      <a:lvl2pPr algn="ctr" defTabSz="252413" rtl="0" eaLnBrk="0" fontAlgn="base" hangingPunct="0">
        <a:lnSpc>
          <a:spcPct val="93000"/>
        </a:lnSpc>
        <a:spcBef>
          <a:spcPct val="0"/>
        </a:spcBef>
        <a:spcAft>
          <a:spcPct val="0"/>
        </a:spcAft>
        <a:buClr>
          <a:srgbClr val="000000"/>
        </a:buClr>
        <a:buSzPct val="45000"/>
        <a:buFont typeface="StarSymbol" charset="0"/>
        <a:defRPr sz="3000">
          <a:solidFill>
            <a:srgbClr val="000000"/>
          </a:solidFill>
          <a:latin typeface="Times New Roman" charset="0"/>
          <a:ea typeface="Gothic" charset="0"/>
          <a:cs typeface="Gothic" charset="0"/>
        </a:defRPr>
      </a:lvl2pPr>
      <a:lvl3pPr algn="ctr" defTabSz="252413" rtl="0" eaLnBrk="0" fontAlgn="base" hangingPunct="0">
        <a:lnSpc>
          <a:spcPct val="93000"/>
        </a:lnSpc>
        <a:spcBef>
          <a:spcPct val="0"/>
        </a:spcBef>
        <a:spcAft>
          <a:spcPct val="0"/>
        </a:spcAft>
        <a:buClr>
          <a:srgbClr val="000000"/>
        </a:buClr>
        <a:buSzPct val="45000"/>
        <a:buFont typeface="StarSymbol" charset="0"/>
        <a:defRPr sz="3000">
          <a:solidFill>
            <a:srgbClr val="000000"/>
          </a:solidFill>
          <a:latin typeface="Times New Roman" charset="0"/>
          <a:ea typeface="Gothic" charset="0"/>
          <a:cs typeface="Gothic" charset="0"/>
        </a:defRPr>
      </a:lvl3pPr>
      <a:lvl4pPr algn="ctr" defTabSz="252413" rtl="0" eaLnBrk="0" fontAlgn="base" hangingPunct="0">
        <a:lnSpc>
          <a:spcPct val="93000"/>
        </a:lnSpc>
        <a:spcBef>
          <a:spcPct val="0"/>
        </a:spcBef>
        <a:spcAft>
          <a:spcPct val="0"/>
        </a:spcAft>
        <a:buClr>
          <a:srgbClr val="000000"/>
        </a:buClr>
        <a:buSzPct val="45000"/>
        <a:buFont typeface="StarSymbol" charset="0"/>
        <a:defRPr sz="3000">
          <a:solidFill>
            <a:srgbClr val="000000"/>
          </a:solidFill>
          <a:latin typeface="Times New Roman" charset="0"/>
          <a:ea typeface="Gothic" charset="0"/>
          <a:cs typeface="Gothic" charset="0"/>
        </a:defRPr>
      </a:lvl4pPr>
      <a:lvl5pPr algn="ctr" defTabSz="252413" rtl="0" eaLnBrk="0" fontAlgn="base" hangingPunct="0">
        <a:lnSpc>
          <a:spcPct val="93000"/>
        </a:lnSpc>
        <a:spcBef>
          <a:spcPct val="0"/>
        </a:spcBef>
        <a:spcAft>
          <a:spcPct val="0"/>
        </a:spcAft>
        <a:buClr>
          <a:srgbClr val="000000"/>
        </a:buClr>
        <a:buSzPct val="45000"/>
        <a:buFont typeface="StarSymbol" charset="0"/>
        <a:defRPr sz="3000">
          <a:solidFill>
            <a:srgbClr val="000000"/>
          </a:solidFill>
          <a:latin typeface="Times New Roman" charset="0"/>
          <a:ea typeface="Gothic" charset="0"/>
          <a:cs typeface="Gothic" charset="0"/>
        </a:defRPr>
      </a:lvl5pPr>
      <a:lvl6pPr marL="1220788" indent="-152400" algn="l" defTabSz="252413" rtl="0" fontAlgn="base" hangingPunct="0">
        <a:spcBef>
          <a:spcPct val="0"/>
        </a:spcBef>
        <a:spcAft>
          <a:spcPct val="0"/>
        </a:spcAft>
        <a:buClr>
          <a:srgbClr val="000000"/>
        </a:buClr>
        <a:buSzPct val="45000"/>
        <a:buFont typeface="StarSymbol" charset="0"/>
        <a:defRPr sz="3000">
          <a:solidFill>
            <a:srgbClr val="000000"/>
          </a:solidFill>
          <a:latin typeface="Times New Roman" charset="0"/>
          <a:ea typeface="Gothic" charset="0"/>
          <a:cs typeface="Gothic" charset="0"/>
        </a:defRPr>
      </a:lvl6pPr>
      <a:lvl7pPr marL="1677988" indent="-152400" algn="l" defTabSz="252413" rtl="0" fontAlgn="base" hangingPunct="0">
        <a:spcBef>
          <a:spcPct val="0"/>
        </a:spcBef>
        <a:spcAft>
          <a:spcPct val="0"/>
        </a:spcAft>
        <a:buClr>
          <a:srgbClr val="000000"/>
        </a:buClr>
        <a:buSzPct val="45000"/>
        <a:buFont typeface="StarSymbol" charset="0"/>
        <a:defRPr sz="3000">
          <a:solidFill>
            <a:srgbClr val="000000"/>
          </a:solidFill>
          <a:latin typeface="Times New Roman" charset="0"/>
          <a:ea typeface="Gothic" charset="0"/>
          <a:cs typeface="Gothic" charset="0"/>
        </a:defRPr>
      </a:lvl7pPr>
      <a:lvl8pPr marL="2135188" indent="-152400" algn="l" defTabSz="252413" rtl="0" fontAlgn="base" hangingPunct="0">
        <a:spcBef>
          <a:spcPct val="0"/>
        </a:spcBef>
        <a:spcAft>
          <a:spcPct val="0"/>
        </a:spcAft>
        <a:buClr>
          <a:srgbClr val="000000"/>
        </a:buClr>
        <a:buSzPct val="45000"/>
        <a:buFont typeface="StarSymbol" charset="0"/>
        <a:defRPr sz="3000">
          <a:solidFill>
            <a:srgbClr val="000000"/>
          </a:solidFill>
          <a:latin typeface="Times New Roman" charset="0"/>
          <a:ea typeface="Gothic" charset="0"/>
          <a:cs typeface="Gothic" charset="0"/>
        </a:defRPr>
      </a:lvl8pPr>
      <a:lvl9pPr marL="2592388" indent="-152400" algn="l" defTabSz="252413" rtl="0" fontAlgn="base" hangingPunct="0">
        <a:spcBef>
          <a:spcPct val="0"/>
        </a:spcBef>
        <a:spcAft>
          <a:spcPct val="0"/>
        </a:spcAft>
        <a:buClr>
          <a:srgbClr val="000000"/>
        </a:buClr>
        <a:buSzPct val="45000"/>
        <a:buFont typeface="StarSymbol" charset="0"/>
        <a:defRPr sz="3000">
          <a:solidFill>
            <a:srgbClr val="000000"/>
          </a:solidFill>
          <a:latin typeface="Times New Roman" charset="0"/>
          <a:ea typeface="Gothic" charset="0"/>
          <a:cs typeface="Gothic" charset="0"/>
        </a:defRPr>
      </a:lvl9pPr>
    </p:titleStyle>
    <p:bodyStyle>
      <a:lvl1pPr marL="304800" indent="-228600" algn="l" defTabSz="252413" rtl="0" eaLnBrk="0" fontAlgn="base" hangingPunct="0">
        <a:lnSpc>
          <a:spcPct val="93000"/>
        </a:lnSpc>
        <a:spcBef>
          <a:spcPct val="0"/>
        </a:spcBef>
        <a:spcAft>
          <a:spcPts val="1013"/>
        </a:spcAft>
        <a:buClr>
          <a:srgbClr val="000000"/>
        </a:buClr>
        <a:buSzPct val="45000"/>
        <a:buFont typeface="StarSymbol" charset="0"/>
        <a:buChar char="●"/>
        <a:defRPr sz="2200">
          <a:solidFill>
            <a:srgbClr val="000000"/>
          </a:solidFill>
          <a:latin typeface="+mn-lt"/>
          <a:ea typeface="+mn-ea"/>
          <a:cs typeface="+mn-cs"/>
        </a:defRPr>
      </a:lvl1pPr>
      <a:lvl2pPr marL="611188" indent="-203200" algn="l" defTabSz="252413" rtl="0" eaLnBrk="0" fontAlgn="base" hangingPunct="0">
        <a:lnSpc>
          <a:spcPct val="93000"/>
        </a:lnSpc>
        <a:spcBef>
          <a:spcPct val="0"/>
        </a:spcBef>
        <a:spcAft>
          <a:spcPts val="813"/>
        </a:spcAft>
        <a:buClr>
          <a:srgbClr val="000000"/>
        </a:buClr>
        <a:buSzPct val="75000"/>
        <a:buFont typeface="StarSymbol" charset="0"/>
        <a:buChar char="–"/>
        <a:defRPr sz="2000">
          <a:solidFill>
            <a:srgbClr val="000000"/>
          </a:solidFill>
          <a:latin typeface="+mn-lt"/>
          <a:ea typeface="+mn-ea"/>
          <a:cs typeface="+mn-cs"/>
        </a:defRPr>
      </a:lvl2pPr>
      <a:lvl3pPr marL="915988" indent="-152400" algn="l" defTabSz="252413" rtl="0" eaLnBrk="0" fontAlgn="base" hangingPunct="0">
        <a:lnSpc>
          <a:spcPct val="93000"/>
        </a:lnSpc>
        <a:spcBef>
          <a:spcPct val="0"/>
        </a:spcBef>
        <a:spcAft>
          <a:spcPts val="600"/>
        </a:spcAft>
        <a:buClr>
          <a:srgbClr val="000000"/>
        </a:buClr>
        <a:buSzPct val="45000"/>
        <a:buFont typeface="StarSymbol" charset="0"/>
        <a:buChar char="●"/>
        <a:defRPr>
          <a:solidFill>
            <a:srgbClr val="000000"/>
          </a:solidFill>
          <a:latin typeface="+mn-lt"/>
          <a:ea typeface="+mn-ea"/>
          <a:cs typeface="+mn-cs"/>
        </a:defRPr>
      </a:lvl3pPr>
      <a:lvl4pPr marL="1220788" indent="-152400" algn="l" defTabSz="252413" rtl="0" eaLnBrk="0" fontAlgn="base" hangingPunct="0">
        <a:lnSpc>
          <a:spcPct val="93000"/>
        </a:lnSpc>
        <a:spcBef>
          <a:spcPct val="0"/>
        </a:spcBef>
        <a:spcAft>
          <a:spcPts val="413"/>
        </a:spcAft>
        <a:buClr>
          <a:srgbClr val="000000"/>
        </a:buClr>
        <a:buSzPct val="75000"/>
        <a:buFont typeface="StarSymbol" charset="0"/>
        <a:buChar char="–"/>
        <a:defRPr sz="1300">
          <a:solidFill>
            <a:srgbClr val="000000"/>
          </a:solidFill>
          <a:latin typeface="+mn-lt"/>
          <a:ea typeface="+mn-ea"/>
          <a:cs typeface="+mn-cs"/>
        </a:defRPr>
      </a:lvl4pPr>
      <a:lvl5pPr marL="1525588" indent="-153988" algn="l" defTabSz="252413" rtl="0" eaLnBrk="0" fontAlgn="base" hangingPunct="0">
        <a:lnSpc>
          <a:spcPct val="93000"/>
        </a:lnSpc>
        <a:spcBef>
          <a:spcPct val="0"/>
        </a:spcBef>
        <a:spcAft>
          <a:spcPts val="200"/>
        </a:spcAft>
        <a:buClr>
          <a:srgbClr val="000000"/>
        </a:buClr>
        <a:buSzPct val="45000"/>
        <a:buFont typeface="StarSymbol" charset="0"/>
        <a:buChar char="●"/>
        <a:defRPr sz="1300">
          <a:solidFill>
            <a:srgbClr val="000000"/>
          </a:solidFill>
          <a:latin typeface="+mn-lt"/>
          <a:ea typeface="+mn-ea"/>
          <a:cs typeface="+mn-cs"/>
        </a:defRPr>
      </a:lvl5pPr>
      <a:lvl6pPr marL="1982788" indent="-153988" algn="l" defTabSz="252413" rtl="0" fontAlgn="base" hangingPunct="0">
        <a:lnSpc>
          <a:spcPct val="93000"/>
        </a:lnSpc>
        <a:spcBef>
          <a:spcPct val="0"/>
        </a:spcBef>
        <a:spcAft>
          <a:spcPts val="200"/>
        </a:spcAft>
        <a:buClr>
          <a:srgbClr val="000000"/>
        </a:buClr>
        <a:buSzPct val="45000"/>
        <a:buFont typeface="StarSymbol" charset="0"/>
        <a:buChar char="●"/>
        <a:defRPr sz="1300">
          <a:solidFill>
            <a:srgbClr val="000000"/>
          </a:solidFill>
          <a:latin typeface="+mn-lt"/>
          <a:ea typeface="+mn-ea"/>
          <a:cs typeface="+mn-cs"/>
        </a:defRPr>
      </a:lvl6pPr>
      <a:lvl7pPr marL="2439988" indent="-153988" algn="l" defTabSz="252413" rtl="0" fontAlgn="base" hangingPunct="0">
        <a:lnSpc>
          <a:spcPct val="93000"/>
        </a:lnSpc>
        <a:spcBef>
          <a:spcPct val="0"/>
        </a:spcBef>
        <a:spcAft>
          <a:spcPts val="200"/>
        </a:spcAft>
        <a:buClr>
          <a:srgbClr val="000000"/>
        </a:buClr>
        <a:buSzPct val="45000"/>
        <a:buFont typeface="StarSymbol" charset="0"/>
        <a:buChar char="●"/>
        <a:defRPr sz="1300">
          <a:solidFill>
            <a:srgbClr val="000000"/>
          </a:solidFill>
          <a:latin typeface="+mn-lt"/>
          <a:ea typeface="+mn-ea"/>
          <a:cs typeface="+mn-cs"/>
        </a:defRPr>
      </a:lvl7pPr>
      <a:lvl8pPr marL="2897188" indent="-153988" algn="l" defTabSz="252413" rtl="0" fontAlgn="base" hangingPunct="0">
        <a:lnSpc>
          <a:spcPct val="93000"/>
        </a:lnSpc>
        <a:spcBef>
          <a:spcPct val="0"/>
        </a:spcBef>
        <a:spcAft>
          <a:spcPts val="200"/>
        </a:spcAft>
        <a:buClr>
          <a:srgbClr val="000000"/>
        </a:buClr>
        <a:buSzPct val="45000"/>
        <a:buFont typeface="StarSymbol" charset="0"/>
        <a:buChar char="●"/>
        <a:defRPr sz="1300">
          <a:solidFill>
            <a:srgbClr val="000000"/>
          </a:solidFill>
          <a:latin typeface="+mn-lt"/>
          <a:ea typeface="+mn-ea"/>
          <a:cs typeface="+mn-cs"/>
        </a:defRPr>
      </a:lvl8pPr>
      <a:lvl9pPr marL="3354388" indent="-153988" algn="l" defTabSz="252413" rtl="0" fontAlgn="base" hangingPunct="0">
        <a:lnSpc>
          <a:spcPct val="93000"/>
        </a:lnSpc>
        <a:spcBef>
          <a:spcPct val="0"/>
        </a:spcBef>
        <a:spcAft>
          <a:spcPts val="200"/>
        </a:spcAft>
        <a:buClr>
          <a:srgbClr val="000000"/>
        </a:buClr>
        <a:buSzPct val="45000"/>
        <a:buFont typeface="StarSymbol" charset="0"/>
        <a:buChar char="●"/>
        <a:defRPr sz="1300">
          <a:solidFill>
            <a:srgbClr val="000000"/>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6">
            <a:extLst>
              <a:ext uri="{FF2B5EF4-FFF2-40B4-BE49-F238E27FC236}">
                <a16:creationId xmlns:a16="http://schemas.microsoft.com/office/drawing/2014/main" id="{BA163B9D-207D-4E1B-B81C-B968F84A11A9}"/>
              </a:ext>
            </a:extLst>
          </p:cNvPr>
          <p:cNvSpPr txBox="1">
            <a:spLocks noChangeArrowheads="1"/>
          </p:cNvSpPr>
          <p:nvPr/>
        </p:nvSpPr>
        <p:spPr bwMode="auto">
          <a:xfrm>
            <a:off x="2057400" y="6019800"/>
            <a:ext cx="5715000" cy="137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46113">
              <a:tabLst>
                <a:tab pos="571500"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1pPr>
            <a:lvl2pPr marL="571500" indent="-381000" defTabSz="646113">
              <a:tabLst>
                <a:tab pos="571500"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2pPr>
            <a:lvl3pPr marL="1143000" indent="-228600" defTabSz="646113">
              <a:tabLst>
                <a:tab pos="571500"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3pPr>
            <a:lvl4pPr marL="1600200" indent="-228600" defTabSz="646113">
              <a:tabLst>
                <a:tab pos="571500"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4pPr>
            <a:lvl5pPr marL="2057400" indent="-228600" defTabSz="646113">
              <a:tabLst>
                <a:tab pos="571500"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5pPr>
            <a:lvl6pPr marL="2514600" indent="-228600" defTabSz="646113" eaLnBrk="0" fontAlgn="base" hangingPunct="0">
              <a:spcBef>
                <a:spcPct val="0"/>
              </a:spcBef>
              <a:spcAft>
                <a:spcPct val="0"/>
              </a:spcAft>
              <a:tabLst>
                <a:tab pos="571500"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6pPr>
            <a:lvl7pPr marL="2971800" indent="-228600" defTabSz="646113" eaLnBrk="0" fontAlgn="base" hangingPunct="0">
              <a:spcBef>
                <a:spcPct val="0"/>
              </a:spcBef>
              <a:spcAft>
                <a:spcPct val="0"/>
              </a:spcAft>
              <a:tabLst>
                <a:tab pos="571500"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7pPr>
            <a:lvl8pPr marL="3429000" indent="-228600" defTabSz="646113" eaLnBrk="0" fontAlgn="base" hangingPunct="0">
              <a:spcBef>
                <a:spcPct val="0"/>
              </a:spcBef>
              <a:spcAft>
                <a:spcPct val="0"/>
              </a:spcAft>
              <a:tabLst>
                <a:tab pos="571500"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8pPr>
            <a:lvl9pPr marL="3886200" indent="-228600" defTabSz="646113" eaLnBrk="0" fontAlgn="base" hangingPunct="0">
              <a:spcBef>
                <a:spcPct val="0"/>
              </a:spcBef>
              <a:spcAft>
                <a:spcPct val="0"/>
              </a:spcAft>
              <a:tabLst>
                <a:tab pos="571500"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9pPr>
          </a:lstStyle>
          <a:p>
            <a:pPr>
              <a:lnSpc>
                <a:spcPts val="2000"/>
              </a:lnSpc>
            </a:pPr>
            <a:r>
              <a:rPr lang="de-DE" altLang="de-DE" sz="1600" b="1" dirty="0">
                <a:solidFill>
                  <a:srgbClr val="000000"/>
                </a:solidFill>
                <a:latin typeface="Tahoma" panose="020B0604030504040204" pitchFamily="34" charset="0"/>
              </a:rPr>
              <a:t>Aufgabenstellung</a:t>
            </a:r>
          </a:p>
          <a:p>
            <a:pPr algn="just">
              <a:lnSpc>
                <a:spcPts val="2000"/>
              </a:lnSpc>
            </a:pPr>
            <a:r>
              <a:rPr lang="de-DE" altLang="de-DE" sz="1600" dirty="0">
                <a:solidFill>
                  <a:srgbClr val="000000"/>
                </a:solidFill>
                <a:latin typeface="Tahoma" panose="020B0604030504040204" pitchFamily="34" charset="0"/>
              </a:rPr>
              <a:t>Ziel der Arbeit ist es einen die Wirkung von Hype-Themen auf KMU zu untersuchen. Hypes versprechen in der Phase der hohen Erwartungen große Nutzeffekte für zahlreiche Anwendungsbereiche. Insbesondere das derzeit aktuelle Thema Künstliche Intelligenz zwingt Unternehmen sich mit dem Thema auseinander zu setzen. Die damit verbundenen Aufwände und die zu erwartenden unerwarteten Probleme werden im Allgemeinen unterschätzt. Die Arbeit untersucht diese Probleme anhand eines Fallbeispiels aus dem Bereich Personaleinsatzplanung in einem KMU.</a:t>
            </a: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r>
              <a:rPr lang="de-DE" altLang="de-DE" sz="1600" b="1" dirty="0">
                <a:solidFill>
                  <a:srgbClr val="000000"/>
                </a:solidFill>
                <a:latin typeface="Tahoma" panose="020B0604030504040204" pitchFamily="34" charset="0"/>
              </a:rPr>
              <a:t>Hype-Zyklen der Vergangenheit</a:t>
            </a:r>
          </a:p>
          <a:p>
            <a:pPr algn="just">
              <a:lnSpc>
                <a:spcPts val="2000"/>
              </a:lnSpc>
            </a:pPr>
            <a:r>
              <a:rPr lang="de-DE" altLang="de-DE" sz="1600" dirty="0">
                <a:solidFill>
                  <a:srgbClr val="000000"/>
                </a:solidFill>
                <a:latin typeface="Tahoma" panose="020B0604030504040204" pitchFamily="34" charset="0"/>
              </a:rPr>
              <a:t>Die Entwicklungen und der Impact von Hype-Zyklen auf KMU werden anhand dreier Beispiele kurz reflektiert werden. Dies sind die Themen</a:t>
            </a:r>
          </a:p>
          <a:p>
            <a:pPr marL="285750" indent="-285750" algn="just">
              <a:lnSpc>
                <a:spcPts val="2000"/>
              </a:lnSpc>
              <a:buFont typeface="Arial" panose="020B0604020202020204" pitchFamily="34" charset="0"/>
              <a:buChar char="•"/>
            </a:pPr>
            <a:r>
              <a:rPr lang="de-DE" altLang="de-DE" sz="1600" dirty="0">
                <a:solidFill>
                  <a:srgbClr val="000000"/>
                </a:solidFill>
                <a:latin typeface="Tahoma" panose="020B0604030504040204" pitchFamily="34" charset="0"/>
              </a:rPr>
              <a:t>Web-Services</a:t>
            </a:r>
          </a:p>
          <a:p>
            <a:pPr marL="285750" indent="-285750" algn="just">
              <a:lnSpc>
                <a:spcPts val="2000"/>
              </a:lnSpc>
              <a:buFont typeface="Arial" panose="020B0604020202020204" pitchFamily="34" charset="0"/>
              <a:buChar char="•"/>
            </a:pPr>
            <a:r>
              <a:rPr lang="de-DE" altLang="de-DE" sz="1600" dirty="0">
                <a:solidFill>
                  <a:srgbClr val="000000"/>
                </a:solidFill>
                <a:latin typeface="Tahoma" panose="020B0604030504040204" pitchFamily="34" charset="0"/>
              </a:rPr>
              <a:t>Cloud Computing</a:t>
            </a:r>
          </a:p>
          <a:p>
            <a:pPr marL="285750" indent="-285750" algn="just">
              <a:lnSpc>
                <a:spcPts val="2000"/>
              </a:lnSpc>
              <a:buFont typeface="Arial" panose="020B0604020202020204" pitchFamily="34" charset="0"/>
              <a:buChar char="•"/>
            </a:pPr>
            <a:r>
              <a:rPr lang="de-DE" altLang="de-DE" sz="1600" dirty="0">
                <a:solidFill>
                  <a:srgbClr val="000000"/>
                </a:solidFill>
                <a:latin typeface="Tahoma" panose="020B0604030504040204" pitchFamily="34" charset="0"/>
              </a:rPr>
              <a:t>Big-Data und </a:t>
            </a:r>
          </a:p>
          <a:p>
            <a:pPr algn="just">
              <a:lnSpc>
                <a:spcPts val="2000"/>
              </a:lnSpc>
            </a:pPr>
            <a:r>
              <a:rPr lang="de-DE" altLang="de-DE" sz="1600" dirty="0">
                <a:solidFill>
                  <a:srgbClr val="000000"/>
                </a:solidFill>
                <a:latin typeface="Tahoma" panose="020B0604030504040204" pitchFamily="34" charset="0"/>
              </a:rPr>
              <a:t>Hierbei werden die anfänglichen Erwartungen mit den tatsächlich produktiven Auswirkungen in KMU ins Verhältnis gesetzt werden.</a:t>
            </a:r>
          </a:p>
          <a:p>
            <a:pPr>
              <a:lnSpc>
                <a:spcPts val="2000"/>
              </a:lnSpc>
            </a:pPr>
            <a:endParaRPr lang="de-DE" altLang="de-DE" sz="1600" dirty="0">
              <a:solidFill>
                <a:srgbClr val="000000"/>
              </a:solidFill>
              <a:latin typeface="Tahoma" panose="020B0604030504040204" pitchFamily="34" charset="0"/>
            </a:endParaRPr>
          </a:p>
          <a:p>
            <a:pPr>
              <a:lnSpc>
                <a:spcPts val="2000"/>
              </a:lnSpc>
            </a:pPr>
            <a:r>
              <a:rPr lang="de-DE" altLang="de-DE" sz="1600" b="1" dirty="0">
                <a:solidFill>
                  <a:srgbClr val="000000"/>
                </a:solidFill>
                <a:latin typeface="Tahoma" panose="020B0604030504040204" pitchFamily="34" charset="0"/>
              </a:rPr>
              <a:t>Künstliche Intelligenz in der letzten Jahrzehnen</a:t>
            </a:r>
          </a:p>
          <a:p>
            <a:pPr algn="just">
              <a:lnSpc>
                <a:spcPts val="2000"/>
              </a:lnSpc>
            </a:pPr>
            <a:r>
              <a:rPr lang="de-DE" altLang="de-DE" sz="1600" dirty="0">
                <a:solidFill>
                  <a:srgbClr val="000000"/>
                </a:solidFill>
                <a:latin typeface="Tahoma" panose="020B0604030504040204" pitchFamily="34" charset="0"/>
              </a:rPr>
              <a:t>Das Gebiet KI kann auf eine 70-jährige Geschichte zurück blicken. Mehrfache sogenannte KI Winter folgten Phasen großer Erwartungen. Meilensteine waren die das Perzeption (1958), der Chatbot Eliza (1966) die ersten Expertensysteme der 70er Jahre und Deep Learning ab ca. 2012. Aktuell wird die Entwicklung von der vielfachen Anwendung generativer KI getrieben.</a:t>
            </a:r>
          </a:p>
          <a:p>
            <a:pPr algn="just">
              <a:lnSpc>
                <a:spcPts val="2000"/>
              </a:lnSpc>
            </a:pPr>
            <a:endParaRPr lang="de-DE" altLang="de-DE" sz="1600" dirty="0">
              <a:solidFill>
                <a:srgbClr val="000000"/>
              </a:solidFill>
              <a:latin typeface="Tahoma" panose="020B0604030504040204" pitchFamily="34" charset="0"/>
            </a:endParaRPr>
          </a:p>
          <a:p>
            <a:pPr>
              <a:lnSpc>
                <a:spcPts val="2000"/>
              </a:lnSpc>
            </a:pPr>
            <a:r>
              <a:rPr lang="de-DE" altLang="de-DE" sz="1600" b="1" dirty="0">
                <a:solidFill>
                  <a:srgbClr val="000000"/>
                </a:solidFill>
                <a:latin typeface="Tahoma" panose="020B0604030504040204" pitchFamily="34" charset="0"/>
              </a:rPr>
              <a:t>KI –Hype:  Aktuelle Erwartungen und Entwicklungen</a:t>
            </a:r>
          </a:p>
          <a:p>
            <a:pPr algn="just">
              <a:lnSpc>
                <a:spcPts val="2000"/>
              </a:lnSpc>
            </a:pPr>
            <a:r>
              <a:rPr lang="de-DE" altLang="de-DE" sz="1600" dirty="0">
                <a:solidFill>
                  <a:srgbClr val="000000"/>
                </a:solidFill>
                <a:latin typeface="Tahoma" panose="020B0604030504040204" pitchFamily="34" charset="0"/>
              </a:rPr>
              <a:t>Derzeit wird die Anwendung von KI in nahezu allen Bereichen diskutiert. Der Hype-Zyklus nennt z.B. Themen wie Wissensgraphen und </a:t>
            </a:r>
            <a:r>
              <a:rPr lang="de-DE" altLang="de-DE" sz="1600" dirty="0" err="1">
                <a:solidFill>
                  <a:srgbClr val="000000"/>
                </a:solidFill>
                <a:latin typeface="Tahoma" panose="020B0604030504040204" pitchFamily="34" charset="0"/>
              </a:rPr>
              <a:t>Decision</a:t>
            </a:r>
            <a:r>
              <a:rPr lang="de-DE" altLang="de-DE" sz="1600" dirty="0">
                <a:solidFill>
                  <a:srgbClr val="000000"/>
                </a:solidFill>
                <a:latin typeface="Tahoma" panose="020B0604030504040204" pitchFamily="34" charset="0"/>
              </a:rPr>
              <a:t> </a:t>
            </a:r>
            <a:r>
              <a:rPr lang="de-DE" altLang="de-DE" sz="1600" dirty="0" err="1">
                <a:solidFill>
                  <a:srgbClr val="000000"/>
                </a:solidFill>
                <a:latin typeface="Tahoma" panose="020B0604030504040204" pitchFamily="34" charset="0"/>
              </a:rPr>
              <a:t>Intelligence</a:t>
            </a:r>
            <a:r>
              <a:rPr lang="de-DE" altLang="de-DE" sz="1600" dirty="0">
                <a:solidFill>
                  <a:srgbClr val="000000"/>
                </a:solidFill>
                <a:latin typeface="Tahoma" panose="020B0604030504040204" pitchFamily="34" charset="0"/>
              </a:rPr>
              <a:t>. Ihre Anwendung verspricht eine effiziente Personaleinsatzplanung mit hoher individueller Effektivitätsevidenzsteigerung©. Dies kann vor allem unerfahrene Planer bei der Arbeit unterstützen und entlasten. Beispiele aus der Literatur zeigen alternative Möglichkeiten</a:t>
            </a: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p:txBody>
      </p:sp>
      <p:pic>
        <p:nvPicPr>
          <p:cNvPr id="4" name="Grafik 3">
            <a:extLst>
              <a:ext uri="{FF2B5EF4-FFF2-40B4-BE49-F238E27FC236}">
                <a16:creationId xmlns:a16="http://schemas.microsoft.com/office/drawing/2014/main" id="{19AD733B-76E0-4070-96CE-8E03E1E101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38511" y="8908211"/>
            <a:ext cx="4334136" cy="2892009"/>
          </a:xfrm>
          <a:prstGeom prst="rect">
            <a:avLst/>
          </a:prstGeom>
        </p:spPr>
      </p:pic>
      <p:sp>
        <p:nvSpPr>
          <p:cNvPr id="3074" name="Rectangle 3">
            <a:extLst>
              <a:ext uri="{FF2B5EF4-FFF2-40B4-BE49-F238E27FC236}">
                <a16:creationId xmlns:a16="http://schemas.microsoft.com/office/drawing/2014/main" id="{E4D88015-59C6-4AF7-83BB-5FD88C3658DC}"/>
              </a:ext>
            </a:extLst>
          </p:cNvPr>
          <p:cNvSpPr>
            <a:spLocks noChangeArrowheads="1"/>
          </p:cNvSpPr>
          <p:nvPr/>
        </p:nvSpPr>
        <p:spPr bwMode="auto">
          <a:xfrm>
            <a:off x="762000" y="2484383"/>
            <a:ext cx="14362113" cy="3059113"/>
          </a:xfrm>
          <a:prstGeom prst="rect">
            <a:avLst/>
          </a:prstGeom>
          <a:solidFill>
            <a:srgbClr val="E28415"/>
          </a:solidFill>
          <a:ln>
            <a:noFill/>
          </a:ln>
        </p:spPr>
        <p:txBody>
          <a:bodyPr wrap="none" anchor="ctr"/>
          <a:lstStyle>
            <a:lvl1pPr>
              <a:defRPr sz="2400">
                <a:solidFill>
                  <a:schemeClr val="tx1"/>
                </a:solidFill>
                <a:latin typeface="Times New Roman" panose="02020603050405020304" pitchFamily="18" charset="0"/>
                <a:cs typeface="Gothic" charset="0"/>
              </a:defRPr>
            </a:lvl1pPr>
            <a:lvl2pPr marL="742950" indent="-285750">
              <a:defRPr sz="2400">
                <a:solidFill>
                  <a:schemeClr val="tx1"/>
                </a:solidFill>
                <a:latin typeface="Times New Roman" panose="02020603050405020304" pitchFamily="18" charset="0"/>
                <a:cs typeface="Gothic" charset="0"/>
              </a:defRPr>
            </a:lvl2pPr>
            <a:lvl3pPr marL="1143000" indent="-228600">
              <a:defRPr sz="2400">
                <a:solidFill>
                  <a:schemeClr val="tx1"/>
                </a:solidFill>
                <a:latin typeface="Times New Roman" panose="02020603050405020304" pitchFamily="18" charset="0"/>
                <a:cs typeface="Gothic" charset="0"/>
              </a:defRPr>
            </a:lvl3pPr>
            <a:lvl4pPr marL="1600200" indent="-228600">
              <a:defRPr sz="2400">
                <a:solidFill>
                  <a:schemeClr val="tx1"/>
                </a:solidFill>
                <a:latin typeface="Times New Roman" panose="02020603050405020304" pitchFamily="18" charset="0"/>
                <a:cs typeface="Gothic" charset="0"/>
              </a:defRPr>
            </a:lvl4pPr>
            <a:lvl5pPr marL="2057400" indent="-228600">
              <a:defRPr sz="2400">
                <a:solidFill>
                  <a:schemeClr val="tx1"/>
                </a:solidFill>
                <a:latin typeface="Times New Roman" panose="02020603050405020304" pitchFamily="18" charset="0"/>
                <a:cs typeface="Gothic"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Gothic"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Gothic"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Gothic"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Gothic" charset="0"/>
              </a:defRPr>
            </a:lvl9pPr>
          </a:lstStyle>
          <a:p>
            <a:pPr algn="ctr"/>
            <a:endParaRPr lang="de-DE" altLang="de-DE" sz="1200">
              <a:solidFill>
                <a:srgbClr val="000000"/>
              </a:solidFill>
              <a:latin typeface="Tahoma" panose="020B0604030504040204" pitchFamily="34" charset="0"/>
            </a:endParaRPr>
          </a:p>
        </p:txBody>
      </p:sp>
      <p:sp>
        <p:nvSpPr>
          <p:cNvPr id="3077" name="Text Box 4">
            <a:extLst>
              <a:ext uri="{FF2B5EF4-FFF2-40B4-BE49-F238E27FC236}">
                <a16:creationId xmlns:a16="http://schemas.microsoft.com/office/drawing/2014/main" id="{E9EDB645-6F20-41A1-8327-1F76056097F0}"/>
              </a:ext>
            </a:extLst>
          </p:cNvPr>
          <p:cNvSpPr txBox="1">
            <a:spLocks noChangeArrowheads="1"/>
          </p:cNvSpPr>
          <p:nvPr/>
        </p:nvSpPr>
        <p:spPr bwMode="auto">
          <a:xfrm>
            <a:off x="2057400" y="3530269"/>
            <a:ext cx="12192000" cy="162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2400">
                <a:solidFill>
                  <a:schemeClr val="tx1"/>
                </a:solidFill>
                <a:latin typeface="Times New Roman" panose="02020603050405020304" pitchFamily="18" charset="0"/>
                <a:cs typeface="Gothic" charset="0"/>
              </a:defRPr>
            </a:lvl1pPr>
            <a:lvl2pPr marL="742950" indent="-28575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2400">
                <a:solidFill>
                  <a:schemeClr val="tx1"/>
                </a:solidFill>
                <a:latin typeface="Times New Roman" panose="02020603050405020304" pitchFamily="18" charset="0"/>
                <a:cs typeface="Gothic" charset="0"/>
              </a:defRPr>
            </a:lvl2pPr>
            <a:lvl3pPr marL="11430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2400">
                <a:solidFill>
                  <a:schemeClr val="tx1"/>
                </a:solidFill>
                <a:latin typeface="Times New Roman" panose="02020603050405020304" pitchFamily="18" charset="0"/>
                <a:cs typeface="Gothic" charset="0"/>
              </a:defRPr>
            </a:lvl3pPr>
            <a:lvl4pPr marL="16002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2400">
                <a:solidFill>
                  <a:schemeClr val="tx1"/>
                </a:solidFill>
                <a:latin typeface="Times New Roman" panose="02020603050405020304" pitchFamily="18" charset="0"/>
                <a:cs typeface="Gothic" charset="0"/>
              </a:defRPr>
            </a:lvl4pPr>
            <a:lvl5pPr marL="20574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2400">
                <a:solidFill>
                  <a:schemeClr val="tx1"/>
                </a:solidFill>
                <a:latin typeface="Times New Roman" panose="02020603050405020304" pitchFamily="18" charset="0"/>
                <a:cs typeface="Gothic" charset="0"/>
              </a:defRPr>
            </a:lvl5pPr>
            <a:lvl6pPr marL="25146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2400">
                <a:solidFill>
                  <a:schemeClr val="tx1"/>
                </a:solidFill>
                <a:latin typeface="Times New Roman" panose="02020603050405020304" pitchFamily="18" charset="0"/>
                <a:cs typeface="Gothic" charset="0"/>
              </a:defRPr>
            </a:lvl6pPr>
            <a:lvl7pPr marL="29718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2400">
                <a:solidFill>
                  <a:schemeClr val="tx1"/>
                </a:solidFill>
                <a:latin typeface="Times New Roman" panose="02020603050405020304" pitchFamily="18" charset="0"/>
                <a:cs typeface="Gothic" charset="0"/>
              </a:defRPr>
            </a:lvl7pPr>
            <a:lvl8pPr marL="34290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2400">
                <a:solidFill>
                  <a:schemeClr val="tx1"/>
                </a:solidFill>
                <a:latin typeface="Times New Roman" panose="02020603050405020304" pitchFamily="18" charset="0"/>
                <a:cs typeface="Gothic" charset="0"/>
              </a:defRPr>
            </a:lvl8pPr>
            <a:lvl9pPr marL="38862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2400">
                <a:solidFill>
                  <a:schemeClr val="tx1"/>
                </a:solidFill>
                <a:latin typeface="Times New Roman" panose="02020603050405020304" pitchFamily="18" charset="0"/>
                <a:cs typeface="Gothic" charset="0"/>
              </a:defRPr>
            </a:lvl9pPr>
          </a:lstStyle>
          <a:p>
            <a:pPr eaLnBrk="1">
              <a:lnSpc>
                <a:spcPts val="3600"/>
              </a:lnSpc>
              <a:buClr>
                <a:srgbClr val="000000"/>
              </a:buClr>
              <a:buSzPct val="45000"/>
              <a:buFont typeface="StarSymbol" charset="0"/>
              <a:buNone/>
            </a:pPr>
            <a:r>
              <a:rPr lang="de-DE" altLang="de-DE" sz="3200" b="1" dirty="0">
                <a:solidFill>
                  <a:schemeClr val="bg1"/>
                </a:solidFill>
                <a:latin typeface="Tahoma" panose="020B0604030504040204" pitchFamily="34" charset="0"/>
              </a:rPr>
              <a:t>Max. Schriftgröße 32, max. 2-zeilig, ZA Schriftgröße +4 Wertschöpfung mit KI in KMU</a:t>
            </a:r>
          </a:p>
          <a:p>
            <a:pPr eaLnBrk="1">
              <a:lnSpc>
                <a:spcPct val="93000"/>
              </a:lnSpc>
              <a:spcBef>
                <a:spcPts val="850"/>
              </a:spcBef>
              <a:spcAft>
                <a:spcPts val="438"/>
              </a:spcAft>
              <a:buClr>
                <a:srgbClr val="000000"/>
              </a:buClr>
              <a:buSzPct val="45000"/>
              <a:buFont typeface="StarSymbol" charset="0"/>
              <a:buNone/>
            </a:pPr>
            <a:r>
              <a:rPr lang="en-GB" altLang="de-DE" sz="1800" dirty="0">
                <a:solidFill>
                  <a:schemeClr val="bg1"/>
                </a:solidFill>
                <a:latin typeface="Tahoma" panose="020B0604030504040204" pitchFamily="34" charset="0"/>
              </a:rPr>
              <a:t>Thomas Müller</a:t>
            </a:r>
          </a:p>
          <a:p>
            <a:r>
              <a:rPr lang="en-GB" altLang="de-DE" sz="1800" dirty="0" err="1">
                <a:solidFill>
                  <a:schemeClr val="bg1"/>
                </a:solidFill>
                <a:latin typeface="Tahoma" panose="020B0604030504040204" pitchFamily="34" charset="0"/>
              </a:rPr>
              <a:t>Bachelorarbeit</a:t>
            </a:r>
            <a:r>
              <a:rPr lang="en-GB" altLang="de-DE" sz="1800" dirty="0">
                <a:solidFill>
                  <a:schemeClr val="bg1"/>
                </a:solidFill>
                <a:latin typeface="Tahoma" panose="020B0604030504040204" pitchFamily="34" charset="0"/>
              </a:rPr>
              <a:t>  • </a:t>
            </a:r>
            <a:r>
              <a:rPr lang="en-GB" altLang="de-DE" sz="1800" dirty="0" err="1">
                <a:solidFill>
                  <a:schemeClr val="bg1"/>
                </a:solidFill>
                <a:latin typeface="Tahoma" panose="020B0604030504040204" pitchFamily="34" charset="0"/>
              </a:rPr>
              <a:t>Studiengang</a:t>
            </a:r>
            <a:r>
              <a:rPr lang="en-GB" altLang="de-DE" sz="1800" dirty="0">
                <a:solidFill>
                  <a:schemeClr val="bg1"/>
                </a:solidFill>
                <a:latin typeface="Tahoma" panose="020B0604030504040204" pitchFamily="34" charset="0"/>
              </a:rPr>
              <a:t> BWL • </a:t>
            </a:r>
            <a:r>
              <a:rPr lang="en-GB" altLang="de-DE" sz="1800" dirty="0" err="1">
                <a:solidFill>
                  <a:schemeClr val="bg1"/>
                </a:solidFill>
                <a:latin typeface="Tahoma" panose="020B0604030504040204" pitchFamily="34" charset="0"/>
              </a:rPr>
              <a:t>Fachbereich</a:t>
            </a:r>
            <a:r>
              <a:rPr lang="en-GB" altLang="de-DE" sz="1800" dirty="0">
                <a:solidFill>
                  <a:schemeClr val="bg1"/>
                </a:solidFill>
                <a:latin typeface="Tahoma" panose="020B0604030504040204" pitchFamily="34" charset="0"/>
              </a:rPr>
              <a:t> </a:t>
            </a:r>
            <a:r>
              <a:rPr lang="en-GB" altLang="de-DE" sz="1800" dirty="0" err="1">
                <a:solidFill>
                  <a:schemeClr val="bg1"/>
                </a:solidFill>
                <a:latin typeface="Tahoma" panose="020B0604030504040204" pitchFamily="34" charset="0"/>
              </a:rPr>
              <a:t>Wirtschaft</a:t>
            </a:r>
            <a:r>
              <a:rPr lang="en-GB" altLang="de-DE" sz="1800" dirty="0">
                <a:solidFill>
                  <a:schemeClr val="bg1"/>
                </a:solidFill>
                <a:latin typeface="Tahoma" panose="020B0604030504040204" pitchFamily="34" charset="0"/>
              </a:rPr>
              <a:t> • 24.05.2014</a:t>
            </a:r>
            <a:endParaRPr lang="en-GB" altLang="de-DE" sz="3200" b="1" dirty="0">
              <a:solidFill>
                <a:srgbClr val="FFFFFF"/>
              </a:solidFill>
              <a:latin typeface="Tahoma" panose="020B0604030504040204" pitchFamily="34" charset="0"/>
            </a:endParaRPr>
          </a:p>
        </p:txBody>
      </p:sp>
      <p:sp>
        <p:nvSpPr>
          <p:cNvPr id="3078" name="Text Box 15">
            <a:extLst>
              <a:ext uri="{FF2B5EF4-FFF2-40B4-BE49-F238E27FC236}">
                <a16:creationId xmlns:a16="http://schemas.microsoft.com/office/drawing/2014/main" id="{991B2806-1B33-432C-8310-ED10FD242339}"/>
              </a:ext>
            </a:extLst>
          </p:cNvPr>
          <p:cNvSpPr txBox="1">
            <a:spLocks noChangeArrowheads="1"/>
          </p:cNvSpPr>
          <p:nvPr/>
        </p:nvSpPr>
        <p:spPr bwMode="auto">
          <a:xfrm>
            <a:off x="8534400" y="6019800"/>
            <a:ext cx="5715000" cy="137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46113">
              <a:tabLst>
                <a:tab pos="511175"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1pPr>
            <a:lvl2pPr marL="742950" indent="-285750" defTabSz="646113">
              <a:tabLst>
                <a:tab pos="511175"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2pPr>
            <a:lvl3pPr marL="1143000" indent="-228600" defTabSz="646113">
              <a:tabLst>
                <a:tab pos="511175"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3pPr>
            <a:lvl4pPr marL="1600200" indent="-228600" defTabSz="646113">
              <a:tabLst>
                <a:tab pos="511175"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4pPr>
            <a:lvl5pPr marL="2057400" indent="-228600" defTabSz="646113">
              <a:tabLst>
                <a:tab pos="511175"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5pPr>
            <a:lvl6pPr marL="25146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6pPr>
            <a:lvl7pPr marL="29718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7pPr>
            <a:lvl8pPr marL="34290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8pPr>
            <a:lvl9pPr marL="38862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Lst>
              <a:defRPr sz="2400">
                <a:solidFill>
                  <a:schemeClr val="tx1"/>
                </a:solidFill>
                <a:latin typeface="Times New Roman" panose="02020603050405020304" pitchFamily="18" charset="0"/>
                <a:cs typeface="Gothic" charset="0"/>
              </a:defRPr>
            </a:lvl9pPr>
          </a:lstStyle>
          <a:p>
            <a:pPr>
              <a:lnSpc>
                <a:spcPts val="2000"/>
              </a:lnSpc>
            </a:pPr>
            <a:r>
              <a:rPr lang="de-DE" altLang="de-DE" sz="1600" b="1" dirty="0">
                <a:solidFill>
                  <a:srgbClr val="000000"/>
                </a:solidFill>
                <a:latin typeface="Tahoma" panose="020B0604030504040204" pitchFamily="34" charset="0"/>
              </a:rPr>
              <a:t>Fallstudie</a:t>
            </a:r>
          </a:p>
          <a:p>
            <a:pPr algn="just">
              <a:lnSpc>
                <a:spcPts val="2000"/>
              </a:lnSpc>
            </a:pPr>
            <a:r>
              <a:rPr lang="de-DE" altLang="de-DE" sz="1600" dirty="0">
                <a:solidFill>
                  <a:srgbClr val="000000"/>
                </a:solidFill>
                <a:latin typeface="Tahoma" panose="020B0604030504040204" pitchFamily="34" charset="0"/>
              </a:rPr>
              <a:t>In der Fallstudie im Unternehmen Großgeräte GmbH Klein Kreutz wird in einem ersten Projekt der Einsatz künstlicher Intelligenz in der Personaleinsatzplanung untersucht. Das Projekt dient auch dem Wissensaufbau. Konkret wurde mittels maschinellem Lernen und Neuronalen Netzen die Generierung von Plänen auf Basis historischer Daten evaluiert. </a:t>
            </a: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endParaRPr lang="de-DE" altLang="de-DE" sz="1600" b="1" dirty="0">
              <a:solidFill>
                <a:srgbClr val="000000"/>
              </a:solidFill>
              <a:latin typeface="Tahoma" panose="020B0604030504040204" pitchFamily="34" charset="0"/>
            </a:endParaRPr>
          </a:p>
          <a:p>
            <a:pPr>
              <a:lnSpc>
                <a:spcPts val="2000"/>
              </a:lnSpc>
            </a:pPr>
            <a:r>
              <a:rPr lang="de-DE" altLang="de-DE" sz="1600" b="1" dirty="0">
                <a:solidFill>
                  <a:srgbClr val="000000"/>
                </a:solidFill>
                <a:latin typeface="Tahoma" panose="020B0604030504040204" pitchFamily="34" charset="0"/>
              </a:rPr>
              <a:t>Ergebnisse</a:t>
            </a:r>
          </a:p>
          <a:p>
            <a:pPr algn="just">
              <a:lnSpc>
                <a:spcPts val="2000"/>
              </a:lnSpc>
            </a:pPr>
            <a:r>
              <a:rPr lang="de-DE" altLang="de-DE" sz="1600" dirty="0">
                <a:solidFill>
                  <a:srgbClr val="000000"/>
                </a:solidFill>
                <a:latin typeface="Tahoma" panose="020B0604030504040204" pitchFamily="34" charset="0"/>
              </a:rPr>
              <a:t>Der Einsatz von KI in der Personaleinsatzplanung ist möglich. Die Ergebnisse übertreffen trotz umfangreicher Trainingsdaten nicht die im herkömmlichen Verfahren erarbeiteten Pläne.  </a:t>
            </a: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endParaRPr lang="de-DE" altLang="de-DE" sz="1600" dirty="0">
              <a:solidFill>
                <a:srgbClr val="000000"/>
              </a:solidFill>
              <a:latin typeface="Tahoma" panose="020B0604030504040204" pitchFamily="34" charset="0"/>
            </a:endParaRPr>
          </a:p>
          <a:p>
            <a:pPr>
              <a:lnSpc>
                <a:spcPts val="2000"/>
              </a:lnSpc>
            </a:pPr>
            <a:r>
              <a:rPr lang="de-DE" altLang="de-DE" sz="1600" b="1" dirty="0">
                <a:solidFill>
                  <a:srgbClr val="000000"/>
                </a:solidFill>
                <a:latin typeface="Tahoma" panose="020B0604030504040204" pitchFamily="34" charset="0"/>
              </a:rPr>
              <a:t>Fazit</a:t>
            </a:r>
          </a:p>
          <a:p>
            <a:pPr algn="just">
              <a:lnSpc>
                <a:spcPts val="2000"/>
              </a:lnSpc>
            </a:pPr>
            <a:r>
              <a:rPr lang="de-DE" altLang="de-DE" sz="1600" dirty="0">
                <a:solidFill>
                  <a:srgbClr val="000000"/>
                </a:solidFill>
                <a:latin typeface="Tahoma" panose="020B0604030504040204" pitchFamily="34" charset="0"/>
              </a:rPr>
              <a:t>KI ist einsetzbar und kann </a:t>
            </a:r>
            <a:r>
              <a:rPr lang="de-DE" altLang="de-DE" sz="1600" dirty="0" err="1">
                <a:solidFill>
                  <a:srgbClr val="000000"/>
                </a:solidFill>
                <a:latin typeface="Tahoma" panose="020B0604030504040204" pitchFamily="34" charset="0"/>
              </a:rPr>
              <a:t>ittels</a:t>
            </a:r>
            <a:r>
              <a:rPr lang="de-DE" altLang="de-DE" sz="1600" dirty="0">
                <a:solidFill>
                  <a:srgbClr val="000000"/>
                </a:solidFill>
                <a:latin typeface="Tahoma" panose="020B0604030504040204" pitchFamily="34" charset="0"/>
              </a:rPr>
              <a:t> umfangreicher Trainingsdaten adäquate Ergebnisse liefen. Der Aufbau von Kompetenzen im Unternehmen ermöglicht den Einsatz in weiteren Anwendungsfeldern, zeigt aber auch die teilweise hohen Aufwände und Grenzen. Insbesondere der Einsatz von KI in Bereichen wo einfache deterministische Prozesse wichtig sind ist kritisch zu hinterfragen.</a:t>
            </a:r>
          </a:p>
          <a:p>
            <a:pPr>
              <a:lnSpc>
                <a:spcPts val="2000"/>
              </a:lnSpc>
            </a:pPr>
            <a:endParaRPr lang="de-DE" altLang="de-DE" sz="1600" dirty="0">
              <a:solidFill>
                <a:srgbClr val="000000"/>
              </a:solidFill>
              <a:latin typeface="Tahoma" panose="020B0604030504040204" pitchFamily="34" charset="0"/>
            </a:endParaRPr>
          </a:p>
          <a:p>
            <a:pPr>
              <a:lnSpc>
                <a:spcPts val="2000"/>
              </a:lnSpc>
            </a:pPr>
            <a:r>
              <a:rPr lang="de-DE" altLang="de-DE" sz="1400" b="1" dirty="0">
                <a:solidFill>
                  <a:srgbClr val="000000"/>
                </a:solidFill>
                <a:latin typeface="Tahoma" panose="020B0604030504040204" pitchFamily="34" charset="0"/>
              </a:rPr>
              <a:t>Quellen</a:t>
            </a:r>
          </a:p>
          <a:p>
            <a:pPr>
              <a:lnSpc>
                <a:spcPts val="2000"/>
              </a:lnSpc>
            </a:pPr>
            <a:r>
              <a:rPr lang="de-DE" altLang="de-DE" sz="1400" dirty="0">
                <a:latin typeface="Tahoma" panose="020B0604030504040204" pitchFamily="34" charset="0"/>
              </a:rPr>
              <a:t>[BHS07] </a:t>
            </a:r>
            <a:r>
              <a:rPr lang="de-DE" altLang="de-DE" sz="1400" dirty="0" err="1">
                <a:latin typeface="Tahoma" panose="020B0604030504040204" pitchFamily="34" charset="0"/>
              </a:rPr>
              <a:t>Boersch</a:t>
            </a:r>
            <a:r>
              <a:rPr lang="de-DE" altLang="de-DE" sz="1400" dirty="0">
                <a:latin typeface="Tahoma" panose="020B0604030504040204" pitchFamily="34" charset="0"/>
              </a:rPr>
              <a:t>, Ingo ; Heinsohn, Jochen ; Socher, Rolf: </a:t>
            </a:r>
            <a:r>
              <a:rPr lang="de-DE" altLang="de-DE" sz="1400" i="1" dirty="0">
                <a:latin typeface="Tahoma" panose="020B0604030504040204" pitchFamily="34" charset="0"/>
              </a:rPr>
              <a:t>Wissensverarbeitung: Eine Einführung in die Künstliche Intelligenz für Informatiker und Ingenieure</a:t>
            </a:r>
            <a:r>
              <a:rPr lang="de-DE" altLang="de-DE" sz="1400" dirty="0">
                <a:latin typeface="Tahoma" panose="020B0604030504040204" pitchFamily="34" charset="0"/>
              </a:rPr>
              <a:t>. 2. Auflage, Spektrum Akademischer Verlag, 2007.</a:t>
            </a:r>
            <a:endParaRPr lang="en-GB" altLang="de-DE" sz="1400" dirty="0">
              <a:latin typeface="Tahoma" panose="020B0604030504040204" pitchFamily="34" charset="0"/>
            </a:endParaRPr>
          </a:p>
        </p:txBody>
      </p:sp>
      <p:sp>
        <p:nvSpPr>
          <p:cNvPr id="3079" name="Text Box 24">
            <a:extLst>
              <a:ext uri="{FF2B5EF4-FFF2-40B4-BE49-F238E27FC236}">
                <a16:creationId xmlns:a16="http://schemas.microsoft.com/office/drawing/2014/main" id="{F94944D1-1DBC-4192-AAF0-4A22FAE97172}"/>
              </a:ext>
            </a:extLst>
          </p:cNvPr>
          <p:cNvSpPr txBox="1">
            <a:spLocks noChangeArrowheads="1"/>
          </p:cNvSpPr>
          <p:nvPr/>
        </p:nvSpPr>
        <p:spPr bwMode="auto">
          <a:xfrm>
            <a:off x="2057400" y="20450175"/>
            <a:ext cx="118872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1pPr>
            <a:lvl2pPr marL="742950" indent="-28575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2pPr>
            <a:lvl3pPr marL="11430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3pPr>
            <a:lvl4pPr marL="16002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4pPr>
            <a:lvl5pPr marL="20574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5pPr>
            <a:lvl6pPr marL="25146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6pPr>
            <a:lvl7pPr marL="29718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7pPr>
            <a:lvl8pPr marL="34290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8pPr>
            <a:lvl9pPr marL="38862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9pPr>
          </a:lstStyle>
          <a:p>
            <a:r>
              <a:rPr lang="en-GB" altLang="de-DE" sz="1200" dirty="0" err="1">
                <a:solidFill>
                  <a:srgbClr val="000000"/>
                </a:solidFill>
                <a:latin typeface="Tahoma" panose="020B0604030504040204" pitchFamily="34" charset="0"/>
              </a:rPr>
              <a:t>Betreuung</a:t>
            </a:r>
            <a:r>
              <a:rPr lang="en-GB" altLang="de-DE" sz="1200" dirty="0">
                <a:solidFill>
                  <a:srgbClr val="000000"/>
                </a:solidFill>
                <a:latin typeface="Tahoma" panose="020B0604030504040204" pitchFamily="34" charset="0"/>
              </a:rPr>
              <a:t> </a:t>
            </a:r>
            <a:r>
              <a:rPr lang="de-DE" altLang="de-DE" sz="1200" dirty="0">
                <a:latin typeface="Tahoma" panose="020B0604030504040204" pitchFamily="34" charset="0"/>
              </a:rPr>
              <a:t>Prof. Dr. Thomas Müller </a:t>
            </a:r>
            <a:r>
              <a:rPr lang="en-GB" altLang="de-DE" sz="1200" dirty="0">
                <a:solidFill>
                  <a:srgbClr val="000000"/>
                </a:solidFill>
                <a:latin typeface="Tahoma" panose="020B0604030504040204" pitchFamily="34" charset="0"/>
              </a:rPr>
              <a:t>•</a:t>
            </a:r>
            <a:r>
              <a:rPr lang="de-DE" altLang="de-DE" sz="1200" dirty="0">
                <a:latin typeface="Tahoma" panose="020B0604030504040204" pitchFamily="34" charset="0"/>
              </a:rPr>
              <a:t> Technische Hochschule</a:t>
            </a:r>
            <a:r>
              <a:rPr lang="en-GB" altLang="de-DE" sz="1200" dirty="0">
                <a:solidFill>
                  <a:srgbClr val="000000"/>
                </a:solidFill>
                <a:latin typeface="Tahoma" panose="020B0604030504040204" pitchFamily="34" charset="0"/>
              </a:rPr>
              <a:t> Brandenburg • </a:t>
            </a:r>
            <a:r>
              <a:rPr lang="de-DE" altLang="de-DE" sz="1200" dirty="0">
                <a:latin typeface="Tahoma" panose="020B0604030504040204" pitchFamily="34" charset="0"/>
              </a:rPr>
              <a:t>Dr. Bertram Treuer </a:t>
            </a:r>
            <a:r>
              <a:rPr lang="en-GB" altLang="de-DE" sz="1200" dirty="0">
                <a:solidFill>
                  <a:srgbClr val="000000"/>
                </a:solidFill>
                <a:latin typeface="Tahoma" panose="020B0604030504040204" pitchFamily="34" charset="0"/>
              </a:rPr>
              <a:t>•</a:t>
            </a:r>
            <a:r>
              <a:rPr lang="de-DE" altLang="de-DE" sz="1200" dirty="0">
                <a:latin typeface="Tahoma" panose="020B0604030504040204" pitchFamily="34" charset="0"/>
              </a:rPr>
              <a:t> Großgeräte GmbH Klein Kreutz </a:t>
            </a:r>
            <a:endParaRPr lang="en-GB" altLang="de-DE" sz="1200" dirty="0">
              <a:latin typeface="Tahoma" panose="020B0604030504040204" pitchFamily="34" charset="0"/>
            </a:endParaRPr>
          </a:p>
        </p:txBody>
      </p:sp>
      <p:sp>
        <p:nvSpPr>
          <p:cNvPr id="3080" name="Rectangle 27">
            <a:extLst>
              <a:ext uri="{FF2B5EF4-FFF2-40B4-BE49-F238E27FC236}">
                <a16:creationId xmlns:a16="http://schemas.microsoft.com/office/drawing/2014/main" id="{36764175-7016-43D0-BF4C-B34B89DF2093}"/>
              </a:ext>
            </a:extLst>
          </p:cNvPr>
          <p:cNvSpPr>
            <a:spLocks noChangeArrowheads="1"/>
          </p:cNvSpPr>
          <p:nvPr/>
        </p:nvSpPr>
        <p:spPr bwMode="auto">
          <a:xfrm>
            <a:off x="77788" y="15486063"/>
            <a:ext cx="130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626" tIns="32313" rIns="64626" bIns="32313">
            <a:spAutoFit/>
          </a:bodyPr>
          <a:lstStyle>
            <a:lvl1pPr defTabSz="646113">
              <a:defRPr sz="2400">
                <a:solidFill>
                  <a:schemeClr val="tx1"/>
                </a:solidFill>
                <a:latin typeface="Times New Roman" panose="02020603050405020304" pitchFamily="18" charset="0"/>
                <a:cs typeface="Gothic" charset="0"/>
              </a:defRPr>
            </a:lvl1pPr>
            <a:lvl2pPr marL="742950" indent="-285750" defTabSz="646113">
              <a:defRPr sz="2400">
                <a:solidFill>
                  <a:schemeClr val="tx1"/>
                </a:solidFill>
                <a:latin typeface="Times New Roman" panose="02020603050405020304" pitchFamily="18" charset="0"/>
                <a:cs typeface="Gothic" charset="0"/>
              </a:defRPr>
            </a:lvl2pPr>
            <a:lvl3pPr marL="1143000" indent="-228600" defTabSz="646113">
              <a:defRPr sz="2400">
                <a:solidFill>
                  <a:schemeClr val="tx1"/>
                </a:solidFill>
                <a:latin typeface="Times New Roman" panose="02020603050405020304" pitchFamily="18" charset="0"/>
                <a:cs typeface="Gothic" charset="0"/>
              </a:defRPr>
            </a:lvl3pPr>
            <a:lvl4pPr marL="1600200" indent="-228600" defTabSz="646113">
              <a:defRPr sz="2400">
                <a:solidFill>
                  <a:schemeClr val="tx1"/>
                </a:solidFill>
                <a:latin typeface="Times New Roman" panose="02020603050405020304" pitchFamily="18" charset="0"/>
                <a:cs typeface="Gothic" charset="0"/>
              </a:defRPr>
            </a:lvl4pPr>
            <a:lvl5pPr marL="2057400" indent="-228600" defTabSz="646113">
              <a:defRPr sz="2400">
                <a:solidFill>
                  <a:schemeClr val="tx1"/>
                </a:solidFill>
                <a:latin typeface="Times New Roman" panose="02020603050405020304" pitchFamily="18" charset="0"/>
                <a:cs typeface="Gothic" charset="0"/>
              </a:defRPr>
            </a:lvl5pPr>
            <a:lvl6pPr marL="2514600" indent="-228600" defTabSz="646113" eaLnBrk="0" fontAlgn="base" hangingPunct="0">
              <a:spcBef>
                <a:spcPct val="0"/>
              </a:spcBef>
              <a:spcAft>
                <a:spcPct val="0"/>
              </a:spcAft>
              <a:defRPr sz="2400">
                <a:solidFill>
                  <a:schemeClr val="tx1"/>
                </a:solidFill>
                <a:latin typeface="Times New Roman" panose="02020603050405020304" pitchFamily="18" charset="0"/>
                <a:cs typeface="Gothic" charset="0"/>
              </a:defRPr>
            </a:lvl6pPr>
            <a:lvl7pPr marL="2971800" indent="-228600" defTabSz="646113" eaLnBrk="0" fontAlgn="base" hangingPunct="0">
              <a:spcBef>
                <a:spcPct val="0"/>
              </a:spcBef>
              <a:spcAft>
                <a:spcPct val="0"/>
              </a:spcAft>
              <a:defRPr sz="2400">
                <a:solidFill>
                  <a:schemeClr val="tx1"/>
                </a:solidFill>
                <a:latin typeface="Times New Roman" panose="02020603050405020304" pitchFamily="18" charset="0"/>
                <a:cs typeface="Gothic" charset="0"/>
              </a:defRPr>
            </a:lvl7pPr>
            <a:lvl8pPr marL="3429000" indent="-228600" defTabSz="646113" eaLnBrk="0" fontAlgn="base" hangingPunct="0">
              <a:spcBef>
                <a:spcPct val="0"/>
              </a:spcBef>
              <a:spcAft>
                <a:spcPct val="0"/>
              </a:spcAft>
              <a:defRPr sz="2400">
                <a:solidFill>
                  <a:schemeClr val="tx1"/>
                </a:solidFill>
                <a:latin typeface="Times New Roman" panose="02020603050405020304" pitchFamily="18" charset="0"/>
                <a:cs typeface="Gothic" charset="0"/>
              </a:defRPr>
            </a:lvl8pPr>
            <a:lvl9pPr marL="3886200" indent="-228600" defTabSz="646113" eaLnBrk="0" fontAlgn="base" hangingPunct="0">
              <a:spcBef>
                <a:spcPct val="0"/>
              </a:spcBef>
              <a:spcAft>
                <a:spcPct val="0"/>
              </a:spcAft>
              <a:defRPr sz="2400">
                <a:solidFill>
                  <a:schemeClr val="tx1"/>
                </a:solidFill>
                <a:latin typeface="Times New Roman" panose="02020603050405020304" pitchFamily="18" charset="0"/>
                <a:cs typeface="Gothic" charset="0"/>
              </a:defRPr>
            </a:lvl9pPr>
          </a:lstStyle>
          <a:p>
            <a:endParaRPr lang="de-DE" altLang="de-DE" sz="1800"/>
          </a:p>
        </p:txBody>
      </p:sp>
      <p:sp>
        <p:nvSpPr>
          <p:cNvPr id="3083" name="Text Box 55">
            <a:extLst>
              <a:ext uri="{FF2B5EF4-FFF2-40B4-BE49-F238E27FC236}">
                <a16:creationId xmlns:a16="http://schemas.microsoft.com/office/drawing/2014/main" id="{87C24F53-C0CA-491D-AA08-9204C49BD28A}"/>
              </a:ext>
            </a:extLst>
          </p:cNvPr>
          <p:cNvSpPr txBox="1">
            <a:spLocks noChangeArrowheads="1"/>
          </p:cNvSpPr>
          <p:nvPr/>
        </p:nvSpPr>
        <p:spPr bwMode="auto">
          <a:xfrm>
            <a:off x="2050907" y="11877391"/>
            <a:ext cx="5715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1pPr>
            <a:lvl2pPr marL="742950" indent="-28575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2pPr>
            <a:lvl3pPr marL="11430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3pPr>
            <a:lvl4pPr marL="16002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4pPr>
            <a:lvl5pPr marL="20574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5pPr>
            <a:lvl6pPr marL="25146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6pPr>
            <a:lvl7pPr marL="29718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7pPr>
            <a:lvl8pPr marL="34290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8pPr>
            <a:lvl9pPr marL="38862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9pPr>
          </a:lstStyle>
          <a:p>
            <a:r>
              <a:rPr lang="en-GB" altLang="de-DE" sz="1400" dirty="0">
                <a:solidFill>
                  <a:srgbClr val="000000"/>
                </a:solidFill>
                <a:latin typeface="Tahoma" panose="020B0604030504040204" pitchFamily="34" charset="0"/>
              </a:rPr>
              <a:t>Abb. 1: </a:t>
            </a:r>
            <a:r>
              <a:rPr lang="de-DE" altLang="de-DE" sz="1400" dirty="0">
                <a:solidFill>
                  <a:srgbClr val="000000"/>
                </a:solidFill>
                <a:latin typeface="Tahoma" panose="020B0604030504040204" pitchFamily="34" charset="0"/>
              </a:rPr>
              <a:t> Allgemeiner Hype-Zyklus (Quelle …)</a:t>
            </a:r>
            <a:endParaRPr lang="en-GB" altLang="de-DE" dirty="0">
              <a:solidFill>
                <a:srgbClr val="000000"/>
              </a:solidFill>
              <a:latin typeface="Tahoma" panose="020B0604030504040204" pitchFamily="34" charset="0"/>
            </a:endParaRPr>
          </a:p>
        </p:txBody>
      </p:sp>
      <p:sp>
        <p:nvSpPr>
          <p:cNvPr id="2" name="Rechteck 1">
            <a:extLst>
              <a:ext uri="{FF2B5EF4-FFF2-40B4-BE49-F238E27FC236}">
                <a16:creationId xmlns:a16="http://schemas.microsoft.com/office/drawing/2014/main" id="{A8B57085-B62B-4487-8010-E9CEC4378883}"/>
              </a:ext>
            </a:extLst>
          </p:cNvPr>
          <p:cNvSpPr/>
          <p:nvPr/>
        </p:nvSpPr>
        <p:spPr bwMode="auto">
          <a:xfrm>
            <a:off x="-14848" y="-34998"/>
            <a:ext cx="6265912" cy="31877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effectLst/>
              <a:latin typeface="Times New Roman" charset="0"/>
            </a:endParaRPr>
          </a:p>
        </p:txBody>
      </p:sp>
      <p:pic>
        <p:nvPicPr>
          <p:cNvPr id="15" name="Grafik 14">
            <a:extLst>
              <a:ext uri="{FF2B5EF4-FFF2-40B4-BE49-F238E27FC236}">
                <a16:creationId xmlns:a16="http://schemas.microsoft.com/office/drawing/2014/main" id="{261B11C3-280C-49E2-A229-271FCD3DE12E}"/>
              </a:ext>
            </a:extLst>
          </p:cNvPr>
          <p:cNvPicPr/>
          <p:nvPr/>
        </p:nvPicPr>
        <p:blipFill>
          <a:blip r:embed="rId5">
            <a:extLst>
              <a:ext uri="{96DAC541-7B7A-43D3-8B79-37D633B846F1}">
                <asvg:svgBlip xmlns:asvg="http://schemas.microsoft.com/office/drawing/2016/SVG/main" r:embed="rId6"/>
              </a:ext>
            </a:extLst>
          </a:blip>
          <a:stretch/>
        </p:blipFill>
        <p:spPr>
          <a:xfrm>
            <a:off x="721296" y="754063"/>
            <a:ext cx="4351784" cy="1584270"/>
          </a:xfrm>
          <a:prstGeom prst="rect">
            <a:avLst/>
          </a:prstGeom>
          <a:ln w="0">
            <a:noFill/>
          </a:ln>
        </p:spPr>
      </p:pic>
      <p:pic>
        <p:nvPicPr>
          <p:cNvPr id="6" name="Grafik 5">
            <a:extLst>
              <a:ext uri="{FF2B5EF4-FFF2-40B4-BE49-F238E27FC236}">
                <a16:creationId xmlns:a16="http://schemas.microsoft.com/office/drawing/2014/main" id="{03DF5885-2F2E-42CD-9F72-AEE9B3C4DFD2}"/>
              </a:ext>
            </a:extLst>
          </p:cNvPr>
          <p:cNvPicPr>
            <a:picLocks noChangeAspect="1"/>
          </p:cNvPicPr>
          <p:nvPr/>
        </p:nvPicPr>
        <p:blipFill>
          <a:blip r:embed="rId7"/>
          <a:stretch>
            <a:fillRect/>
          </a:stretch>
        </p:blipFill>
        <p:spPr>
          <a:xfrm>
            <a:off x="9265017" y="7873893"/>
            <a:ext cx="4253766" cy="3753075"/>
          </a:xfrm>
          <a:prstGeom prst="rect">
            <a:avLst/>
          </a:prstGeom>
        </p:spPr>
      </p:pic>
      <p:sp>
        <p:nvSpPr>
          <p:cNvPr id="21" name="Text Box 55">
            <a:extLst>
              <a:ext uri="{FF2B5EF4-FFF2-40B4-BE49-F238E27FC236}">
                <a16:creationId xmlns:a16="http://schemas.microsoft.com/office/drawing/2014/main" id="{787D19B3-9D61-45FD-8F56-146B91790904}"/>
              </a:ext>
            </a:extLst>
          </p:cNvPr>
          <p:cNvSpPr txBox="1">
            <a:spLocks noChangeArrowheads="1"/>
          </p:cNvSpPr>
          <p:nvPr/>
        </p:nvSpPr>
        <p:spPr bwMode="auto">
          <a:xfrm>
            <a:off x="8504199" y="11734120"/>
            <a:ext cx="5715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1pPr>
            <a:lvl2pPr marL="742950" indent="-28575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2pPr>
            <a:lvl3pPr marL="11430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3pPr>
            <a:lvl4pPr marL="16002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4pPr>
            <a:lvl5pPr marL="20574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5pPr>
            <a:lvl6pPr marL="25146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6pPr>
            <a:lvl7pPr marL="29718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7pPr>
            <a:lvl8pPr marL="34290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8pPr>
            <a:lvl9pPr marL="38862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9pPr>
          </a:lstStyle>
          <a:p>
            <a:r>
              <a:rPr lang="en-GB" altLang="de-DE" sz="1400" dirty="0">
                <a:solidFill>
                  <a:srgbClr val="000000"/>
                </a:solidFill>
                <a:latin typeface="Tahoma" panose="020B0604030504040204" pitchFamily="34" charset="0"/>
              </a:rPr>
              <a:t>Abb. 2: </a:t>
            </a:r>
            <a:r>
              <a:rPr lang="de-DE" altLang="de-DE" sz="1400" dirty="0">
                <a:solidFill>
                  <a:srgbClr val="000000"/>
                </a:solidFill>
                <a:latin typeface="Tahoma" panose="020B0604030504040204" pitchFamily="34" charset="0"/>
              </a:rPr>
              <a:t> Trendthemen 2021 (Quelle …)</a:t>
            </a:r>
            <a:endParaRPr lang="en-GB" altLang="de-DE" dirty="0">
              <a:solidFill>
                <a:srgbClr val="000000"/>
              </a:solidFill>
              <a:latin typeface="Tahoma" panose="020B0604030504040204" pitchFamily="34" charset="0"/>
            </a:endParaRPr>
          </a:p>
        </p:txBody>
      </p:sp>
      <p:grpSp>
        <p:nvGrpSpPr>
          <p:cNvPr id="22" name="Gruppieren 21">
            <a:extLst>
              <a:ext uri="{FF2B5EF4-FFF2-40B4-BE49-F238E27FC236}">
                <a16:creationId xmlns:a16="http://schemas.microsoft.com/office/drawing/2014/main" id="{1DC496EF-981D-46B4-8AD8-1A1B68AF6580}"/>
              </a:ext>
            </a:extLst>
          </p:cNvPr>
          <p:cNvGrpSpPr/>
          <p:nvPr/>
        </p:nvGrpSpPr>
        <p:grpSpPr>
          <a:xfrm>
            <a:off x="9008061" y="13148230"/>
            <a:ext cx="3644520" cy="2729883"/>
            <a:chOff x="96754" y="1357951"/>
            <a:chExt cx="7329524" cy="5008977"/>
          </a:xfrm>
        </p:grpSpPr>
        <p:sp>
          <p:nvSpPr>
            <p:cNvPr id="23" name="Raute 22">
              <a:extLst>
                <a:ext uri="{FF2B5EF4-FFF2-40B4-BE49-F238E27FC236}">
                  <a16:creationId xmlns:a16="http://schemas.microsoft.com/office/drawing/2014/main" id="{964D75D5-EBF7-4ED6-AA11-BEF07D024F69}"/>
                </a:ext>
              </a:extLst>
            </p:cNvPr>
            <p:cNvSpPr/>
            <p:nvPr/>
          </p:nvSpPr>
          <p:spPr bwMode="auto">
            <a:xfrm>
              <a:off x="5095930" y="1727283"/>
              <a:ext cx="476085" cy="476091"/>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ahoma" charset="0"/>
                <a:ea typeface="ＭＳ Ｐゴシック" charset="-128"/>
              </a:endParaRPr>
            </a:p>
          </p:txBody>
        </p:sp>
        <p:cxnSp>
          <p:nvCxnSpPr>
            <p:cNvPr id="24" name="Gerader Verbinder 23">
              <a:extLst>
                <a:ext uri="{FF2B5EF4-FFF2-40B4-BE49-F238E27FC236}">
                  <a16:creationId xmlns:a16="http://schemas.microsoft.com/office/drawing/2014/main" id="{31B9134E-510C-4B27-BB18-D75E2F28B54D}"/>
                </a:ext>
              </a:extLst>
            </p:cNvPr>
            <p:cNvCxnSpPr/>
            <p:nvPr/>
          </p:nvCxnSpPr>
          <p:spPr bwMode="auto">
            <a:xfrm>
              <a:off x="1056640" y="1591733"/>
              <a:ext cx="0" cy="3989494"/>
            </a:xfrm>
            <a:prstGeom prst="line">
              <a:avLst/>
            </a:prstGeom>
            <a:solidFill>
              <a:schemeClr val="accent1"/>
            </a:solidFill>
            <a:ln w="25400" cap="flat" cmpd="sng" algn="ctr">
              <a:solidFill>
                <a:schemeClr val="tx1"/>
              </a:solidFill>
              <a:prstDash val="solid"/>
              <a:round/>
              <a:headEnd type="triangle" w="med" len="med"/>
              <a:tailEnd type="none" w="med" len="med"/>
            </a:ln>
            <a:effectLst/>
          </p:spPr>
        </p:cxnSp>
        <p:cxnSp>
          <p:nvCxnSpPr>
            <p:cNvPr id="25" name="Gerader Verbinder 24">
              <a:extLst>
                <a:ext uri="{FF2B5EF4-FFF2-40B4-BE49-F238E27FC236}">
                  <a16:creationId xmlns:a16="http://schemas.microsoft.com/office/drawing/2014/main" id="{A87A87E2-B6BE-4D78-9163-E2D8ABACB7AB}"/>
                </a:ext>
              </a:extLst>
            </p:cNvPr>
            <p:cNvCxnSpPr>
              <a:cxnSpLocks/>
            </p:cNvCxnSpPr>
            <p:nvPr/>
          </p:nvCxnSpPr>
          <p:spPr bwMode="auto">
            <a:xfrm flipH="1">
              <a:off x="1056640" y="5581227"/>
              <a:ext cx="6317757" cy="0"/>
            </a:xfrm>
            <a:prstGeom prst="line">
              <a:avLst/>
            </a:prstGeom>
            <a:solidFill>
              <a:schemeClr val="accent1"/>
            </a:solidFill>
            <a:ln w="25400" cap="flat" cmpd="sng" algn="ctr">
              <a:solidFill>
                <a:schemeClr val="tx1"/>
              </a:solidFill>
              <a:prstDash val="solid"/>
              <a:round/>
              <a:headEnd type="triangle" w="med" len="med"/>
              <a:tailEnd type="none" w="med" len="med"/>
            </a:ln>
            <a:effectLst/>
          </p:spPr>
        </p:cxnSp>
        <p:sp>
          <p:nvSpPr>
            <p:cNvPr id="26" name="Textfeld 25">
              <a:extLst>
                <a:ext uri="{FF2B5EF4-FFF2-40B4-BE49-F238E27FC236}">
                  <a16:creationId xmlns:a16="http://schemas.microsoft.com/office/drawing/2014/main" id="{8B7C57B4-9726-4A0D-BBBC-2CA021F7EC64}"/>
                </a:ext>
              </a:extLst>
            </p:cNvPr>
            <p:cNvSpPr txBox="1"/>
            <p:nvPr/>
          </p:nvSpPr>
          <p:spPr>
            <a:xfrm rot="16200000">
              <a:off x="-467296" y="3394515"/>
              <a:ext cx="2056558" cy="928458"/>
            </a:xfrm>
            <a:prstGeom prst="rect">
              <a:avLst/>
            </a:prstGeom>
            <a:noFill/>
          </p:spPr>
          <p:txBody>
            <a:bodyPr wrap="none" rtlCol="0">
              <a:spAutoFit/>
            </a:bodyPr>
            <a:lstStyle/>
            <a:p>
              <a:r>
                <a:rPr lang="de-DE" sz="1800" dirty="0"/>
                <a:t>Aufwand</a:t>
              </a:r>
              <a:r>
                <a:rPr lang="de-DE" dirty="0"/>
                <a:t> </a:t>
              </a:r>
            </a:p>
          </p:txBody>
        </p:sp>
        <p:sp>
          <p:nvSpPr>
            <p:cNvPr id="27" name="Textfeld 26">
              <a:extLst>
                <a:ext uri="{FF2B5EF4-FFF2-40B4-BE49-F238E27FC236}">
                  <a16:creationId xmlns:a16="http://schemas.microsoft.com/office/drawing/2014/main" id="{EB546321-934F-4DD0-A696-3596E7146BC7}"/>
                </a:ext>
              </a:extLst>
            </p:cNvPr>
            <p:cNvSpPr txBox="1"/>
            <p:nvPr/>
          </p:nvSpPr>
          <p:spPr>
            <a:xfrm>
              <a:off x="1761913" y="5596918"/>
              <a:ext cx="5664365" cy="677676"/>
            </a:xfrm>
            <a:prstGeom prst="rect">
              <a:avLst/>
            </a:prstGeom>
            <a:noFill/>
          </p:spPr>
          <p:txBody>
            <a:bodyPr wrap="none" rtlCol="0">
              <a:spAutoFit/>
            </a:bodyPr>
            <a:lstStyle/>
            <a:p>
              <a:pPr algn="ctr"/>
              <a:r>
                <a:rPr lang="de-DE" sz="1800" dirty="0"/>
                <a:t>Nutzen </a:t>
              </a:r>
              <a:r>
                <a:rPr lang="de-DE" sz="1400" dirty="0"/>
                <a:t>(Rücklauf + Aussagekraft)</a:t>
              </a:r>
            </a:p>
          </p:txBody>
        </p:sp>
        <p:sp>
          <p:nvSpPr>
            <p:cNvPr id="28" name="Raute 27">
              <a:extLst>
                <a:ext uri="{FF2B5EF4-FFF2-40B4-BE49-F238E27FC236}">
                  <a16:creationId xmlns:a16="http://schemas.microsoft.com/office/drawing/2014/main" id="{E3937EF3-5712-4B6A-B8A0-057201165ABF}"/>
                </a:ext>
              </a:extLst>
            </p:cNvPr>
            <p:cNvSpPr/>
            <p:nvPr/>
          </p:nvSpPr>
          <p:spPr bwMode="auto">
            <a:xfrm>
              <a:off x="2047954" y="2025283"/>
              <a:ext cx="476085" cy="476091"/>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ahoma" charset="0"/>
                <a:ea typeface="ＭＳ Ｐゴシック" charset="-128"/>
              </a:endParaRPr>
            </a:p>
          </p:txBody>
        </p:sp>
        <p:sp>
          <p:nvSpPr>
            <p:cNvPr id="29" name="Textfeld 28">
              <a:extLst>
                <a:ext uri="{FF2B5EF4-FFF2-40B4-BE49-F238E27FC236}">
                  <a16:creationId xmlns:a16="http://schemas.microsoft.com/office/drawing/2014/main" id="{0B27F4C7-3B94-4019-AECE-F3FDF5235CDA}"/>
                </a:ext>
              </a:extLst>
            </p:cNvPr>
            <p:cNvSpPr txBox="1"/>
            <p:nvPr/>
          </p:nvSpPr>
          <p:spPr>
            <a:xfrm>
              <a:off x="1524024" y="1655951"/>
              <a:ext cx="1523943" cy="369332"/>
            </a:xfrm>
            <a:prstGeom prst="rect">
              <a:avLst/>
            </a:prstGeom>
            <a:noFill/>
          </p:spPr>
          <p:txBody>
            <a:bodyPr wrap="none" rtlCol="0">
              <a:spAutoFit/>
            </a:bodyPr>
            <a:lstStyle/>
            <a:p>
              <a:r>
                <a:rPr lang="de-DE" sz="1800" dirty="0" err="1"/>
                <a:t>Evasys</a:t>
              </a:r>
              <a:r>
                <a:rPr lang="de-DE" sz="1800" dirty="0"/>
                <a:t>-Privat</a:t>
              </a:r>
              <a:endParaRPr lang="de-DE" dirty="0"/>
            </a:p>
          </p:txBody>
        </p:sp>
        <p:sp>
          <p:nvSpPr>
            <p:cNvPr id="30" name="Raute 29">
              <a:extLst>
                <a:ext uri="{FF2B5EF4-FFF2-40B4-BE49-F238E27FC236}">
                  <a16:creationId xmlns:a16="http://schemas.microsoft.com/office/drawing/2014/main" id="{132BB609-3CE1-4DE5-B918-39BCB2F638F6}"/>
                </a:ext>
              </a:extLst>
            </p:cNvPr>
            <p:cNvSpPr/>
            <p:nvPr/>
          </p:nvSpPr>
          <p:spPr bwMode="auto">
            <a:xfrm>
              <a:off x="4384327" y="2346088"/>
              <a:ext cx="476085" cy="476091"/>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ahoma" charset="0"/>
                <a:ea typeface="ＭＳ Ｐゴシック" charset="-128"/>
              </a:endParaRPr>
            </a:p>
          </p:txBody>
        </p:sp>
        <p:sp>
          <p:nvSpPr>
            <p:cNvPr id="31" name="Textfeld 30">
              <a:extLst>
                <a:ext uri="{FF2B5EF4-FFF2-40B4-BE49-F238E27FC236}">
                  <a16:creationId xmlns:a16="http://schemas.microsoft.com/office/drawing/2014/main" id="{4ECCFAB5-14EB-4B71-93EE-0AD7BDF38280}"/>
                </a:ext>
              </a:extLst>
            </p:cNvPr>
            <p:cNvSpPr txBox="1"/>
            <p:nvPr/>
          </p:nvSpPr>
          <p:spPr>
            <a:xfrm>
              <a:off x="3860397" y="1976756"/>
              <a:ext cx="1565813" cy="369332"/>
            </a:xfrm>
            <a:prstGeom prst="rect">
              <a:avLst/>
            </a:prstGeom>
            <a:noFill/>
          </p:spPr>
          <p:txBody>
            <a:bodyPr wrap="none" rtlCol="0">
              <a:spAutoFit/>
            </a:bodyPr>
            <a:lstStyle/>
            <a:p>
              <a:r>
                <a:rPr lang="de-DE" sz="1800" dirty="0" err="1"/>
                <a:t>Evasys</a:t>
              </a:r>
              <a:r>
                <a:rPr lang="de-DE" sz="1800" dirty="0"/>
                <a:t>-Vorort</a:t>
              </a:r>
              <a:endParaRPr lang="de-DE" dirty="0"/>
            </a:p>
          </p:txBody>
        </p:sp>
        <p:sp>
          <p:nvSpPr>
            <p:cNvPr id="32" name="Textfeld 31">
              <a:extLst>
                <a:ext uri="{FF2B5EF4-FFF2-40B4-BE49-F238E27FC236}">
                  <a16:creationId xmlns:a16="http://schemas.microsoft.com/office/drawing/2014/main" id="{DCAFEA18-CE0B-4923-8007-A3A1CAA9E4F3}"/>
                </a:ext>
              </a:extLst>
            </p:cNvPr>
            <p:cNvSpPr txBox="1"/>
            <p:nvPr/>
          </p:nvSpPr>
          <p:spPr>
            <a:xfrm>
              <a:off x="4572000" y="1357951"/>
              <a:ext cx="1580754" cy="369332"/>
            </a:xfrm>
            <a:prstGeom prst="rect">
              <a:avLst/>
            </a:prstGeom>
            <a:noFill/>
          </p:spPr>
          <p:txBody>
            <a:bodyPr wrap="none" rtlCol="0">
              <a:spAutoFit/>
            </a:bodyPr>
            <a:lstStyle/>
            <a:p>
              <a:r>
                <a:rPr lang="de-DE" sz="1800" dirty="0" err="1"/>
                <a:t>Evasys</a:t>
              </a:r>
              <a:r>
                <a:rPr lang="de-DE" sz="1800" dirty="0"/>
                <a:t>-Papier</a:t>
              </a:r>
              <a:endParaRPr lang="de-DE" dirty="0"/>
            </a:p>
          </p:txBody>
        </p:sp>
        <p:sp>
          <p:nvSpPr>
            <p:cNvPr id="33" name="Raute 32">
              <a:extLst>
                <a:ext uri="{FF2B5EF4-FFF2-40B4-BE49-F238E27FC236}">
                  <a16:creationId xmlns:a16="http://schemas.microsoft.com/office/drawing/2014/main" id="{F6DFF75D-0A4C-469A-928A-DBB30CA4883C}"/>
                </a:ext>
              </a:extLst>
            </p:cNvPr>
            <p:cNvSpPr/>
            <p:nvPr/>
          </p:nvSpPr>
          <p:spPr bwMode="auto">
            <a:xfrm>
              <a:off x="2047954" y="3910278"/>
              <a:ext cx="476085" cy="476091"/>
            </a:xfrm>
            <a:prstGeom prst="diamond">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ahoma" charset="0"/>
                <a:ea typeface="ＭＳ Ｐゴシック" charset="-128"/>
              </a:endParaRPr>
            </a:p>
          </p:txBody>
        </p:sp>
        <p:sp>
          <p:nvSpPr>
            <p:cNvPr id="34" name="Textfeld 33">
              <a:extLst>
                <a:ext uri="{FF2B5EF4-FFF2-40B4-BE49-F238E27FC236}">
                  <a16:creationId xmlns:a16="http://schemas.microsoft.com/office/drawing/2014/main" id="{FBCE9CCC-0A50-4163-8386-69859753B4D6}"/>
                </a:ext>
              </a:extLst>
            </p:cNvPr>
            <p:cNvSpPr txBox="1"/>
            <p:nvPr/>
          </p:nvSpPr>
          <p:spPr>
            <a:xfrm>
              <a:off x="1728063" y="3540946"/>
              <a:ext cx="1837939" cy="369332"/>
            </a:xfrm>
            <a:prstGeom prst="rect">
              <a:avLst/>
            </a:prstGeom>
            <a:noFill/>
          </p:spPr>
          <p:txBody>
            <a:bodyPr wrap="none" rtlCol="0">
              <a:spAutoFit/>
            </a:bodyPr>
            <a:lstStyle/>
            <a:p>
              <a:r>
                <a:rPr lang="de-DE" sz="1800" dirty="0" err="1"/>
                <a:t>surveyCat</a:t>
              </a:r>
              <a:r>
                <a:rPr lang="de-DE" sz="1800" dirty="0"/>
                <a:t>-Privat</a:t>
              </a:r>
              <a:endParaRPr lang="de-DE" dirty="0"/>
            </a:p>
          </p:txBody>
        </p:sp>
        <p:sp>
          <p:nvSpPr>
            <p:cNvPr id="35" name="Raute 34">
              <a:extLst>
                <a:ext uri="{FF2B5EF4-FFF2-40B4-BE49-F238E27FC236}">
                  <a16:creationId xmlns:a16="http://schemas.microsoft.com/office/drawing/2014/main" id="{9EEA7CA5-FAEE-4213-9248-1D545C7E4FEB}"/>
                </a:ext>
              </a:extLst>
            </p:cNvPr>
            <p:cNvSpPr/>
            <p:nvPr/>
          </p:nvSpPr>
          <p:spPr bwMode="auto">
            <a:xfrm>
              <a:off x="4369221" y="3910278"/>
              <a:ext cx="476085" cy="476091"/>
            </a:xfrm>
            <a:prstGeom prst="diamond">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ahoma" charset="0"/>
                <a:ea typeface="ＭＳ Ｐゴシック" charset="-128"/>
              </a:endParaRPr>
            </a:p>
          </p:txBody>
        </p:sp>
        <p:sp>
          <p:nvSpPr>
            <p:cNvPr id="36" name="Textfeld 35">
              <a:extLst>
                <a:ext uri="{FF2B5EF4-FFF2-40B4-BE49-F238E27FC236}">
                  <a16:creationId xmlns:a16="http://schemas.microsoft.com/office/drawing/2014/main" id="{D4B970E1-16DC-4BF7-8B5E-E42CA5F82EBA}"/>
                </a:ext>
              </a:extLst>
            </p:cNvPr>
            <p:cNvSpPr txBox="1"/>
            <p:nvPr/>
          </p:nvSpPr>
          <p:spPr>
            <a:xfrm>
              <a:off x="3243971" y="4327247"/>
              <a:ext cx="1879810" cy="369332"/>
            </a:xfrm>
            <a:prstGeom prst="rect">
              <a:avLst/>
            </a:prstGeom>
            <a:noFill/>
          </p:spPr>
          <p:txBody>
            <a:bodyPr wrap="none" rtlCol="0">
              <a:spAutoFit/>
            </a:bodyPr>
            <a:lstStyle/>
            <a:p>
              <a:r>
                <a:rPr lang="de-DE" sz="1800" dirty="0" err="1"/>
                <a:t>surveyCat</a:t>
              </a:r>
              <a:r>
                <a:rPr lang="de-DE" sz="1800" dirty="0"/>
                <a:t>-Vorort</a:t>
              </a:r>
              <a:endParaRPr lang="de-DE" dirty="0"/>
            </a:p>
          </p:txBody>
        </p:sp>
        <p:sp>
          <p:nvSpPr>
            <p:cNvPr id="37" name="Raute 36">
              <a:extLst>
                <a:ext uri="{FF2B5EF4-FFF2-40B4-BE49-F238E27FC236}">
                  <a16:creationId xmlns:a16="http://schemas.microsoft.com/office/drawing/2014/main" id="{F1BD596B-945A-44AA-AA7D-3A3830A97C64}"/>
                </a:ext>
              </a:extLst>
            </p:cNvPr>
            <p:cNvSpPr/>
            <p:nvPr/>
          </p:nvSpPr>
          <p:spPr bwMode="auto">
            <a:xfrm>
              <a:off x="5124334" y="3723003"/>
              <a:ext cx="476085" cy="476091"/>
            </a:xfrm>
            <a:prstGeom prst="diamond">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ahoma" charset="0"/>
                <a:ea typeface="ＭＳ Ｐゴシック" charset="-128"/>
              </a:endParaRPr>
            </a:p>
          </p:txBody>
        </p:sp>
        <p:sp>
          <p:nvSpPr>
            <p:cNvPr id="38" name="Textfeld 37">
              <a:extLst>
                <a:ext uri="{FF2B5EF4-FFF2-40B4-BE49-F238E27FC236}">
                  <a16:creationId xmlns:a16="http://schemas.microsoft.com/office/drawing/2014/main" id="{0514E6B0-1D42-4ABA-96B4-D8F7C84F231C}"/>
                </a:ext>
              </a:extLst>
            </p:cNvPr>
            <p:cNvSpPr txBox="1"/>
            <p:nvPr/>
          </p:nvSpPr>
          <p:spPr>
            <a:xfrm>
              <a:off x="5521188" y="3530492"/>
              <a:ext cx="1894749" cy="369332"/>
            </a:xfrm>
            <a:prstGeom prst="rect">
              <a:avLst/>
            </a:prstGeom>
            <a:noFill/>
          </p:spPr>
          <p:txBody>
            <a:bodyPr wrap="none" rtlCol="0">
              <a:spAutoFit/>
            </a:bodyPr>
            <a:lstStyle/>
            <a:p>
              <a:r>
                <a:rPr lang="de-DE" sz="1800" dirty="0" err="1"/>
                <a:t>surveyCat</a:t>
              </a:r>
              <a:r>
                <a:rPr lang="de-DE" sz="1800" dirty="0"/>
                <a:t>-Papier</a:t>
              </a:r>
              <a:endParaRPr lang="de-DE" dirty="0"/>
            </a:p>
          </p:txBody>
        </p:sp>
        <p:sp>
          <p:nvSpPr>
            <p:cNvPr id="39" name="Textfeld 38">
              <a:extLst>
                <a:ext uri="{FF2B5EF4-FFF2-40B4-BE49-F238E27FC236}">
                  <a16:creationId xmlns:a16="http://schemas.microsoft.com/office/drawing/2014/main" id="{7D2B6E45-0EDB-4A51-B550-8B169877EC35}"/>
                </a:ext>
              </a:extLst>
            </p:cNvPr>
            <p:cNvSpPr txBox="1"/>
            <p:nvPr/>
          </p:nvSpPr>
          <p:spPr>
            <a:xfrm>
              <a:off x="6989847" y="5689252"/>
              <a:ext cx="371514" cy="677676"/>
            </a:xfrm>
            <a:prstGeom prst="rect">
              <a:avLst/>
            </a:prstGeom>
            <a:noFill/>
          </p:spPr>
          <p:txBody>
            <a:bodyPr wrap="none" rtlCol="0">
              <a:spAutoFit/>
            </a:bodyPr>
            <a:lstStyle/>
            <a:p>
              <a:endParaRPr lang="de-DE" sz="1800" dirty="0"/>
            </a:p>
          </p:txBody>
        </p:sp>
      </p:grpSp>
      <p:sp>
        <p:nvSpPr>
          <p:cNvPr id="40" name="Text Box 55">
            <a:extLst>
              <a:ext uri="{FF2B5EF4-FFF2-40B4-BE49-F238E27FC236}">
                <a16:creationId xmlns:a16="http://schemas.microsoft.com/office/drawing/2014/main" id="{187F211D-C0EB-4A9B-8667-E284EA669958}"/>
              </a:ext>
            </a:extLst>
          </p:cNvPr>
          <p:cNvSpPr txBox="1">
            <a:spLocks noChangeArrowheads="1"/>
          </p:cNvSpPr>
          <p:nvPr/>
        </p:nvSpPr>
        <p:spPr bwMode="auto">
          <a:xfrm>
            <a:off x="8504199" y="15844279"/>
            <a:ext cx="5715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1pPr>
            <a:lvl2pPr marL="742950" indent="-28575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2pPr>
            <a:lvl3pPr marL="11430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3pPr>
            <a:lvl4pPr marL="16002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4pPr>
            <a:lvl5pPr marL="20574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5pPr>
            <a:lvl6pPr marL="25146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6pPr>
            <a:lvl7pPr marL="29718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7pPr>
            <a:lvl8pPr marL="34290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8pPr>
            <a:lvl9pPr marL="38862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2400">
                <a:solidFill>
                  <a:schemeClr val="tx1"/>
                </a:solidFill>
                <a:latin typeface="Times New Roman" panose="02020603050405020304" pitchFamily="18" charset="0"/>
                <a:cs typeface="Gothic" charset="0"/>
              </a:defRPr>
            </a:lvl9pPr>
          </a:lstStyle>
          <a:p>
            <a:r>
              <a:rPr lang="en-GB" altLang="de-DE" sz="1400" dirty="0">
                <a:solidFill>
                  <a:srgbClr val="000000"/>
                </a:solidFill>
                <a:latin typeface="Tahoma" panose="020B0604030504040204" pitchFamily="34" charset="0"/>
              </a:rPr>
              <a:t>Abb. 3: </a:t>
            </a:r>
            <a:r>
              <a:rPr lang="de-DE" altLang="de-DE" sz="1400" dirty="0">
                <a:solidFill>
                  <a:srgbClr val="000000"/>
                </a:solidFill>
                <a:latin typeface="Tahoma" panose="020B0604030504040204" pitchFamily="34" charset="0"/>
              </a:rPr>
              <a:t> Ein Diagramm – Leider ohne Bezug zum Thema</a:t>
            </a:r>
            <a:endParaRPr lang="en-GB" altLang="de-DE" dirty="0">
              <a:solidFill>
                <a:srgbClr val="000000"/>
              </a:solidFill>
              <a:latin typeface="Tahoma" panose="020B0604030504040204" pitchFamily="34" charset="0"/>
            </a:endParaRPr>
          </a:p>
        </p:txBody>
      </p:sp>
    </p:spTree>
  </p:cSld>
  <p:clrMapOvr>
    <a:masterClrMapping/>
  </p:clrMapOvr>
  <p:transition spd="med"/>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ere Präsentation">
      <a:majorFont>
        <a:latin typeface="Times New Roman"/>
        <a:ea typeface="Gothic"/>
        <a:cs typeface="Gothic"/>
      </a:majorFont>
      <a:minorFont>
        <a:latin typeface="Times New Roman"/>
        <a:ea typeface="Gothic"/>
        <a:cs typeface="Gothic"/>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charset="0"/>
          </a:defRPr>
        </a:defPPr>
      </a:lstStyle>
    </a:lnDef>
  </a:objectDefaults>
  <a:extraClrSchemeLst>
    <a:extraClrScheme>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ere Prä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ere Prä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ere Prä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515</Words>
  <Application>Microsoft Office PowerPoint</Application>
  <PresentationFormat>Benutzerdefiniert</PresentationFormat>
  <Paragraphs>81</Paragraphs>
  <Slides>1</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Times New Roman</vt:lpstr>
      <vt:lpstr>Gothic</vt:lpstr>
      <vt:lpstr>Arial</vt:lpstr>
      <vt:lpstr>StarSymbol</vt:lpstr>
      <vt:lpstr>Tahoma</vt:lpstr>
      <vt:lpstr>ヒラギノ角ゴ ProN W3</vt:lpstr>
      <vt:lpstr>Leere 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Ingo Boersch</dc:creator>
  <cp:lastModifiedBy>Michael Höding</cp:lastModifiedBy>
  <cp:revision>51</cp:revision>
  <cp:lastPrinted>2024-05-24T15:37:47Z</cp:lastPrinted>
  <dcterms:modified xsi:type="dcterms:W3CDTF">2024-05-25T06:33:08Z</dcterms:modified>
</cp:coreProperties>
</file>