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6327" autoAdjust="0"/>
  </p:normalViewPr>
  <p:slideViewPr>
    <p:cSldViewPr snapToGrid="0">
      <p:cViewPr varScale="1">
        <p:scale>
          <a:sx n="113" d="100"/>
          <a:sy n="113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4:59:13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24575,'63'2'0,"87"14"0,-106-12 0,0-2 0,46-3 0,61 2 0,-81 11 0,-49-8 0,0 0 0,31 0 0,86-6 0,102 4 0,-157 9 0,-47-6 0,56 2 0,637-8 0,-702 3 0,53 9 0,-53-6 0,51 2 0,939-6 0,-458-3 0,-531 4 0,50 8 0,-49-5 0,47 3 0,-55-8 0,6-1 0,0 2 0,0 1 0,45 9 0,-33-4 0,1-3 0,-1-1 0,1-1 0,51-6 0,4 2 0,-56 3 0,50 10 0,-50-6 0,52 2 0,60-10 0,169 5 0,-236 9 0,-49-5 0,58 1 0,824-8 0,-890 2 0,52 10 0,-52-6 0,51 3 0,1051-9 0,-1111 0 0,-1-1 0,33-7 0,29-4 0,-56 13-1365,-3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4:59: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0 24575,'1'5'0,"-1"0"0,1-1 0,0 1 0,1-1 0,-1 1 0,1-1 0,0 0 0,0 0 0,1 0 0,-1 0 0,1 0 0,4 5 0,43 45 0,-39-44 0,-1 0 0,62 61 0,70 89 0,-132-149 0,0 0 0,1-2 0,0 1 0,0-1 0,21 12 0,18 15 0,-46-33 0,3 2 0,0 1 0,0 0 0,0 0 0,-1 0 0,0 1 0,9 14 0,-14-19 0,0 1 0,0 0 0,0-1 0,-1 1 0,1-1 0,-1 1 0,1 0 0,-1 0 0,0-1 0,0 1 0,0 0 0,-1-1 0,1 1 0,0 0 0,-1-1 0,0 1 0,0 0 0,0-1 0,0 1 0,0-1 0,0 1 0,-1-1 0,1 0 0,-1 0 0,1 1 0,-1-1 0,-3 2 0,-1 3 0,-1-1 0,-1 0 0,1 0 0,-1-1 0,-11 7 0,-24 18 0,27-18 0,-1 0 0,0-1 0,-1-1 0,-1-1 0,-26 10 0,18-7 0,-44 25 0,46-23 0,-44 18 0,43-21 0,-43 25 0,-65 41-1365,122-68-5461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5:01:34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24575,'3'4'0,"0"0"0,0 0 0,0-1 0,0 1 0,1-1 0,-1 0 0,1 0 0,0 0 0,0-1 0,0 1 0,1-1 0,4 2 0,-1 1 0,139 87 0,-13-25 0,-99-47 0,1-1 0,1-2 0,56 18 0,-49-20 0,0 3 0,42 23 0,-63-29 0,47 16 0,-45-19 0,42 21 0,-41-17 0,0-2 0,1 0 0,36 8 0,-25-9 0,37 18 0,-22-8 0,64 16 0,29 10 0,-92-28 0,1-3 0,0-3 0,93 9 0,-109-16 0,-7 1 0,44 14 0,-52-13 0,1-1 0,-1 0 0,36 2 0,29 5 0,-65-8 0,-1-1 0,27 1 0,100 12 0,-89-8 0,65 15 0,-81-14 0,-1-2 0,49 3 0,-67-9 9,0 2 1,0 1-1,33 10 0,-33-7-238,1-1-1,52 5 1,-38-8 229,-1 2 0,41 12 0,50 8 0,205 39 0,-5 0 0,-47-12 0,-83-14 0,34 4 0,-85-16 0,-35-5 0,7 5 0,7 0 0,143 26-1154,-192-38 1154,118 38 0,41 9 0,85 6 0,-41 3 0,-125-40 0,283 63 0,-189-33 0,307 44 0,-134-18 0,-87-21 0,37 6 0,-128-21-438,57 20 350,-66-19 88,-127-28 0,21 5 0,82 33 0,-101-37 0,-60-15 0,74 25 0,-6-2 0,-30-10 0,170 57 596,-170-55-618,-46-14 661,74 29-1,-82-26-378,40 10 1,32 12-302,20 14 41,-66-27 0,112 58 0,92 63 0,-100-43 0,-40-22 0,-110-69 0,23 12 0,-2 1 0,0 3 0,39 34 0,46 39 0,-40-36 0,-39-25 0,-18-15 0,0-2 0,52 33 0,-65-45 0,0 0 0,0 1 0,-1 1 0,13 14 0,17 15 0,-26-27 0,-4-4 0,1 1 0,-1 0 0,-1 0 0,0 1 0,-1 1 0,0 0 0,0 0 0,-2 1 0,13 23 0,-9-5 0,-1-4 0,-1 1 0,-1 1 0,6 36 0,-11-49 0,1 1 0,0-1 0,1 0 0,16 29 0,6 14 0,-21-40-120,-3-6-58,1-1 0,0 0 0,0-1 1,1 1-1,1-1 0,15 20 0,-10-18-6648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5:01:35.1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1 236 24575,'12'1'0,"1"-1"0,-1 2 0,0 0 0,0 0 0,1 1 0,-2 0 0,16 7 0,0 3 0,47 30 0,12 5 0,-57-33 0,0 1 0,44 33 0,-61-40 0,1 0 0,0-1 0,15 6 0,37 24 0,-58-32 0,0-1 0,0 0 0,1-1 0,0 1 0,-1-2 0,2 1 0,-1-1 0,0 0 0,1-1 0,-1 0 0,11 2 0,-17-5 0,-1 1 0,0-1 0,1 0 0,-1 0 0,0 1 0,0-1 0,1 0 0,-1 0 0,0 0 0,0 0 0,0 0 0,0 0 0,0-1 0,-1 1 0,1 0 0,0 0 0,-1-1 0,1 1 0,0 0 0,0-3 0,10-36 0,-8 27 0,8-24 0,-2 0 0,-2-1 0,-1 0 0,1-66 0,-8-108-1365,1 189-5461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5:01:40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AA682-639F-CB5A-2233-49C6AA8E4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D47811-9033-5C0A-BB2E-8EFBD6BD2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A3FEC4-F737-F620-7DAA-20496618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4690BD-8043-F418-5813-17DB1E86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EF5FB8-C9E8-2CD2-229C-36759A0B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1590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FBB0D-21A4-B0A4-6415-4894021C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F52811-970F-9A39-2490-EC3BAD751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A4632-3EBE-A5B0-C759-1240D69B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24A55-ADA4-DBAA-FD5B-1982D898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D08E09-2E79-908E-ADCF-D4AD9B7B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72828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7DBF01-4EC4-4AF2-B135-1D9384D8F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F96FA5-2654-FA79-C601-E38C0C9F4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62D48B-8A8B-7B47-EB30-1DE0F8E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5CA22C-EEF8-331F-9983-2191F334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6DB599-8889-EC9B-5937-83B2A658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25802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34DB3-FCD1-FB51-2705-DE90FB75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C215C9-E6E6-059B-EB42-508579AD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9F0417-97E5-B6BA-CDF7-A9E999CB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DBA0DD-163A-715A-07B3-FDCB1AB3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D1D7C8-3853-B77B-5D8B-6F392512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74902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EC46D-4B89-7DBB-D1A3-FA21C317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72C7A6-AD10-1089-4D0C-CC6B00BE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04059-2271-F8B7-23D8-EA3BFF5B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EDDC8-91DA-7681-CF54-8A47DCBA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C0AFB4-7341-16DF-7418-829CA835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764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4BB23-3543-73DF-7B0F-E09B2C95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EE11F-EE5C-38DD-5D2F-86448468B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65B12-FA0E-6B1E-A4AD-725555BB8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26175D-7F11-1FFF-0B81-53AEA567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D2CF03-CBCC-EA3B-D42A-E61639DC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45088B-E19C-5C16-282B-F1C41CE2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6319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EABA9-1407-3FAB-8752-90151AD5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A95967-8557-A938-60A7-2F1CBD7E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E3D368-3FFF-76A1-4AFD-72988C983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725777-83FC-3269-8416-BD2C8BE4B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A32D0C-C9AB-7B7C-B79B-7BF9B6137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5A8E2A6-5273-DFEB-4694-5535B225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C8DF32-DC6C-9062-32FA-EDBEA4BC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9004B6-5CA6-5408-7219-022F13F1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2507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75EA9-0820-B460-9D10-F2226C1E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353395-198A-2FF5-8BDD-1680E7EB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9AE363-E35F-695D-B756-29D51471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4ECF96-24AC-82D1-43FE-88ECE5E4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64359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9035D73-A453-B022-D907-1F83013C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2DCDAD-1541-F516-4BA9-3EAB0FAA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9E5F1-9D24-5438-52CF-12113D7B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3376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D42A8-361C-E5D1-1D29-5D545C24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4ACF7-345F-77E3-CD47-B30FE7853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A407F4-EF17-CC36-A4B1-77ECC06A5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98B9E3-DD88-24AB-D074-B3540797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EC4E77-C8D7-9E84-69A4-44371B80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78D53C-96E2-3CC5-A753-8A78C487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41220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52BCA-2B75-E8FA-B206-3A9E6B4C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550FAF-A92F-3933-BC08-9963B4297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01C3DF-3C4E-E911-B2EB-99EFCA1CB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26BB1D-3BED-D8CD-2C3B-8C96CFD0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FABB9D-B129-F9C3-E9CA-39F2C668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A9924C-EBA4-0B44-8B1C-489D65A6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28251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62006C-0FCF-80EA-742C-CDAEE6B9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FA5AB4-BA27-156C-9B5D-802019FF5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7CAA1D-7350-5CF9-A912-372E0F087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308A8-E1F4-4DDE-BC6F-9DF3D08D6743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2A32A7-D86D-570A-1F2C-0F10B8471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D7DEF5-5783-F366-BCE0-02DE09D87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68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5.xml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5" Type="http://schemas.openxmlformats.org/officeDocument/2006/relationships/image" Target="../media/image170.png"/><Relationship Id="rId10" Type="http://schemas.openxmlformats.org/officeDocument/2006/relationships/image" Target="../media/image20.png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6508A-68FE-0D67-476B-44D3E1F6A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1" y="1000655"/>
            <a:ext cx="4383618" cy="1019704"/>
          </a:xfrm>
        </p:spPr>
        <p:txBody>
          <a:bodyPr/>
          <a:lstStyle/>
          <a:p>
            <a:r>
              <a:rPr lang="fr-FR" dirty="0"/>
              <a:t>ONE PIECE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99A26D-85AF-A193-7B8C-79A181A4C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5999" y="5400676"/>
            <a:ext cx="2438400" cy="639762"/>
          </a:xfrm>
        </p:spPr>
        <p:txBody>
          <a:bodyPr/>
          <a:lstStyle/>
          <a:p>
            <a:r>
              <a:rPr lang="fr-FR" dirty="0"/>
              <a:t>By </a:t>
            </a:r>
            <a:r>
              <a:rPr lang="fr-FR" dirty="0" err="1"/>
              <a:t>Php</a:t>
            </a:r>
            <a:r>
              <a:rPr lang="fr-FR" dirty="0"/>
              <a:t> &amp; MySQL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BAF4DD-CF4F-0455-17ED-99F8F9419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265" y="340255"/>
            <a:ext cx="1847850" cy="24669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18ECC05-7C2A-196B-2EC7-2AE7708A8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0759"/>
            <a:ext cx="11534775" cy="335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78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5F069EDF-3425-3D84-6CF7-AF91898D271E}"/>
              </a:ext>
            </a:extLst>
          </p:cNvPr>
          <p:cNvSpPr txBox="1"/>
          <p:nvPr/>
        </p:nvSpPr>
        <p:spPr>
          <a:xfrm>
            <a:off x="694267" y="3020537"/>
            <a:ext cx="10261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L'attribut </a:t>
            </a:r>
            <a:r>
              <a:rPr lang="fr-FR" b="1" dirty="0"/>
              <a:t>Name</a:t>
            </a:r>
            <a:r>
              <a:rPr lang="fr-FR" dirty="0"/>
              <a:t> de &lt;</a:t>
            </a:r>
            <a:r>
              <a:rPr lang="fr-FR" b="1" dirty="0"/>
              <a:t>select</a:t>
            </a:r>
            <a:r>
              <a:rPr lang="fr-FR" dirty="0"/>
              <a:t>&gt; et </a:t>
            </a:r>
          </a:p>
          <a:p>
            <a:r>
              <a:rPr lang="fr-FR" dirty="0"/>
              <a:t>l'attribut </a:t>
            </a:r>
            <a:r>
              <a:rPr lang="fr-FR" b="1" dirty="0"/>
              <a:t>value</a:t>
            </a:r>
            <a:r>
              <a:rPr lang="fr-FR" dirty="0"/>
              <a:t> de chaque &lt;</a:t>
            </a:r>
            <a:r>
              <a:rPr lang="fr-FR" b="1" dirty="0"/>
              <a:t>option</a:t>
            </a:r>
            <a:r>
              <a:rPr lang="fr-FR" dirty="0"/>
              <a:t>&gt; sont utilisés pour identifier les données lors de l'envoi du formulaire.</a:t>
            </a:r>
          </a:p>
          <a:p>
            <a:endParaRPr lang="fr-FR" dirty="0"/>
          </a:p>
          <a:p>
            <a:r>
              <a:rPr lang="fr-FR" dirty="0"/>
              <a:t> Quand on valide le formulaire, le navigateur envoie au serveur le nom du select et la valeur de l'option sélectionné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BF0BC42-7F5D-93EB-DBB4-12DB0E9B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7" y="405870"/>
            <a:ext cx="7715250" cy="237172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C2D66D3-3FEB-43EB-3C6D-8FFCD3409C02}"/>
              </a:ext>
            </a:extLst>
          </p:cNvPr>
          <p:cNvSpPr txBox="1"/>
          <p:nvPr/>
        </p:nvSpPr>
        <p:spPr>
          <a:xfrm>
            <a:off x="2446867" y="5537200"/>
            <a:ext cx="821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Une fois le formulaire envoyer , la condition if entre en jeu </a:t>
            </a:r>
          </a:p>
        </p:txBody>
      </p:sp>
    </p:spTree>
    <p:extLst>
      <p:ext uri="{BB962C8B-B14F-4D97-AF65-F5344CB8AC3E}">
        <p14:creationId xmlns:p14="http://schemas.microsoft.com/office/powerpoint/2010/main" val="60665835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1DC9E-A40B-D9F9-7FE9-6612C0394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67" y="371475"/>
            <a:ext cx="5943600" cy="23050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99A8551-87FE-EB33-3F75-936316D613D2}"/>
              </a:ext>
            </a:extLst>
          </p:cNvPr>
          <p:cNvSpPr txBox="1"/>
          <p:nvPr/>
        </p:nvSpPr>
        <p:spPr>
          <a:xfrm>
            <a:off x="711199" y="2971800"/>
            <a:ext cx="6553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condition  demande : </a:t>
            </a:r>
          </a:p>
          <a:p>
            <a:r>
              <a:rPr lang="fr-FR" b="1" u="sng" dirty="0"/>
              <a:t>SI</a:t>
            </a:r>
            <a:r>
              <a:rPr lang="fr-FR" u="sng" dirty="0"/>
              <a:t> </a:t>
            </a:r>
            <a:r>
              <a:rPr lang="fr-FR" i="1" u="sng" dirty="0"/>
              <a:t>‘genre’ </a:t>
            </a:r>
            <a:r>
              <a:rPr lang="fr-FR" u="sng" dirty="0"/>
              <a:t>existe et n’est pas vide </a:t>
            </a:r>
            <a:r>
              <a:rPr lang="fr-FR" b="1" u="sng" dirty="0"/>
              <a:t>ALORS</a:t>
            </a:r>
          </a:p>
          <a:p>
            <a:r>
              <a:rPr lang="fr-FR" i="1" dirty="0"/>
              <a:t>- ‘$genre’ </a:t>
            </a:r>
            <a:r>
              <a:rPr lang="fr-FR" dirty="0"/>
              <a:t>récupère le choix de l’utilisateur </a:t>
            </a:r>
            <a:endParaRPr lang="fr-FR" i="1" dirty="0"/>
          </a:p>
          <a:p>
            <a:r>
              <a:rPr lang="fr-FR" i="1" dirty="0"/>
              <a:t>- on affiche le type de fruit sélectionner grâce a la fonction </a:t>
            </a:r>
            <a:r>
              <a:rPr lang="fr-FR" i="1" dirty="0" err="1"/>
              <a:t>typeFruit</a:t>
            </a:r>
            <a:endParaRPr lang="fr-FR" i="1" dirty="0"/>
          </a:p>
          <a:p>
            <a:r>
              <a:rPr lang="fr-FR" b="1" u="sng" dirty="0"/>
              <a:t>SINON</a:t>
            </a:r>
          </a:p>
          <a:p>
            <a:r>
              <a:rPr lang="fr-FR" i="1" dirty="0"/>
              <a:t>On affiche tout les fruits </a:t>
            </a:r>
            <a:r>
              <a:rPr lang="fr-FR" i="1" dirty="0" err="1"/>
              <a:t>grace</a:t>
            </a:r>
            <a:r>
              <a:rPr lang="fr-FR" i="1" dirty="0"/>
              <a:t> a la fonction </a:t>
            </a:r>
            <a:r>
              <a:rPr lang="fr-FR" i="1" dirty="0" err="1"/>
              <a:t>Allfruits</a:t>
            </a:r>
            <a:endParaRPr lang="fr-FR" i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32B2DA-E5D3-8D4E-BFC3-D67CCE5F9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434" y="386820"/>
            <a:ext cx="4618566" cy="2182813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4A8F56CC-AC7B-C93A-745C-4EE66F98DAE9}"/>
              </a:ext>
            </a:extLst>
          </p:cNvPr>
          <p:cNvGrpSpPr/>
          <p:nvPr/>
        </p:nvGrpSpPr>
        <p:grpSpPr>
          <a:xfrm>
            <a:off x="4054907" y="1125787"/>
            <a:ext cx="3148560" cy="352440"/>
            <a:chOff x="4054907" y="1125787"/>
            <a:chExt cx="314856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930A10AE-70DF-4288-9E80-E1059DB1D0A7}"/>
                    </a:ext>
                  </a:extLst>
                </p14:cNvPr>
                <p14:cNvContentPartPr/>
                <p14:nvPr/>
              </p14:nvContentPartPr>
              <p14:xfrm>
                <a:off x="4054907" y="1235947"/>
                <a:ext cx="2860920" cy="7704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930A10AE-70DF-4288-9E80-E1059DB1D0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48787" y="1229827"/>
                  <a:ext cx="28731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803DDFD1-5509-A381-ACC2-7FD3FADA2B4E}"/>
                    </a:ext>
                  </a:extLst>
                </p14:cNvPr>
                <p14:cNvContentPartPr/>
                <p14:nvPr/>
              </p14:nvContentPartPr>
              <p14:xfrm>
                <a:off x="6956867" y="1125787"/>
                <a:ext cx="246600" cy="35244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803DDFD1-5509-A381-ACC2-7FD3FADA2B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50747" y="1119667"/>
                  <a:ext cx="258840" cy="364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2B118603-B089-1ED9-B69A-1ABCF67738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9483" y="3951816"/>
            <a:ext cx="3962400" cy="1866900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1E514615-6DC4-1C0B-F4BA-0A7F74701CBA}"/>
              </a:ext>
            </a:extLst>
          </p:cNvPr>
          <p:cNvGrpSpPr/>
          <p:nvPr/>
        </p:nvGrpSpPr>
        <p:grpSpPr>
          <a:xfrm>
            <a:off x="2809455" y="1838010"/>
            <a:ext cx="5077440" cy="1776600"/>
            <a:chOff x="2809455" y="1838010"/>
            <a:chExt cx="5077440" cy="177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D37C0028-D315-1726-3E75-3075628D959B}"/>
                    </a:ext>
                  </a:extLst>
                </p14:cNvPr>
                <p14:cNvContentPartPr/>
                <p14:nvPr/>
              </p14:nvContentPartPr>
              <p14:xfrm>
                <a:off x="2809455" y="1838010"/>
                <a:ext cx="4910040" cy="1614240"/>
              </p14:xfrm>
            </p:contentPart>
          </mc:Choice>
          <mc:Fallback xmlns=""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D37C0028-D315-1726-3E75-3075628D95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03335" y="1831890"/>
                  <a:ext cx="4922280" cy="16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1C154EB9-D5B7-D44B-9653-2E54516C467C}"/>
                    </a:ext>
                  </a:extLst>
                </p14:cNvPr>
                <p14:cNvContentPartPr/>
                <p14:nvPr/>
              </p14:nvContentPartPr>
              <p14:xfrm>
                <a:off x="7619415" y="3410490"/>
                <a:ext cx="267480" cy="204120"/>
              </p14:xfrm>
            </p:contentPart>
          </mc:Choice>
          <mc:Fallback xmlns=""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1C154EB9-D5B7-D44B-9653-2E54516C467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13295" y="3404370"/>
                  <a:ext cx="27972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E78C5EF6-323E-E84B-E206-D4EBDAE8B229}"/>
                  </a:ext>
                </a:extLst>
              </p14:cNvPr>
              <p14:cNvContentPartPr/>
              <p14:nvPr/>
            </p14:nvContentPartPr>
            <p14:xfrm>
              <a:off x="-1114905" y="5876490"/>
              <a:ext cx="360" cy="360"/>
            </p14:xfrm>
          </p:contentPart>
        </mc:Choice>
        <mc:Fallback xmlns=""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E78C5EF6-323E-E84B-E206-D4EBDAE8B2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121025" y="587037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Flèche : bas 3">
            <a:extLst>
              <a:ext uri="{FF2B5EF4-FFF2-40B4-BE49-F238E27FC236}">
                <a16:creationId xmlns:a16="http://schemas.microsoft.com/office/drawing/2014/main" id="{1D94F820-3E7D-C921-D8C8-34E202DC09E3}"/>
              </a:ext>
            </a:extLst>
          </p:cNvPr>
          <p:cNvSpPr/>
          <p:nvPr/>
        </p:nvSpPr>
        <p:spPr>
          <a:xfrm rot="5400000">
            <a:off x="5723091" y="473511"/>
            <a:ext cx="1278467" cy="16789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03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844EC21-75A2-E76C-14AA-296FB6578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07" y="1331647"/>
            <a:ext cx="3431117" cy="327649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ED79F2F-97EA-0CA8-4467-64198BDD1C3E}"/>
              </a:ext>
            </a:extLst>
          </p:cNvPr>
          <p:cNvSpPr txBox="1"/>
          <p:nvPr/>
        </p:nvSpPr>
        <p:spPr>
          <a:xfrm>
            <a:off x="5074706" y="5924550"/>
            <a:ext cx="251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Realisé</a:t>
            </a:r>
            <a:r>
              <a:rPr lang="fr-FR" dirty="0"/>
              <a:t> par Yamine</a:t>
            </a:r>
          </a:p>
        </p:txBody>
      </p:sp>
    </p:spTree>
    <p:extLst>
      <p:ext uri="{BB962C8B-B14F-4D97-AF65-F5344CB8AC3E}">
        <p14:creationId xmlns:p14="http://schemas.microsoft.com/office/powerpoint/2010/main" val="10552398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3EB1A-03F7-294F-F088-EB2EA567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92" y="365125"/>
            <a:ext cx="10954808" cy="1325563"/>
          </a:xfrm>
        </p:spPr>
        <p:txBody>
          <a:bodyPr>
            <a:normAutofit/>
          </a:bodyPr>
          <a:lstStyle/>
          <a:p>
            <a:r>
              <a:rPr lang="fr-FR" b="1" dirty="0"/>
              <a:t>un UML pour commencer ma BDD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004E578-85EF-CDC9-1BA4-0A2CEC0169CD}"/>
              </a:ext>
            </a:extLst>
          </p:cNvPr>
          <p:cNvSpPr txBox="1"/>
          <p:nvPr/>
        </p:nvSpPr>
        <p:spPr>
          <a:xfrm>
            <a:off x="8125756" y="2481259"/>
            <a:ext cx="3228044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Une fois mon UML terminer, j’ai commencer a crée ma BDD sur PhpMyAdmin,  en prenant pour exemple UML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F4F443-B299-46A7-DBF8-2AD28142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79" y="1690688"/>
            <a:ext cx="7126288" cy="4894262"/>
          </a:xfrm>
          <a:prstGeom prst="rect">
            <a:avLst/>
          </a:prstGeom>
        </p:spPr>
      </p:pic>
      <p:sp>
        <p:nvSpPr>
          <p:cNvPr id="3" name="Flèche : bas 2">
            <a:extLst>
              <a:ext uri="{FF2B5EF4-FFF2-40B4-BE49-F238E27FC236}">
                <a16:creationId xmlns:a16="http://schemas.microsoft.com/office/drawing/2014/main" id="{C55A262E-AA34-5021-5BE6-1C392085453C}"/>
              </a:ext>
            </a:extLst>
          </p:cNvPr>
          <p:cNvSpPr/>
          <p:nvPr/>
        </p:nvSpPr>
        <p:spPr>
          <a:xfrm rot="6898034">
            <a:off x="7110878" y="4926835"/>
            <a:ext cx="1303867" cy="1591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357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432D9-BAEB-8ACF-1920-7C7B807F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7" y="223838"/>
            <a:ext cx="6807200" cy="1325563"/>
          </a:xfrm>
        </p:spPr>
        <p:txBody>
          <a:bodyPr/>
          <a:lstStyle/>
          <a:p>
            <a:r>
              <a:rPr lang="fr-FR" b="1" u="sng" dirty="0"/>
              <a:t>CREATION DE TABLE SUR BDD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87FD703-A3B3-A1FB-664B-23190ED61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95" y="1238638"/>
            <a:ext cx="6410041" cy="3310466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909E5AF-590A-9D7F-B9EB-07E8329DE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369" y="0"/>
            <a:ext cx="5222631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80A2702-31C9-BC10-0445-F9B004A99F35}"/>
              </a:ext>
            </a:extLst>
          </p:cNvPr>
          <p:cNvSpPr txBox="1"/>
          <p:nvPr/>
        </p:nvSpPr>
        <p:spPr>
          <a:xfrm>
            <a:off x="629108" y="4794032"/>
            <a:ext cx="59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L’utilisation de FOREIGN KEY pour relié les tables entres elle .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DC97F52A-F2DD-9567-8F11-9B7E650D158E}"/>
              </a:ext>
            </a:extLst>
          </p:cNvPr>
          <p:cNvSpPr/>
          <p:nvPr/>
        </p:nvSpPr>
        <p:spPr>
          <a:xfrm>
            <a:off x="5936437" y="221335"/>
            <a:ext cx="1227666" cy="10173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C4FE65CA-5264-1312-6A69-C3637F461EB7}"/>
              </a:ext>
            </a:extLst>
          </p:cNvPr>
          <p:cNvSpPr/>
          <p:nvPr/>
        </p:nvSpPr>
        <p:spPr>
          <a:xfrm>
            <a:off x="5813283" y="2920348"/>
            <a:ext cx="1227666" cy="10173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BCC1AA0-E2C7-6D45-8158-54B38DA7CDBE}"/>
              </a:ext>
            </a:extLst>
          </p:cNvPr>
          <p:cNvSpPr/>
          <p:nvPr/>
        </p:nvSpPr>
        <p:spPr>
          <a:xfrm rot="5241114">
            <a:off x="4269670" y="527788"/>
            <a:ext cx="1227666" cy="10173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F4678625-5952-8D50-32AB-2922781628FA}"/>
              </a:ext>
            </a:extLst>
          </p:cNvPr>
          <p:cNvSpPr/>
          <p:nvPr/>
        </p:nvSpPr>
        <p:spPr>
          <a:xfrm rot="4342756">
            <a:off x="260811" y="652237"/>
            <a:ext cx="1227666" cy="10173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2725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83F16-D88A-252F-AB76-396DA2D57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243" y="187324"/>
            <a:ext cx="3752850" cy="113770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Une fois la BDD crée, il faut la lié a notre page, pour cela on utilise sur la page config :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B7658B-61EF-2DE1-8A35-24678821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43" y="1452031"/>
            <a:ext cx="3752850" cy="36279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FDBB88-2E88-18E2-337D-0A626BE18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48" y="1452031"/>
            <a:ext cx="6738409" cy="362796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10988A3-4DCB-9530-6717-ABA8D6AC8B97}"/>
              </a:ext>
            </a:extLst>
          </p:cNvPr>
          <p:cNvSpPr txBox="1"/>
          <p:nvPr/>
        </p:nvSpPr>
        <p:spPr>
          <a:xfrm>
            <a:off x="5477932" y="230715"/>
            <a:ext cx="5974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Ensuite on utilise la gestion d’erreur </a:t>
            </a:r>
            <a:r>
              <a:rPr lang="fr-FR" sz="2400" dirty="0" err="1"/>
              <a:t>try</a:t>
            </a:r>
            <a:r>
              <a:rPr lang="fr-FR" sz="2400" dirty="0"/>
              <a:t> catch afin de tenter la connexion avec new PDO . 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F948CFE-D5A0-CA79-BE0B-B18C7729A693}"/>
              </a:ext>
            </a:extLst>
          </p:cNvPr>
          <p:cNvSpPr txBox="1"/>
          <p:nvPr/>
        </p:nvSpPr>
        <p:spPr>
          <a:xfrm>
            <a:off x="3869266" y="5672976"/>
            <a:ext cx="4453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UNE FOIS LA BASE DE DONNEE CONNECTER ON PEUT COMMENCER A CODER SA PAGE 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3D7172E8-8518-A12F-A44E-EBDC970DD3E1}"/>
              </a:ext>
            </a:extLst>
          </p:cNvPr>
          <p:cNvSpPr/>
          <p:nvPr/>
        </p:nvSpPr>
        <p:spPr>
          <a:xfrm rot="7396072">
            <a:off x="2839606" y="1345319"/>
            <a:ext cx="1227666" cy="10173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E5A312C0-F8A1-87D3-DC5A-D3AEFC3AD266}"/>
              </a:ext>
            </a:extLst>
          </p:cNvPr>
          <p:cNvSpPr/>
          <p:nvPr/>
        </p:nvSpPr>
        <p:spPr>
          <a:xfrm rot="1248732">
            <a:off x="4692916" y="1603232"/>
            <a:ext cx="1227666" cy="10173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955255E3-6F9C-A6B4-A84F-AA9681E54026}"/>
              </a:ext>
            </a:extLst>
          </p:cNvPr>
          <p:cNvSpPr/>
          <p:nvPr/>
        </p:nvSpPr>
        <p:spPr>
          <a:xfrm rot="20436049">
            <a:off x="4458339" y="2980452"/>
            <a:ext cx="1227666" cy="10173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321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1" animBg="1"/>
      <p:bldP spid="4" grpId="2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94E6C-1F87-AAEA-9E40-D69606CF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2833"/>
            <a:ext cx="6824133" cy="89640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ON COMMENCE PAR LE HEADER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A365F0-396C-2A37-42A6-48615A5F7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73174"/>
            <a:ext cx="7448550" cy="21558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E9D38F1-742C-B3FA-D450-FD72CEF40DB1}"/>
              </a:ext>
            </a:extLst>
          </p:cNvPr>
          <p:cNvSpPr txBox="1"/>
          <p:nvPr/>
        </p:nvSpPr>
        <p:spPr>
          <a:xfrm>
            <a:off x="8348133" y="1273174"/>
            <a:ext cx="3335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rappelle le fichier config et les </a:t>
            </a:r>
            <a:r>
              <a:rPr lang="fr-FR" dirty="0" err="1"/>
              <a:t>function</a:t>
            </a:r>
            <a:r>
              <a:rPr lang="fr-FR" dirty="0"/>
              <a:t> sur le header car il est appeler sur toute les pages, c’est donc un composant et sa m’évite de me </a:t>
            </a:r>
            <a:r>
              <a:rPr lang="fr-FR" dirty="0" err="1"/>
              <a:t>repeter</a:t>
            </a:r>
            <a:r>
              <a:rPr lang="fr-FR" dirty="0"/>
              <a:t> sur chaque page.</a:t>
            </a:r>
          </a:p>
          <a:p>
            <a:endParaRPr lang="fr-FR" dirty="0"/>
          </a:p>
          <a:p>
            <a:r>
              <a:rPr lang="fr-FR" dirty="0"/>
              <a:t>$</a:t>
            </a:r>
            <a:r>
              <a:rPr lang="fr-FR" dirty="0" err="1"/>
              <a:t>db</a:t>
            </a:r>
            <a:r>
              <a:rPr lang="fr-FR" dirty="0"/>
              <a:t> est le nom donné pour la connexion a la BDD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144D66-DBC8-AE1B-6652-A9F1E1D25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3" y="4223707"/>
            <a:ext cx="9220200" cy="23083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62724CA-B493-C9A8-63D7-EDC9297CD815}"/>
              </a:ext>
            </a:extLst>
          </p:cNvPr>
          <p:cNvSpPr txBox="1"/>
          <p:nvPr/>
        </p:nvSpPr>
        <p:spPr>
          <a:xfrm>
            <a:off x="2578100" y="3688254"/>
            <a:ext cx="409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 commence a coder le header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F2C0A2E8-4C04-DD67-C7F9-1633FFAAE619}"/>
              </a:ext>
            </a:extLst>
          </p:cNvPr>
          <p:cNvSpPr/>
          <p:nvPr/>
        </p:nvSpPr>
        <p:spPr>
          <a:xfrm rot="10147916">
            <a:off x="6530976" y="1120534"/>
            <a:ext cx="1227666" cy="10173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239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9B95D7E-8385-75A3-72DC-CC4CBC4C0558}"/>
              </a:ext>
            </a:extLst>
          </p:cNvPr>
          <p:cNvSpPr txBox="1"/>
          <p:nvPr/>
        </p:nvSpPr>
        <p:spPr>
          <a:xfrm>
            <a:off x="279399" y="228600"/>
            <a:ext cx="733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14CFD73-C05E-1268-95F8-E62362DCCD27}"/>
              </a:ext>
            </a:extLst>
          </p:cNvPr>
          <p:cNvSpPr txBox="1"/>
          <p:nvPr/>
        </p:nvSpPr>
        <p:spPr>
          <a:xfrm>
            <a:off x="380999" y="1556418"/>
            <a:ext cx="6519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 afficher tout les fruits (qui sont sur ma BDD) crée une fonction sur lequel se trouve ma requête SQL ainsi que mes méthodes :</a:t>
            </a:r>
          </a:p>
          <a:p>
            <a:endParaRPr lang="fr-FR" sz="2400" dirty="0"/>
          </a:p>
          <a:p>
            <a:r>
              <a:rPr lang="fr-FR" sz="2400" dirty="0"/>
              <a:t>« </a:t>
            </a:r>
            <a:r>
              <a:rPr lang="fr-FR" sz="2400" dirty="0" err="1"/>
              <a:t>query</a:t>
            </a:r>
            <a:r>
              <a:rPr lang="fr-FR" sz="2400" dirty="0"/>
              <a:t> » pour exécuter ma requête et</a:t>
            </a:r>
          </a:p>
          <a:p>
            <a:r>
              <a:rPr lang="fr-FR" sz="2400" dirty="0"/>
              <a:t> « </a:t>
            </a:r>
            <a:r>
              <a:rPr lang="fr-FR" sz="2400" dirty="0" err="1"/>
              <a:t>fetch</a:t>
            </a:r>
            <a:r>
              <a:rPr lang="fr-FR" sz="2400" dirty="0"/>
              <a:t>() » pour les afficher.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1DE259-768C-AA08-E48E-B28CA7D2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533" y="1622829"/>
            <a:ext cx="4353229" cy="224191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0265268-382A-24EE-7060-DBEBFBD12F5B}"/>
              </a:ext>
            </a:extLst>
          </p:cNvPr>
          <p:cNvSpPr txBox="1"/>
          <p:nvPr/>
        </p:nvSpPr>
        <p:spPr>
          <a:xfrm>
            <a:off x="440266" y="321734"/>
            <a:ext cx="4969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LES FONCTIONS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3CE2239-D184-00CB-71F7-C72784156722}"/>
              </a:ext>
            </a:extLst>
          </p:cNvPr>
          <p:cNvSpPr txBox="1"/>
          <p:nvPr/>
        </p:nvSpPr>
        <p:spPr>
          <a:xfrm>
            <a:off x="2583014" y="5235171"/>
            <a:ext cx="720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 l’aide de cette fonction je peux crée ma </a:t>
            </a:r>
            <a:r>
              <a:rPr lang="fr-FR" sz="2400" b="1" dirty="0" err="1"/>
              <a:t>card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425110363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2A28E69-5228-190B-550F-BCA4BA74A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9469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318AEB3-22F9-6C66-50B8-1A5863A7402D}"/>
              </a:ext>
            </a:extLst>
          </p:cNvPr>
          <p:cNvSpPr txBox="1"/>
          <p:nvPr/>
        </p:nvSpPr>
        <p:spPr>
          <a:xfrm>
            <a:off x="169333" y="3634323"/>
            <a:ext cx="8906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Pour faire fonctionner ma </a:t>
            </a:r>
            <a:r>
              <a:rPr lang="fr-FR" sz="2000" dirty="0" err="1"/>
              <a:t>card</a:t>
            </a:r>
            <a:r>
              <a:rPr lang="fr-FR" sz="2000" dirty="0"/>
              <a:t> correctement il faut utiliser la boucle </a:t>
            </a:r>
            <a:r>
              <a:rPr lang="fr-FR" sz="2000" b="1" dirty="0"/>
              <a:t>FOREACH</a:t>
            </a:r>
            <a:r>
              <a:rPr lang="fr-FR" sz="2000" dirty="0"/>
              <a:t>,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632ED1-8428-07B2-EE6C-617AAD181AE3}"/>
              </a:ext>
            </a:extLst>
          </p:cNvPr>
          <p:cNvSpPr txBox="1"/>
          <p:nvPr/>
        </p:nvSpPr>
        <p:spPr>
          <a:xfrm>
            <a:off x="358775" y="4390548"/>
            <a:ext cx="84243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Pour l’image j’ai </a:t>
            </a:r>
            <a:r>
              <a:rPr lang="fr-FR" sz="2000" dirty="0" err="1"/>
              <a:t>selectionner</a:t>
            </a:r>
            <a:r>
              <a:rPr lang="fr-FR" sz="2000" dirty="0"/>
              <a:t> le «$fruit[‘</a:t>
            </a:r>
            <a:r>
              <a:rPr lang="fr-FR" sz="2000" b="1" u="sng" dirty="0" err="1"/>
              <a:t>pathimg</a:t>
            </a:r>
            <a:r>
              <a:rPr lang="fr-FR" sz="2000" b="1" u="sng" dirty="0"/>
              <a:t>’]</a:t>
            </a:r>
            <a:r>
              <a:rPr lang="fr-FR" sz="2000" dirty="0"/>
              <a:t> » de ma table fruit que </a:t>
            </a:r>
          </a:p>
          <a:p>
            <a:r>
              <a:rPr lang="fr-FR" sz="2000" dirty="0"/>
              <a:t>j’ai </a:t>
            </a:r>
            <a:r>
              <a:rPr lang="fr-FR" sz="2000" b="1" u="sng" dirty="0"/>
              <a:t>concaténer</a:t>
            </a:r>
            <a:r>
              <a:rPr lang="fr-FR" sz="2000" dirty="0"/>
              <a:t> avec le nom du fruit « $fruit[‘</a:t>
            </a:r>
            <a:r>
              <a:rPr lang="fr-FR" sz="2000" b="1" u="sng" dirty="0" err="1"/>
              <a:t>name</a:t>
            </a:r>
            <a:r>
              <a:rPr lang="fr-FR" sz="2000" dirty="0"/>
              <a:t>’]. </a:t>
            </a:r>
          </a:p>
          <a:p>
            <a:r>
              <a:rPr lang="fr-FR" sz="2000" dirty="0"/>
              <a:t>Comme on peut le voir le nom du fruit </a:t>
            </a:r>
            <a:r>
              <a:rPr lang="fr-FR" sz="2000" dirty="0" err="1"/>
              <a:t>possede</a:t>
            </a:r>
            <a:r>
              <a:rPr lang="fr-FR" sz="2000" dirty="0"/>
              <a:t> des espaces, ce qui n’est pas possible pour le fichier </a:t>
            </a:r>
            <a:r>
              <a:rPr lang="fr-FR" sz="2000" dirty="0" err="1"/>
              <a:t>img</a:t>
            </a:r>
            <a:r>
              <a:rPr lang="fr-FR" sz="2000" dirty="0"/>
              <a:t> . </a:t>
            </a:r>
          </a:p>
          <a:p>
            <a:r>
              <a:rPr lang="fr-FR" sz="2000" dirty="0"/>
              <a:t>Donc j’ai du retirer les espaces avec le </a:t>
            </a:r>
            <a:r>
              <a:rPr lang="fr-FR" sz="2000" b="1" u="sng" dirty="0" err="1"/>
              <a:t>str_replace</a:t>
            </a:r>
            <a:r>
              <a:rPr lang="fr-FR" sz="2000" b="1" u="sng" dirty="0"/>
              <a:t> </a:t>
            </a:r>
            <a:r>
              <a:rPr lang="fr-FR" sz="2000" dirty="0"/>
              <a:t>.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7AE6C41-6466-3A87-E49C-B21B9C9FF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733" y="3556000"/>
            <a:ext cx="2951692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2504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ABF80F5F-5A6A-3D01-911E-81CE4E4C9706}"/>
              </a:ext>
            </a:extLst>
          </p:cNvPr>
          <p:cNvSpPr txBox="1"/>
          <p:nvPr/>
        </p:nvSpPr>
        <p:spPr>
          <a:xfrm>
            <a:off x="618067" y="4231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Pour commencer ma page , j’ai besoin d’appeler le fichier « </a:t>
            </a:r>
            <a:r>
              <a:rPr lang="fr-FR" dirty="0" err="1"/>
              <a:t>header.php</a:t>
            </a:r>
            <a:r>
              <a:rPr lang="fr-FR" dirty="0"/>
              <a:t> », afin d’avoir les </a:t>
            </a:r>
            <a:r>
              <a:rPr lang="fr-FR" dirty="0" err="1"/>
              <a:t>requires</a:t>
            </a:r>
            <a:r>
              <a:rPr lang="fr-FR" dirty="0"/>
              <a:t> dont j’ai besoin ainsi que le header et la </a:t>
            </a:r>
            <a:r>
              <a:rPr lang="fr-FR" dirty="0" err="1"/>
              <a:t>Navbar</a:t>
            </a:r>
            <a:r>
              <a:rPr lang="fr-FR" dirty="0"/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A5A692-70E3-E8EE-6A27-EDC4F2371376}"/>
              </a:ext>
            </a:extLst>
          </p:cNvPr>
          <p:cNvSpPr txBox="1"/>
          <p:nvPr/>
        </p:nvSpPr>
        <p:spPr>
          <a:xfrm>
            <a:off x="579966" y="1381847"/>
            <a:ext cx="617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Ensuite je </a:t>
            </a:r>
            <a:r>
              <a:rPr lang="fr-FR" dirty="0" err="1"/>
              <a:t>require</a:t>
            </a:r>
            <a:r>
              <a:rPr lang="fr-FR" dirty="0"/>
              <a:t> ma card pour afficher tout mes fruits.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0F2ADA1-124E-CE00-F7F6-8D7D5FB47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6" y="1989331"/>
            <a:ext cx="6773333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1218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C4123DDD-61FC-886F-1A6C-50B91A775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389468"/>
            <a:ext cx="7686675" cy="26418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2048787-1592-CB04-FA07-B22491BCC5F9}"/>
              </a:ext>
            </a:extLst>
          </p:cNvPr>
          <p:cNvSpPr txBox="1"/>
          <p:nvPr/>
        </p:nvSpPr>
        <p:spPr>
          <a:xfrm>
            <a:off x="355600" y="3496733"/>
            <a:ext cx="1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afficher la liste déroulante j’ai utiliser la balise &lt;</a:t>
            </a:r>
            <a:r>
              <a:rPr lang="fr-FR" dirty="0" err="1"/>
              <a:t>form</a:t>
            </a:r>
            <a:r>
              <a:rPr lang="fr-FR" dirty="0"/>
              <a:t>&gt; avec la </a:t>
            </a:r>
            <a:r>
              <a:rPr lang="fr-FR" dirty="0" err="1"/>
              <a:t>method</a:t>
            </a:r>
            <a:r>
              <a:rPr lang="fr-FR" dirty="0"/>
              <a:t> « POST » afin d’envoyer les donnés dans la requête HTTP plutôt que sur l’URL</a:t>
            </a:r>
          </a:p>
        </p:txBody>
      </p:sp>
    </p:spTree>
    <p:extLst>
      <p:ext uri="{BB962C8B-B14F-4D97-AF65-F5344CB8AC3E}">
        <p14:creationId xmlns:p14="http://schemas.microsoft.com/office/powerpoint/2010/main" val="29049789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473</Words>
  <Application>Microsoft Office PowerPoint</Application>
  <PresentationFormat>Grand écran</PresentationFormat>
  <Paragraphs>41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ONE PIECE</vt:lpstr>
      <vt:lpstr>un UML pour commencer ma BDD</vt:lpstr>
      <vt:lpstr>CREATION DE TABLE SUR BDD</vt:lpstr>
      <vt:lpstr>Présentation PowerPoint</vt:lpstr>
      <vt:lpstr>ON COMMENCE PAR LE HEADER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PIECE</dc:title>
  <dc:creator>Yamine MEDJOU</dc:creator>
  <cp:lastModifiedBy>Yamine MEDJOU</cp:lastModifiedBy>
  <cp:revision>4</cp:revision>
  <dcterms:created xsi:type="dcterms:W3CDTF">2024-02-05T19:17:49Z</dcterms:created>
  <dcterms:modified xsi:type="dcterms:W3CDTF">2024-02-08T15:31:08Z</dcterms:modified>
</cp:coreProperties>
</file>