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8" r:id="rId1"/>
  </p:sldMasterIdLst>
  <p:notesMasterIdLst>
    <p:notesMasterId r:id="rId26"/>
  </p:notesMasterIdLst>
  <p:handoutMasterIdLst>
    <p:handoutMasterId r:id="rId27"/>
  </p:handoutMasterIdLst>
  <p:sldIdLst>
    <p:sldId id="484" r:id="rId2"/>
    <p:sldId id="516" r:id="rId3"/>
    <p:sldId id="496" r:id="rId4"/>
    <p:sldId id="517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38" r:id="rId16"/>
    <p:sldId id="530" r:id="rId17"/>
    <p:sldId id="531" r:id="rId18"/>
    <p:sldId id="532" r:id="rId19"/>
    <p:sldId id="533" r:id="rId20"/>
    <p:sldId id="534" r:id="rId21"/>
    <p:sldId id="535" r:id="rId22"/>
    <p:sldId id="536" r:id="rId23"/>
    <p:sldId id="539" r:id="rId24"/>
    <p:sldId id="537" r:id="rId25"/>
  </p:sldIdLst>
  <p:sldSz cx="9144000" cy="6858000" type="screen4x3"/>
  <p:notesSz cx="6797675" cy="9926638"/>
  <p:custDataLst>
    <p:tags r:id="rId28"/>
  </p:custDataLst>
  <p:defaultTextStyle>
    <a:defPPr>
      <a:defRPr lang="en-US"/>
    </a:defPPr>
    <a:lvl1pPr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8">
          <p15:clr>
            <a:srgbClr val="A4A3A4"/>
          </p15:clr>
        </p15:guide>
        <p15:guide id="2" orient="horz" pos="3889">
          <p15:clr>
            <a:srgbClr val="A4A3A4"/>
          </p15:clr>
        </p15:guide>
        <p15:guide id="3" orient="horz" pos="722">
          <p15:clr>
            <a:srgbClr val="A4A3A4"/>
          </p15:clr>
        </p15:guide>
        <p15:guide id="4" pos="2880">
          <p15:clr>
            <a:srgbClr val="A4A3A4"/>
          </p15:clr>
        </p15:guide>
        <p15:guide id="5" pos="260">
          <p15:clr>
            <a:srgbClr val="A4A3A4"/>
          </p15:clr>
        </p15:guide>
        <p15:guide id="6" pos="54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981B"/>
    <a:srgbClr val="000000"/>
    <a:srgbClr val="DDDDDD"/>
    <a:srgbClr val="EAEAEA"/>
    <a:srgbClr val="C0C0C0"/>
    <a:srgbClr val="B2B2B2"/>
    <a:srgbClr val="FFFF66"/>
    <a:srgbClr val="3333CC"/>
    <a:srgbClr val="FF00CC"/>
    <a:srgbClr val="CBC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023" autoAdjust="0"/>
    <p:restoredTop sz="90715" autoAdjust="0"/>
  </p:normalViewPr>
  <p:slideViewPr>
    <p:cSldViewPr snapToGrid="0">
      <p:cViewPr varScale="1">
        <p:scale>
          <a:sx n="116" d="100"/>
          <a:sy n="116" d="100"/>
        </p:scale>
        <p:origin x="2130" y="108"/>
      </p:cViewPr>
      <p:guideLst>
        <p:guide orient="horz" pos="948"/>
        <p:guide orient="horz" pos="3889"/>
        <p:guide orient="horz" pos="722"/>
        <p:guide pos="2880"/>
        <p:guide pos="260"/>
        <p:guide pos="549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-1698" y="-9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064" cy="495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092" y="1"/>
            <a:ext cx="2946064" cy="495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623381-AFEF-490F-AA45-31EC49CF1500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905"/>
            <a:ext cx="2946064" cy="495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092" y="9428905"/>
            <a:ext cx="2946064" cy="495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BF31A-114D-494C-A5D5-F6526D175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66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064" cy="495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092" y="1"/>
            <a:ext cx="2946064" cy="49598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CA216A-1E3F-4AD2-B74F-855E5673142F}" type="datetimeFigureOut">
              <a:rPr lang="en-US" smtClean="0"/>
              <a:pPr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160" y="4714452"/>
            <a:ext cx="5439356" cy="4467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905"/>
            <a:ext cx="2946064" cy="495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092" y="9428905"/>
            <a:ext cx="2946064" cy="4959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A09BFF-9304-4EE8-967B-56F816FBB8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3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231" y="930872"/>
            <a:ext cx="2817272" cy="7399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943225"/>
            <a:ext cx="6400800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MACOM Title Slide </a:t>
            </a:r>
            <a:br>
              <a:rPr lang="en-US" dirty="0" smtClean="0"/>
            </a:br>
            <a:r>
              <a:rPr lang="en-US" dirty="0" smtClean="0"/>
              <a:t>Arial Black 24pt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3749040"/>
            <a:ext cx="4572000" cy="731520"/>
          </a:xfrm>
        </p:spPr>
        <p:txBody>
          <a:bodyPr/>
          <a:lstStyle>
            <a:lvl1pPr marL="0" indent="0">
              <a:spcBef>
                <a:spcPts val="600"/>
              </a:spcBef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 marL="40005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143000" indent="0">
              <a:buFontTx/>
              <a:buNone/>
              <a:defRPr/>
            </a:lvl4pPr>
            <a:lvl5pPr marL="1543050" indent="0">
              <a:buFontTx/>
              <a:buNone/>
              <a:defRPr/>
            </a:lvl5pPr>
          </a:lstStyle>
          <a:p>
            <a:r>
              <a:rPr lang="en-US" dirty="0" smtClean="0"/>
              <a:t>Click to edit Subhead Arial 18pt</a:t>
            </a:r>
            <a:br>
              <a:rPr lang="en-US" dirty="0" smtClean="0"/>
            </a:br>
            <a:r>
              <a:rPr lang="en-US" dirty="0" smtClean="0"/>
              <a:t>Presenter Name and Date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3400"/>
            <a:ext cx="9144000" cy="2514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2426"/>
            <a:ext cx="8766807" cy="27797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715" y="346569"/>
            <a:ext cx="1484623" cy="24743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8554" y="1920240"/>
            <a:ext cx="7315200" cy="64008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188554" y="2651760"/>
            <a:ext cx="7315200" cy="914400"/>
          </a:xfrm>
        </p:spPr>
        <p:txBody>
          <a:bodyPr/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400050" indent="0">
              <a:buFontTx/>
              <a:buNone/>
              <a:defRPr/>
            </a:lvl2pPr>
            <a:lvl3pPr marL="800100" indent="0">
              <a:buFontTx/>
              <a:buNone/>
              <a:defRPr/>
            </a:lvl3pPr>
            <a:lvl4pPr marL="1143000" indent="0">
              <a:buFontTx/>
              <a:buNone/>
              <a:defRPr/>
            </a:lvl4pPr>
            <a:lvl5pPr marL="154305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2750" y="310896"/>
            <a:ext cx="6400800" cy="36576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412749" y="676275"/>
            <a:ext cx="8316913" cy="365760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611305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12750" y="1504951"/>
            <a:ext cx="4018280" cy="4668838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800"/>
              </a:spcBef>
              <a:defRPr sz="1800"/>
            </a:lvl2pPr>
            <a:lvl3pPr>
              <a:spcBef>
                <a:spcPts val="800"/>
              </a:spcBef>
              <a:defRPr sz="1600"/>
            </a:lvl3pPr>
            <a:lvl4pPr marL="1143000" indent="-228600">
              <a:spcBef>
                <a:spcPts val="800"/>
              </a:spcBef>
              <a:defRPr sz="1600"/>
            </a:lvl4pPr>
            <a:lvl5pPr marL="1485900" indent="-228600">
              <a:spcBef>
                <a:spcPts val="8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11383" y="1504951"/>
            <a:ext cx="4018280" cy="4668838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800"/>
              </a:spcBef>
              <a:defRPr sz="1800"/>
            </a:lvl2pPr>
            <a:lvl3pPr>
              <a:spcBef>
                <a:spcPts val="800"/>
              </a:spcBef>
              <a:defRPr sz="1600"/>
            </a:lvl3pPr>
            <a:lvl4pPr marL="1143000" indent="-228600">
              <a:spcBef>
                <a:spcPts val="800"/>
              </a:spcBef>
              <a:defRPr sz="1600"/>
            </a:lvl4pPr>
            <a:lvl5pPr marL="1485900" indent="-228600">
              <a:spcBef>
                <a:spcPts val="8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412750" y="1504951"/>
            <a:ext cx="4018280" cy="4668838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800"/>
              </a:spcBef>
              <a:defRPr sz="1800"/>
            </a:lvl2pPr>
            <a:lvl3pPr>
              <a:spcBef>
                <a:spcPts val="800"/>
              </a:spcBef>
              <a:defRPr sz="1600"/>
            </a:lvl3pPr>
            <a:lvl4pPr marL="1143000" indent="-228600">
              <a:spcBef>
                <a:spcPts val="800"/>
              </a:spcBef>
              <a:defRPr sz="1600"/>
            </a:lvl4pPr>
            <a:lvl5pPr marL="1485900" indent="-228600">
              <a:spcBef>
                <a:spcPts val="8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711383" y="1504951"/>
            <a:ext cx="4018280" cy="4668838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800"/>
              </a:spcBef>
              <a:defRPr sz="1800"/>
            </a:lvl2pPr>
            <a:lvl3pPr>
              <a:spcBef>
                <a:spcPts val="800"/>
              </a:spcBef>
              <a:defRPr sz="1600"/>
            </a:lvl3pPr>
            <a:lvl4pPr marL="1143000" indent="-228600">
              <a:spcBef>
                <a:spcPts val="800"/>
              </a:spcBef>
              <a:defRPr sz="1600"/>
            </a:lvl4pPr>
            <a:lvl5pPr marL="1485900" indent="-228600">
              <a:spcBef>
                <a:spcPts val="800"/>
              </a:spcBef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310896"/>
            <a:ext cx="6400800" cy="3657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1"/>
          </p:nvPr>
        </p:nvSpPr>
        <p:spPr bwMode="gray">
          <a:xfrm>
            <a:off x="412749" y="676275"/>
            <a:ext cx="6400800" cy="365760"/>
          </a:xfrm>
        </p:spPr>
        <p:txBody>
          <a:bodyPr anchor="t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7672987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12750" y="1504950"/>
            <a:ext cx="4018280" cy="64008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spcBef>
                <a:spcPts val="0"/>
              </a:spcBef>
              <a:buNone/>
              <a:defRPr lang="en-US" sz="1800" b="1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 bwMode="gray">
          <a:xfrm>
            <a:off x="412750" y="2126744"/>
            <a:ext cx="4018280" cy="4047044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800"/>
              </a:spcBef>
              <a:defRPr sz="1800"/>
            </a:lvl2pPr>
            <a:lvl3pPr>
              <a:spcBef>
                <a:spcPts val="800"/>
              </a:spcBef>
              <a:defRPr sz="1600"/>
            </a:lvl3pPr>
            <a:lvl4pPr>
              <a:spcBef>
                <a:spcPts val="800"/>
              </a:spcBef>
              <a:defRPr sz="1600"/>
            </a:lvl4pPr>
            <a:lvl5pPr marL="1600200" indent="-228600">
              <a:spcBef>
                <a:spcPts val="80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711383" y="1504950"/>
            <a:ext cx="4018280" cy="640080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85750" indent="-285750">
              <a:spcBef>
                <a:spcPts val="0"/>
              </a:spcBef>
              <a:buNone/>
              <a:defRPr lang="en-US" sz="1800" b="1" dirty="0" smtClean="0">
                <a:latin typeface="+mj-lt"/>
              </a:defRPr>
            </a:lvl1pPr>
          </a:lstStyle>
          <a:p>
            <a:pPr marL="0" lvl="0" indent="0"/>
            <a:r>
              <a:rPr lang="en-US" smtClean="0"/>
              <a:t>Click to edit Master text styles</a:t>
            </a:r>
          </a:p>
        </p:txBody>
      </p:sp>
      <p:sp>
        <p:nvSpPr>
          <p:cNvPr id="7" name="Content Placeholder 5"/>
          <p:cNvSpPr>
            <a:spLocks noGrp="1"/>
          </p:cNvSpPr>
          <p:nvPr>
            <p:ph sz="quarter" idx="4"/>
          </p:nvPr>
        </p:nvSpPr>
        <p:spPr bwMode="gray">
          <a:xfrm>
            <a:off x="4711383" y="2126744"/>
            <a:ext cx="4018280" cy="4047044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spcBef>
                <a:spcPts val="800"/>
              </a:spcBef>
              <a:defRPr sz="1800"/>
            </a:lvl2pPr>
            <a:lvl3pPr>
              <a:spcBef>
                <a:spcPts val="800"/>
              </a:spcBef>
              <a:defRPr sz="1600"/>
            </a:lvl3pPr>
            <a:lvl4pPr>
              <a:spcBef>
                <a:spcPts val="800"/>
              </a:spcBef>
              <a:defRPr sz="1600"/>
            </a:lvl4pPr>
            <a:lvl5pPr marL="1485900" indent="-228600">
              <a:spcBef>
                <a:spcPts val="800"/>
              </a:spcBef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43400"/>
            <a:ext cx="9144000" cy="2514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715" y="346569"/>
            <a:ext cx="1484623" cy="247437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 bwMode="auto">
          <a:xfrm>
            <a:off x="0" y="1147763"/>
            <a:ext cx="8774810" cy="0"/>
          </a:xfrm>
          <a:prstGeom prst="line">
            <a:avLst/>
          </a:prstGeom>
          <a:solidFill>
            <a:schemeClr val="accent2"/>
          </a:solidFill>
          <a:ln w="28575" cap="sq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12750" y="310896"/>
            <a:ext cx="6400800" cy="64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12751" y="1504951"/>
            <a:ext cx="8316912" cy="466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53996" name="Text Box 12"/>
          <p:cNvSpPr txBox="1">
            <a:spLocks noChangeArrowheads="1"/>
          </p:cNvSpPr>
          <p:nvPr userDrawn="1"/>
        </p:nvSpPr>
        <p:spPr bwMode="gray">
          <a:xfrm>
            <a:off x="412750" y="6557963"/>
            <a:ext cx="5600700" cy="300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1440" tIns="45720" rIns="91440" bIns="45720"/>
          <a:lstStyle/>
          <a:p>
            <a:pPr algn="l">
              <a:spcBef>
                <a:spcPts val="900"/>
              </a:spcBef>
            </a:pPr>
            <a:r>
              <a:rPr lang="en-US" sz="1000" kern="1200" dirty="0" smtClean="0">
                <a:solidFill>
                  <a:schemeClr val="tx2"/>
                </a:solidFill>
                <a:latin typeface="Arial" charset="0"/>
                <a:ea typeface="+mn-ea"/>
                <a:cs typeface="+mn-cs"/>
              </a:rPr>
              <a:t>Company Confidential</a:t>
            </a: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gray">
          <a:xfrm>
            <a:off x="7926388" y="6557963"/>
            <a:ext cx="803275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32004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Bef>
                <a:spcPct val="0"/>
              </a:spcBef>
              <a:defRPr sz="10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78AFB4-C6FC-46C2-866E-1D035D18C51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1" r:id="rId2"/>
    <p:sldLayoutId id="2147483700" r:id="rId3"/>
    <p:sldLayoutId id="2147483713" r:id="rId4"/>
    <p:sldLayoutId id="2147483702" r:id="rId5"/>
    <p:sldLayoutId id="2147483715" r:id="rId6"/>
    <p:sldLayoutId id="2147483712" r:id="rId7"/>
    <p:sldLayoutId id="2147483704" r:id="rId8"/>
    <p:sldLayoutId id="2147483705" r:id="rId9"/>
  </p:sldLayoutIdLst>
  <p:transition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 i="0" u="none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1" fontAlgn="base" hangingPunct="1">
        <a:lnSpc>
          <a:spcPct val="95000"/>
        </a:lnSpc>
        <a:spcBef>
          <a:spcPts val="1200"/>
        </a:spcBef>
        <a:spcAft>
          <a:spcPct val="0"/>
        </a:spcAft>
        <a:buClr>
          <a:schemeClr val="accent2"/>
        </a:buClr>
        <a:buFont typeface="Arial Black" panose="020B0A04020102020204" pitchFamily="34" charset="0"/>
        <a:buChar char="&gt;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800">
          <a:solidFill>
            <a:schemeClr val="tx2"/>
          </a:solidFill>
          <a:latin typeface="+mn-lt"/>
        </a:defRPr>
      </a:lvl2pPr>
      <a:lvl3pPr marL="857250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>
          <a:solidFill>
            <a:schemeClr val="tx2"/>
          </a:solidFill>
          <a:latin typeface="+mn-lt"/>
        </a:defRPr>
      </a:lvl3pPr>
      <a:lvl4pPr marL="1143000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>
          <a:solidFill>
            <a:schemeClr val="tx2"/>
          </a:solidFill>
          <a:latin typeface="+mn-lt"/>
        </a:defRPr>
      </a:lvl4pPr>
      <a:lvl5pPr marL="1485900" indent="-2286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600">
          <a:solidFill>
            <a:schemeClr val="tx2"/>
          </a:solidFill>
          <a:latin typeface="+mn-lt"/>
        </a:defRPr>
      </a:lvl5pPr>
      <a:lvl6pPr marL="22288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1" fontAlgn="base" hangingPunct="1">
        <a:lnSpc>
          <a:spcPct val="95000"/>
        </a:lnSpc>
        <a:spcBef>
          <a:spcPct val="25000"/>
        </a:spcBef>
        <a:spcAft>
          <a:spcPct val="0"/>
        </a:spcAft>
        <a:buClr>
          <a:schemeClr val="accent1"/>
        </a:buClr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Gerard Bouisse 03/11/16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320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LARGE SIGNAL FIT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22" y="1511299"/>
            <a:ext cx="9002624" cy="444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4735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12750" y="310896"/>
            <a:ext cx="6400800" cy="640080"/>
          </a:xfrm>
        </p:spPr>
        <p:txBody>
          <a:bodyPr/>
          <a:lstStyle/>
          <a:p>
            <a:r>
              <a:rPr lang="fr-FR" dirty="0" smtClean="0"/>
              <a:t>LARGE SIGNAL FIT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5666874" y="6545179"/>
            <a:ext cx="45719" cy="9625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>
              <a:spcBef>
                <a:spcPts val="900"/>
              </a:spcBef>
            </a:pPr>
            <a:endParaRPr lang="en-GB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2914542" y="546897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dirty="0" smtClean="0">
                <a:solidFill>
                  <a:schemeClr val="tx2"/>
                </a:solidFill>
                <a:latin typeface="+mn-lt"/>
              </a:rPr>
              <a:t>3.4GHZ-3.6GHZ</a:t>
            </a:r>
            <a:endParaRPr lang="en-GB" dirty="0" err="1" smtClean="0">
              <a:solidFill>
                <a:schemeClr val="tx2"/>
              </a:solidFill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5666874" y="1133856"/>
            <a:ext cx="0" cy="5724144"/>
          </a:xfrm>
          <a:prstGeom prst="line">
            <a:avLst/>
          </a:prstGeom>
          <a:solidFill>
            <a:schemeClr val="accent2"/>
          </a:solidFill>
          <a:ln w="38100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 bwMode="auto">
          <a:xfrm>
            <a:off x="7138223" y="1408175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dirty="0" smtClean="0">
                <a:solidFill>
                  <a:schemeClr val="tx2"/>
                </a:solidFill>
                <a:latin typeface="+mn-lt"/>
              </a:rPr>
              <a:t>Output port1&amp;2 = 50 ohms</a:t>
            </a:r>
            <a:endParaRPr lang="en-GB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613150" y="1615950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sz="1600" dirty="0" smtClean="0">
                <a:solidFill>
                  <a:schemeClr val="tx2"/>
                </a:solidFill>
                <a:latin typeface="+mn-lt"/>
              </a:rPr>
              <a:t>Output port1 = Z_MXP </a:t>
            </a:r>
            <a:r>
              <a:rPr lang="fr-FR" sz="1600" dirty="0" err="1" smtClean="0">
                <a:solidFill>
                  <a:schemeClr val="tx2"/>
                </a:solidFill>
                <a:latin typeface="+mn-lt"/>
              </a:rPr>
              <a:t>measured</a:t>
            </a:r>
            <a:endParaRPr lang="fr-FR" sz="1600" dirty="0" smtClean="0">
              <a:solidFill>
                <a:schemeClr val="tx2"/>
              </a:solidFill>
              <a:latin typeface="+mn-lt"/>
            </a:endParaRPr>
          </a:p>
          <a:p>
            <a:pPr>
              <a:spcBef>
                <a:spcPts val="900"/>
              </a:spcBef>
            </a:pPr>
            <a:r>
              <a:rPr lang="fr-FR" sz="1600" dirty="0">
                <a:solidFill>
                  <a:schemeClr val="tx2"/>
                </a:solidFill>
              </a:rPr>
              <a:t>Output </a:t>
            </a:r>
            <a:r>
              <a:rPr lang="fr-FR" sz="1600" dirty="0" smtClean="0">
                <a:solidFill>
                  <a:schemeClr val="tx2"/>
                </a:solidFill>
              </a:rPr>
              <a:t>port2 </a:t>
            </a:r>
            <a:r>
              <a:rPr lang="fr-FR" sz="1600" dirty="0">
                <a:solidFill>
                  <a:schemeClr val="tx2"/>
                </a:solidFill>
              </a:rPr>
              <a:t>= </a:t>
            </a:r>
            <a:r>
              <a:rPr lang="fr-FR" sz="1600" dirty="0" smtClean="0">
                <a:solidFill>
                  <a:schemeClr val="tx2"/>
                </a:solidFill>
              </a:rPr>
              <a:t>Z_MXE </a:t>
            </a:r>
            <a:r>
              <a:rPr lang="fr-FR" sz="1600" dirty="0" err="1">
                <a:solidFill>
                  <a:schemeClr val="tx2"/>
                </a:solidFill>
              </a:rPr>
              <a:t>measured</a:t>
            </a:r>
            <a:endParaRPr lang="en-GB" sz="1600" dirty="0">
              <a:solidFill>
                <a:schemeClr val="tx2"/>
              </a:solidFill>
            </a:endParaRPr>
          </a:p>
          <a:p>
            <a:pPr>
              <a:spcBef>
                <a:spcPts val="900"/>
              </a:spcBef>
            </a:pPr>
            <a:endParaRPr lang="en-GB" sz="16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33" y="1453986"/>
            <a:ext cx="2240493" cy="50838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963" y="4114971"/>
            <a:ext cx="3193048" cy="8877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3207"/>
          <a:stretch/>
        </p:blipFill>
        <p:spPr>
          <a:xfrm>
            <a:off x="5846057" y="2430379"/>
            <a:ext cx="3197771" cy="358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9204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MODELS COMPARISON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43" y="1170404"/>
            <a:ext cx="7083114" cy="535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73713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ON-OFF RATII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39" y="1840886"/>
            <a:ext cx="7768576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2799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761" y="1307243"/>
            <a:ext cx="8316912" cy="4668837"/>
          </a:xfrm>
        </p:spPr>
        <p:txBody>
          <a:bodyPr/>
          <a:lstStyle/>
          <a:p>
            <a:pPr marL="0" indent="0">
              <a:spcBef>
                <a:spcPts val="900"/>
              </a:spcBef>
              <a:buNone/>
            </a:pPr>
            <a:r>
              <a:rPr lang="fr-FR" sz="1600" dirty="0" err="1"/>
              <a:t>Andrew’s</a:t>
            </a:r>
            <a:r>
              <a:rPr lang="fr-FR" sz="1600" dirty="0"/>
              <a:t> </a:t>
            </a:r>
            <a:r>
              <a:rPr lang="fr-FR" sz="1600" dirty="0" err="1"/>
              <a:t>load</a:t>
            </a:r>
            <a:r>
              <a:rPr lang="fr-FR" sz="1600" dirty="0"/>
              <a:t> pull </a:t>
            </a:r>
            <a:r>
              <a:rPr lang="fr-FR" sz="1600" dirty="0" err="1"/>
              <a:t>analysis</a:t>
            </a:r>
            <a:r>
              <a:rPr lang="fr-FR" sz="1600" dirty="0"/>
              <a:t> shows 1:1 </a:t>
            </a:r>
            <a:r>
              <a:rPr lang="fr-FR" sz="1600" dirty="0" err="1"/>
              <a:t>load</a:t>
            </a:r>
            <a:r>
              <a:rPr lang="fr-FR" sz="1600" dirty="0"/>
              <a:t> has to </a:t>
            </a:r>
            <a:r>
              <a:rPr lang="fr-FR" sz="1600" dirty="0" err="1"/>
              <a:t>be</a:t>
            </a:r>
            <a:r>
              <a:rPr lang="fr-FR" sz="1600" dirty="0"/>
              <a:t> set at 0.5dB / 0.7dB </a:t>
            </a:r>
            <a:r>
              <a:rPr lang="fr-FR" sz="1600" dirty="0" err="1"/>
              <a:t>away</a:t>
            </a:r>
            <a:r>
              <a:rPr lang="fr-FR" sz="1600" dirty="0"/>
              <a:t> </a:t>
            </a:r>
            <a:r>
              <a:rPr lang="fr-FR" sz="1600" dirty="0" err="1"/>
              <a:t>from</a:t>
            </a:r>
            <a:r>
              <a:rPr lang="fr-FR" sz="1600" dirty="0"/>
              <a:t> </a:t>
            </a:r>
            <a:r>
              <a:rPr lang="fr-FR" sz="1600" dirty="0" smtClean="0"/>
              <a:t>MXP</a:t>
            </a:r>
          </a:p>
          <a:p>
            <a:pPr marL="0" indent="0">
              <a:spcBef>
                <a:spcPts val="900"/>
              </a:spcBef>
              <a:buNone/>
            </a:pPr>
            <a:endParaRPr lang="fr-FR" sz="1600" dirty="0"/>
          </a:p>
          <a:p>
            <a:pPr marL="0" indent="0">
              <a:spcBef>
                <a:spcPts val="900"/>
              </a:spcBef>
              <a:buNone/>
            </a:pPr>
            <a:r>
              <a:rPr lang="fr-FR" sz="1600" dirty="0"/>
              <a:t>The </a:t>
            </a:r>
            <a:r>
              <a:rPr lang="fr-FR" sz="1600" dirty="0" err="1"/>
              <a:t>current</a:t>
            </a:r>
            <a:r>
              <a:rPr lang="fr-FR" sz="1600" dirty="0"/>
              <a:t> model fit shows </a:t>
            </a:r>
            <a:r>
              <a:rPr lang="fr-FR" sz="1600" dirty="0" smtClean="0"/>
              <a:t>MXP=93 </a:t>
            </a:r>
            <a:r>
              <a:rPr lang="fr-FR" sz="1600" dirty="0"/>
              <a:t>ohms/mm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fr-FR" sz="1600" dirty="0"/>
              <a:t>0.5dB </a:t>
            </a:r>
            <a:r>
              <a:rPr lang="fr-FR" sz="1600" dirty="0" err="1"/>
              <a:t>away</a:t>
            </a:r>
            <a:r>
              <a:rPr lang="fr-FR" sz="1600" dirty="0"/>
              <a:t> </a:t>
            </a:r>
            <a:r>
              <a:rPr lang="fr-FR" sz="1600" dirty="0" err="1"/>
              <a:t>means</a:t>
            </a:r>
            <a:r>
              <a:rPr lang="fr-FR" sz="1600" dirty="0"/>
              <a:t> the </a:t>
            </a:r>
            <a:r>
              <a:rPr lang="fr-FR" sz="1600" dirty="0" err="1"/>
              <a:t>load</a:t>
            </a:r>
            <a:r>
              <a:rPr lang="fr-FR" sz="1600" dirty="0"/>
              <a:t> line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multiplied</a:t>
            </a:r>
            <a:r>
              <a:rPr lang="fr-FR" sz="1600" dirty="0"/>
              <a:t> by 1.12 and 0.7dB by 1.18.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fr-FR" sz="1600" dirty="0" err="1"/>
              <a:t>Using</a:t>
            </a:r>
            <a:r>
              <a:rPr lang="fr-FR" sz="1600" dirty="0"/>
              <a:t> 1.16 leads to a </a:t>
            </a:r>
            <a:r>
              <a:rPr lang="fr-FR" sz="1600" u="sng" dirty="0"/>
              <a:t>1:1 </a:t>
            </a:r>
            <a:r>
              <a:rPr lang="fr-FR" sz="1600" u="sng" dirty="0" err="1"/>
              <a:t>load</a:t>
            </a:r>
            <a:r>
              <a:rPr lang="fr-FR" sz="1600" u="sng" dirty="0"/>
              <a:t> set at  </a:t>
            </a:r>
            <a:r>
              <a:rPr lang="fr-FR" sz="1600" u="sng" dirty="0" smtClean="0"/>
              <a:t>108 ohms</a:t>
            </a:r>
            <a:endParaRPr lang="fr-FR" sz="1600" u="sng" dirty="0"/>
          </a:p>
          <a:p>
            <a:pPr marL="0" indent="0">
              <a:spcBef>
                <a:spcPts val="900"/>
              </a:spcBef>
              <a:buNone/>
            </a:pPr>
            <a:r>
              <a:rPr lang="fr-FR" sz="1600" dirty="0"/>
              <a:t>So </a:t>
            </a:r>
            <a:r>
              <a:rPr lang="fr-FR" sz="1600" u="sng" dirty="0"/>
              <a:t>the 2:1 match has to </a:t>
            </a:r>
            <a:r>
              <a:rPr lang="fr-FR" sz="1600" u="sng" dirty="0" err="1"/>
              <a:t>be</a:t>
            </a:r>
            <a:r>
              <a:rPr lang="fr-FR" sz="1600" u="sng" dirty="0"/>
              <a:t>  </a:t>
            </a:r>
            <a:r>
              <a:rPr lang="fr-FR" sz="1600" u="sng" dirty="0" err="1"/>
              <a:t>with</a:t>
            </a:r>
            <a:r>
              <a:rPr lang="fr-FR" sz="1600" u="sng" dirty="0"/>
              <a:t> </a:t>
            </a:r>
            <a:r>
              <a:rPr lang="fr-FR" sz="1600" u="sng" dirty="0" smtClean="0"/>
              <a:t>216 ohms</a:t>
            </a:r>
          </a:p>
          <a:p>
            <a:pPr marL="0" indent="0">
              <a:spcBef>
                <a:spcPts val="900"/>
              </a:spcBef>
              <a:buNone/>
            </a:pPr>
            <a:endParaRPr lang="fr-FR" sz="1600" u="sng" dirty="0"/>
          </a:p>
          <a:p>
            <a:pPr marL="0" indent="0">
              <a:spcBef>
                <a:spcPts val="900"/>
              </a:spcBef>
              <a:buNone/>
            </a:pPr>
            <a:r>
              <a:rPr lang="fr-FR" sz="1600" dirty="0" err="1" smtClean="0">
                <a:solidFill>
                  <a:srgbClr val="D7981B"/>
                </a:solidFill>
              </a:rPr>
              <a:t>Based</a:t>
            </a:r>
            <a:r>
              <a:rPr lang="fr-FR" sz="1600" dirty="0" smtClean="0">
                <a:solidFill>
                  <a:srgbClr val="D7981B"/>
                </a:solidFill>
              </a:rPr>
              <a:t> on class B </a:t>
            </a:r>
            <a:r>
              <a:rPr lang="fr-FR" sz="1600" dirty="0" err="1" smtClean="0">
                <a:solidFill>
                  <a:srgbClr val="D7981B"/>
                </a:solidFill>
              </a:rPr>
              <a:t>theory</a:t>
            </a:r>
            <a:r>
              <a:rPr lang="fr-FR" sz="1600" dirty="0" smtClean="0">
                <a:solidFill>
                  <a:srgbClr val="D7981B"/>
                </a:solidFill>
              </a:rPr>
              <a:t> and IV </a:t>
            </a:r>
            <a:r>
              <a:rPr lang="fr-FR" sz="1600" dirty="0" err="1" smtClean="0">
                <a:solidFill>
                  <a:srgbClr val="D7981B"/>
                </a:solidFill>
              </a:rPr>
              <a:t>curves</a:t>
            </a:r>
            <a:endParaRPr lang="fr-FR" sz="1600" dirty="0" smtClean="0">
              <a:solidFill>
                <a:srgbClr val="D7981B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fr-FR" sz="1600" dirty="0" smtClean="0">
                <a:solidFill>
                  <a:srgbClr val="D7981B"/>
                </a:solidFill>
              </a:rPr>
              <a:t>R_MXP=51 ohms ( 28V Vds / 5V </a:t>
            </a:r>
            <a:r>
              <a:rPr lang="fr-FR" sz="1600" dirty="0" err="1" smtClean="0">
                <a:solidFill>
                  <a:srgbClr val="D7981B"/>
                </a:solidFill>
              </a:rPr>
              <a:t>knee</a:t>
            </a:r>
            <a:r>
              <a:rPr lang="fr-FR" sz="1600" dirty="0" smtClean="0">
                <a:solidFill>
                  <a:srgbClr val="D7981B"/>
                </a:solidFill>
              </a:rPr>
              <a:t> /900mA)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fr-FR" sz="1600" dirty="0" smtClean="0">
                <a:solidFill>
                  <a:srgbClr val="D7981B"/>
                </a:solidFill>
              </a:rPr>
              <a:t>So 1:1 </a:t>
            </a:r>
            <a:r>
              <a:rPr lang="fr-FR" sz="1600" dirty="0" err="1" smtClean="0">
                <a:solidFill>
                  <a:srgbClr val="D7981B"/>
                </a:solidFill>
              </a:rPr>
              <a:t>load</a:t>
            </a:r>
            <a:r>
              <a:rPr lang="fr-FR" sz="1600" dirty="0" smtClean="0">
                <a:solidFill>
                  <a:srgbClr val="D7981B"/>
                </a:solidFill>
              </a:rPr>
              <a:t> </a:t>
            </a:r>
            <a:r>
              <a:rPr lang="fr-FR" sz="1600" dirty="0" err="1" smtClean="0">
                <a:solidFill>
                  <a:srgbClr val="D7981B"/>
                </a:solidFill>
              </a:rPr>
              <a:t>should</a:t>
            </a:r>
            <a:r>
              <a:rPr lang="fr-FR" sz="1600" dirty="0" smtClean="0">
                <a:solidFill>
                  <a:srgbClr val="D7981B"/>
                </a:solidFill>
              </a:rPr>
              <a:t> </a:t>
            </a:r>
            <a:r>
              <a:rPr lang="fr-FR" sz="1600" dirty="0" err="1" smtClean="0">
                <a:solidFill>
                  <a:srgbClr val="D7981B"/>
                </a:solidFill>
              </a:rPr>
              <a:t>be</a:t>
            </a:r>
            <a:r>
              <a:rPr lang="fr-FR" sz="1600" dirty="0" smtClean="0">
                <a:solidFill>
                  <a:srgbClr val="D7981B"/>
                </a:solidFill>
              </a:rPr>
              <a:t> 59 ohms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fr-FR" sz="1600" dirty="0" smtClean="0">
                <a:solidFill>
                  <a:srgbClr val="D7981B"/>
                </a:solidFill>
              </a:rPr>
              <a:t>And 2:1 </a:t>
            </a:r>
            <a:r>
              <a:rPr lang="fr-FR" sz="1600" dirty="0" err="1" smtClean="0">
                <a:solidFill>
                  <a:srgbClr val="D7981B"/>
                </a:solidFill>
              </a:rPr>
              <a:t>load</a:t>
            </a:r>
            <a:r>
              <a:rPr lang="fr-FR" sz="1600" dirty="0" smtClean="0">
                <a:solidFill>
                  <a:srgbClr val="D7981B"/>
                </a:solidFill>
              </a:rPr>
              <a:t> 118 ohms.</a:t>
            </a:r>
          </a:p>
          <a:p>
            <a:pPr marL="0" indent="0">
              <a:spcBef>
                <a:spcPts val="900"/>
              </a:spcBef>
              <a:buNone/>
            </a:pPr>
            <a:endParaRPr lang="fr-FR" sz="1600" dirty="0">
              <a:solidFill>
                <a:srgbClr val="D7981B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fr-FR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90° combiner </a:t>
            </a:r>
            <a:r>
              <a:rPr lang="fr-FR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impedance</a:t>
            </a:r>
            <a:r>
              <a:rPr lang="fr-FR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fr-FR" sz="1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is</a:t>
            </a:r>
            <a:r>
              <a:rPr lang="fr-FR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set by Cds and F0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fr-FR" sz="1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Z0=1/( Cds*w)</a:t>
            </a:r>
          </a:p>
          <a:p>
            <a:pPr marL="0" indent="0">
              <a:spcBef>
                <a:spcPts val="900"/>
              </a:spcBef>
              <a:buNone/>
            </a:pPr>
            <a:r>
              <a:rPr lang="fr-FR" sz="1600" dirty="0" smtClean="0">
                <a:solidFill>
                  <a:srgbClr val="FF0000"/>
                </a:solidFill>
              </a:rPr>
              <a:t>				</a:t>
            </a:r>
            <a:r>
              <a:rPr lang="fr-FR" sz="1600" u="sng" dirty="0" smtClean="0">
                <a:solidFill>
                  <a:srgbClr val="FF0000"/>
                </a:solidFill>
              </a:rPr>
              <a:t>Tough to </a:t>
            </a:r>
            <a:r>
              <a:rPr lang="fr-FR" sz="1600" u="sng" dirty="0" err="1" smtClean="0">
                <a:solidFill>
                  <a:srgbClr val="FF0000"/>
                </a:solidFill>
              </a:rPr>
              <a:t>assess</a:t>
            </a:r>
            <a:r>
              <a:rPr lang="fr-FR" sz="1600" u="sng" dirty="0" smtClean="0">
                <a:solidFill>
                  <a:srgbClr val="FF0000"/>
                </a:solidFill>
              </a:rPr>
              <a:t> the </a:t>
            </a:r>
            <a:r>
              <a:rPr lang="fr-FR" sz="1600" u="sng" dirty="0" err="1" smtClean="0">
                <a:solidFill>
                  <a:srgbClr val="FF0000"/>
                </a:solidFill>
              </a:rPr>
              <a:t>suitability</a:t>
            </a:r>
            <a:r>
              <a:rPr lang="fr-FR" sz="1600" u="sng" dirty="0" smtClean="0">
                <a:solidFill>
                  <a:srgbClr val="FF0000"/>
                </a:solidFill>
              </a:rPr>
              <a:t> </a:t>
            </a:r>
            <a:r>
              <a:rPr lang="fr-FR" sz="1600" u="sng" dirty="0" err="1" smtClean="0">
                <a:solidFill>
                  <a:srgbClr val="FF0000"/>
                </a:solidFill>
              </a:rPr>
              <a:t>wrt</a:t>
            </a:r>
            <a:r>
              <a:rPr lang="fr-FR" sz="1600" u="sng" dirty="0" smtClean="0">
                <a:solidFill>
                  <a:srgbClr val="FF0000"/>
                </a:solidFill>
              </a:rPr>
              <a:t> 90° combiner</a:t>
            </a:r>
          </a:p>
          <a:p>
            <a:pPr marL="0" indent="0">
              <a:spcBef>
                <a:spcPts val="900"/>
              </a:spcBef>
              <a:buNone/>
            </a:pPr>
            <a:endParaRPr lang="fr-FR" sz="1600" dirty="0" smtClean="0">
              <a:solidFill>
                <a:srgbClr val="D7981B"/>
              </a:solidFill>
            </a:endParaRPr>
          </a:p>
          <a:p>
            <a:pPr marL="0" indent="0">
              <a:spcBef>
                <a:spcPts val="900"/>
              </a:spcBef>
              <a:buNone/>
            </a:pPr>
            <a:endParaRPr lang="fr-FR" sz="1600" dirty="0"/>
          </a:p>
          <a:p>
            <a:pPr marL="0" indent="0">
              <a:spcBef>
                <a:spcPts val="900"/>
              </a:spcBef>
              <a:buNone/>
            </a:pPr>
            <a:endParaRPr lang="fr-FR" sz="1600" dirty="0"/>
          </a:p>
          <a:p>
            <a:pPr marL="0" indent="0">
              <a:spcBef>
                <a:spcPts val="900"/>
              </a:spcBef>
              <a:buNone/>
            </a:pPr>
            <a:endParaRPr lang="fr-FR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DOHERTY </a:t>
            </a:r>
            <a:r>
              <a:rPr lang="fr-FR" dirty="0" smtClean="0"/>
              <a:t>INVESTIGATION and PROBLEMS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917" y="2812679"/>
            <a:ext cx="4583266" cy="2748404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8076978" y="3863546"/>
            <a:ext cx="0" cy="91440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7146324" y="3863546"/>
            <a:ext cx="0" cy="91440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5426240" y="3863546"/>
            <a:ext cx="0" cy="914400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 bwMode="auto">
          <a:xfrm>
            <a:off x="7704002" y="3233849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sz="1100" dirty="0" err="1" smtClean="0">
                <a:solidFill>
                  <a:srgbClr val="FF0000"/>
                </a:solidFill>
                <a:latin typeface="+mn-lt"/>
              </a:rPr>
              <a:t>Cds_MXP</a:t>
            </a:r>
            <a:endParaRPr lang="en-GB" sz="1100" dirty="0" err="1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687452" y="3246206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sz="1100" dirty="0" err="1" smtClean="0">
                <a:solidFill>
                  <a:srgbClr val="FF0000"/>
                </a:solidFill>
                <a:latin typeface="+mn-lt"/>
              </a:rPr>
              <a:t>Cds_MXE</a:t>
            </a:r>
            <a:endParaRPr lang="en-GB" sz="1100" dirty="0" err="1" smtClean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228640" y="3246976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sz="1100" dirty="0" err="1" smtClean="0">
                <a:solidFill>
                  <a:srgbClr val="FF0000"/>
                </a:solidFill>
                <a:latin typeface="+mn-lt"/>
              </a:rPr>
              <a:t>Cds_ss</a:t>
            </a:r>
            <a:endParaRPr lang="en-GB" sz="1100" dirty="0" err="1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6210872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WHY DID I DO ALL THIS MODELING ?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169" y="1196348"/>
            <a:ext cx="8335938" cy="5341989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1536358" y="1326292"/>
            <a:ext cx="5638799" cy="2183027"/>
            <a:chOff x="1536358" y="1326292"/>
            <a:chExt cx="5638799" cy="2183027"/>
          </a:xfrm>
        </p:grpSpPr>
        <p:cxnSp>
          <p:nvCxnSpPr>
            <p:cNvPr id="17" name="Straight Connector 16"/>
            <p:cNvCxnSpPr/>
            <p:nvPr/>
          </p:nvCxnSpPr>
          <p:spPr bwMode="auto">
            <a:xfrm>
              <a:off x="1548714" y="1326292"/>
              <a:ext cx="5626443" cy="0"/>
            </a:xfrm>
            <a:prstGeom prst="line">
              <a:avLst/>
            </a:prstGeom>
            <a:solidFill>
              <a:schemeClr val="accent2"/>
            </a:solidFill>
            <a:ln w="5715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/>
            <p:nvPr/>
          </p:nvCxnSpPr>
          <p:spPr bwMode="auto">
            <a:xfrm>
              <a:off x="1536358" y="3505200"/>
              <a:ext cx="4724399" cy="0"/>
            </a:xfrm>
            <a:prstGeom prst="line">
              <a:avLst/>
            </a:prstGeom>
            <a:solidFill>
              <a:schemeClr val="accent2"/>
            </a:solidFill>
            <a:ln w="5715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/>
            <p:nvPr/>
          </p:nvCxnSpPr>
          <p:spPr bwMode="auto">
            <a:xfrm>
              <a:off x="1548714" y="1326292"/>
              <a:ext cx="0" cy="2183027"/>
            </a:xfrm>
            <a:prstGeom prst="line">
              <a:avLst/>
            </a:prstGeom>
            <a:solidFill>
              <a:schemeClr val="accent2"/>
            </a:solidFill>
            <a:ln w="5715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7175157" y="1326292"/>
              <a:ext cx="0" cy="1079157"/>
            </a:xfrm>
            <a:prstGeom prst="line">
              <a:avLst/>
            </a:prstGeom>
            <a:solidFill>
              <a:schemeClr val="accent2"/>
            </a:solidFill>
            <a:ln w="5715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 flipH="1">
              <a:off x="6260757" y="2405449"/>
              <a:ext cx="914400" cy="0"/>
            </a:xfrm>
            <a:prstGeom prst="line">
              <a:avLst/>
            </a:prstGeom>
            <a:solidFill>
              <a:schemeClr val="accent2"/>
            </a:solidFill>
            <a:ln w="5715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6260757" y="2405449"/>
              <a:ext cx="0" cy="1099751"/>
            </a:xfrm>
            <a:prstGeom prst="line">
              <a:avLst/>
            </a:prstGeom>
            <a:solidFill>
              <a:schemeClr val="accent2"/>
            </a:solidFill>
            <a:ln w="57150" cap="sq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1548712" y="3711147"/>
            <a:ext cx="5638799" cy="2183027"/>
            <a:chOff x="1548712" y="3793527"/>
            <a:chExt cx="5638799" cy="2183027"/>
          </a:xfrm>
        </p:grpSpPr>
        <p:cxnSp>
          <p:nvCxnSpPr>
            <p:cNvPr id="28" name="Straight Connector 27"/>
            <p:cNvCxnSpPr/>
            <p:nvPr/>
          </p:nvCxnSpPr>
          <p:spPr bwMode="auto">
            <a:xfrm flipV="1">
              <a:off x="1561068" y="5976554"/>
              <a:ext cx="5626443" cy="0"/>
            </a:xfrm>
            <a:prstGeom prst="line">
              <a:avLst/>
            </a:prstGeom>
            <a:solidFill>
              <a:schemeClr val="accent2"/>
            </a:solidFill>
            <a:ln w="57150" cap="sq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 flipV="1">
              <a:off x="1548712" y="3793527"/>
              <a:ext cx="5626445" cy="4119"/>
            </a:xfrm>
            <a:prstGeom prst="line">
              <a:avLst/>
            </a:prstGeom>
            <a:solidFill>
              <a:schemeClr val="accent2"/>
            </a:solidFill>
            <a:ln w="57150" cap="sq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/>
            <p:cNvCxnSpPr/>
            <p:nvPr/>
          </p:nvCxnSpPr>
          <p:spPr bwMode="auto">
            <a:xfrm flipV="1">
              <a:off x="1561068" y="3793527"/>
              <a:ext cx="0" cy="2183027"/>
            </a:xfrm>
            <a:prstGeom prst="line">
              <a:avLst/>
            </a:prstGeom>
            <a:solidFill>
              <a:schemeClr val="accent2"/>
            </a:solidFill>
            <a:ln w="57150" cap="sq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/>
            <p:cNvCxnSpPr/>
            <p:nvPr/>
          </p:nvCxnSpPr>
          <p:spPr bwMode="auto">
            <a:xfrm flipV="1">
              <a:off x="7187511" y="4897397"/>
              <a:ext cx="0" cy="1079157"/>
            </a:xfrm>
            <a:prstGeom prst="line">
              <a:avLst/>
            </a:prstGeom>
            <a:solidFill>
              <a:schemeClr val="accent2"/>
            </a:solidFill>
            <a:ln w="57150" cap="sq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 flipV="1">
              <a:off x="7179280" y="3797646"/>
              <a:ext cx="0" cy="1099751"/>
            </a:xfrm>
            <a:prstGeom prst="line">
              <a:avLst/>
            </a:prstGeom>
            <a:solidFill>
              <a:schemeClr val="accent2"/>
            </a:solidFill>
            <a:ln w="57150" cap="sq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8" name="TextBox 37"/>
          <p:cNvSpPr txBox="1"/>
          <p:nvPr/>
        </p:nvSpPr>
        <p:spPr bwMode="auto">
          <a:xfrm>
            <a:off x="5741774" y="1167221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dirty="0">
                <a:solidFill>
                  <a:srgbClr val="FF0000"/>
                </a:solidFill>
              </a:rPr>
              <a:t>MAIN</a:t>
            </a:r>
            <a:endParaRPr lang="en-GB" dirty="0" err="1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3613150" y="3500587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dirty="0" smtClean="0">
                <a:solidFill>
                  <a:srgbClr val="00B0F0"/>
                </a:solidFill>
              </a:rPr>
              <a:t>PEAK IN OFF-state</a:t>
            </a:r>
            <a:endParaRPr lang="en-GB" dirty="0" err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904176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55" y="4027617"/>
            <a:ext cx="7768576" cy="2641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5" y="1202895"/>
            <a:ext cx="4505864" cy="2791770"/>
          </a:xfrm>
          <a:prstGeom prst="rect">
            <a:avLst/>
          </a:prstGeom>
        </p:spPr>
      </p:pic>
      <p:sp>
        <p:nvSpPr>
          <p:cNvPr id="6" name="Title 2"/>
          <p:cNvSpPr>
            <a:spLocks noGrp="1"/>
          </p:cNvSpPr>
          <p:nvPr>
            <p:ph type="title"/>
          </p:nvPr>
        </p:nvSpPr>
        <p:spPr>
          <a:xfrm>
            <a:off x="412750" y="310896"/>
            <a:ext cx="6400800" cy="640080"/>
          </a:xfrm>
        </p:spPr>
        <p:txBody>
          <a:bodyPr/>
          <a:lstStyle/>
          <a:p>
            <a:r>
              <a:rPr lang="fr-FR" dirty="0" smtClean="0"/>
              <a:t>DOHERTY SIMULATIONS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 bwMode="auto">
          <a:xfrm>
            <a:off x="5371179" y="1964949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chemeClr val="tx2"/>
                </a:solidFill>
                <a:latin typeface="+mn-lt"/>
              </a:rPr>
              <a:t>Cds_main</a:t>
            </a:r>
            <a:r>
              <a:rPr lang="fr-FR" sz="1400" dirty="0" smtClean="0">
                <a:solidFill>
                  <a:schemeClr val="tx2"/>
                </a:solidFill>
                <a:latin typeface="+mn-lt"/>
              </a:rPr>
              <a:t>=0.62pF_mm</a:t>
            </a: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chemeClr val="tx2"/>
                </a:solidFill>
                <a:latin typeface="+mn-lt"/>
              </a:rPr>
              <a:t>Cds_peak_off</a:t>
            </a:r>
            <a:r>
              <a:rPr lang="fr-FR" sz="1400" dirty="0" smtClean="0">
                <a:solidFill>
                  <a:schemeClr val="tx2"/>
                </a:solidFill>
                <a:latin typeface="+mn-lt"/>
              </a:rPr>
              <a:t>=0.42pF_mm</a:t>
            </a: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rgbClr val="FF0000"/>
                </a:solidFill>
                <a:latin typeface="+mn-lt"/>
              </a:rPr>
              <a:t>R_current_source</a:t>
            </a:r>
            <a:r>
              <a:rPr lang="fr-FR" sz="1400" dirty="0" smtClean="0">
                <a:solidFill>
                  <a:srgbClr val="FF0000"/>
                </a:solidFill>
                <a:latin typeface="+mn-lt"/>
              </a:rPr>
              <a:t>=63 ohms</a:t>
            </a:r>
          </a:p>
          <a:p>
            <a:pPr algn="l">
              <a:spcBef>
                <a:spcPts val="900"/>
              </a:spcBef>
            </a:pPr>
            <a:endParaRPr lang="fr-FR" sz="1400" dirty="0">
              <a:solidFill>
                <a:srgbClr val="FF0000"/>
              </a:solidFill>
              <a:latin typeface="+mn-lt"/>
            </a:endParaRP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rgbClr val="FF0000"/>
                </a:solidFill>
                <a:latin typeface="+mn-lt"/>
              </a:rPr>
              <a:t>Cdg</a:t>
            </a:r>
            <a:r>
              <a:rPr lang="fr-FR" sz="1400" dirty="0" smtClean="0">
                <a:solidFill>
                  <a:srgbClr val="FF0000"/>
                </a:solidFill>
                <a:latin typeface="+mn-lt"/>
              </a:rPr>
              <a:t>=0</a:t>
            </a: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rgbClr val="FF0000"/>
                </a:solidFill>
                <a:latin typeface="+mn-lt"/>
              </a:rPr>
              <a:t>Parasitic</a:t>
            </a:r>
            <a:r>
              <a:rPr lang="fr-FR" sz="1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  <a:latin typeface="+mn-lt"/>
              </a:rPr>
              <a:t>channel</a:t>
            </a:r>
            <a:r>
              <a:rPr lang="fr-FR" sz="1400" dirty="0" smtClean="0">
                <a:solidFill>
                  <a:srgbClr val="FF0000"/>
                </a:solidFill>
                <a:latin typeface="+mn-lt"/>
              </a:rPr>
              <a:t> gone</a:t>
            </a: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rgbClr val="FF0000"/>
                </a:solidFill>
                <a:latin typeface="+mn-lt"/>
              </a:rPr>
              <a:t>Ideal</a:t>
            </a:r>
            <a:r>
              <a:rPr lang="fr-FR" sz="1400" dirty="0" smtClean="0">
                <a:solidFill>
                  <a:srgbClr val="FF0000"/>
                </a:solidFill>
                <a:latin typeface="+mn-lt"/>
              </a:rPr>
              <a:t> off state </a:t>
            </a:r>
            <a:r>
              <a:rPr lang="fr-FR" sz="1400" dirty="0" err="1" smtClean="0">
                <a:solidFill>
                  <a:srgbClr val="FF0000"/>
                </a:solidFill>
                <a:latin typeface="+mn-lt"/>
              </a:rPr>
              <a:t>current</a:t>
            </a:r>
            <a:r>
              <a:rPr lang="fr-FR" sz="1400" dirty="0" smtClean="0">
                <a:solidFill>
                  <a:srgbClr val="FF0000"/>
                </a:solidFill>
                <a:latin typeface="+mn-lt"/>
              </a:rPr>
              <a:t> source</a:t>
            </a:r>
            <a:endParaRPr lang="en-GB" sz="1400" dirty="0" err="1" smtClean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9443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DOHERTY SIMULATIONS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80" y="3876846"/>
            <a:ext cx="7768576" cy="2641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50" y="1274802"/>
            <a:ext cx="4064762" cy="251846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5371179" y="1964949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chemeClr val="tx2"/>
                </a:solidFill>
                <a:latin typeface="+mn-lt"/>
              </a:rPr>
              <a:t>Cds_main</a:t>
            </a:r>
            <a:r>
              <a:rPr lang="fr-FR" sz="1400" dirty="0" smtClean="0">
                <a:solidFill>
                  <a:schemeClr val="tx2"/>
                </a:solidFill>
                <a:latin typeface="+mn-lt"/>
              </a:rPr>
              <a:t>=0.62pF_mm</a:t>
            </a: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chemeClr val="tx2"/>
                </a:solidFill>
                <a:latin typeface="+mn-lt"/>
              </a:rPr>
              <a:t>Cds_peak_off</a:t>
            </a:r>
            <a:r>
              <a:rPr lang="fr-FR" sz="1400" dirty="0" smtClean="0">
                <a:solidFill>
                  <a:schemeClr val="tx2"/>
                </a:solidFill>
                <a:latin typeface="+mn-lt"/>
              </a:rPr>
              <a:t>=0.42pF_mm</a:t>
            </a: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rgbClr val="FF0000"/>
                </a:solidFill>
                <a:latin typeface="+mn-lt"/>
              </a:rPr>
              <a:t>R_current_source</a:t>
            </a:r>
            <a:r>
              <a:rPr lang="fr-FR" sz="1400" dirty="0" smtClean="0">
                <a:solidFill>
                  <a:srgbClr val="FF0000"/>
                </a:solidFill>
                <a:latin typeface="+mn-lt"/>
              </a:rPr>
              <a:t>=63 ohms</a:t>
            </a:r>
          </a:p>
          <a:p>
            <a:pPr algn="l">
              <a:spcBef>
                <a:spcPts val="900"/>
              </a:spcBef>
            </a:pPr>
            <a:endParaRPr lang="fr-FR" sz="1400" dirty="0">
              <a:solidFill>
                <a:srgbClr val="FF0000"/>
              </a:solidFill>
              <a:latin typeface="+mn-lt"/>
            </a:endParaRP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rgbClr val="FF0000"/>
                </a:solidFill>
                <a:latin typeface="+mn-lt"/>
              </a:rPr>
              <a:t>Cdg</a:t>
            </a:r>
            <a:r>
              <a:rPr lang="fr-FR" sz="1400" dirty="0" smtClean="0">
                <a:solidFill>
                  <a:srgbClr val="FF0000"/>
                </a:solidFill>
                <a:latin typeface="+mn-lt"/>
              </a:rPr>
              <a:t>=0</a:t>
            </a: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rgbClr val="FF0000"/>
                </a:solidFill>
                <a:latin typeface="+mn-lt"/>
              </a:rPr>
              <a:t>Parasitic</a:t>
            </a:r>
            <a:r>
              <a:rPr lang="fr-FR" sz="1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fr-FR" sz="1400" dirty="0" err="1" smtClean="0">
                <a:solidFill>
                  <a:srgbClr val="FF0000"/>
                </a:solidFill>
                <a:latin typeface="+mn-lt"/>
              </a:rPr>
              <a:t>channel</a:t>
            </a:r>
            <a:r>
              <a:rPr lang="fr-FR" sz="1400" dirty="0" smtClean="0">
                <a:solidFill>
                  <a:srgbClr val="FF0000"/>
                </a:solidFill>
                <a:latin typeface="+mn-lt"/>
              </a:rPr>
              <a:t> gone</a:t>
            </a:r>
          </a:p>
          <a:p>
            <a:pPr algn="l">
              <a:spcBef>
                <a:spcPts val="900"/>
              </a:spcBef>
            </a:pPr>
            <a:r>
              <a:rPr lang="fr-FR" sz="1400" dirty="0" smtClean="0">
                <a:latin typeface="+mn-lt"/>
              </a:rPr>
              <a:t>off state </a:t>
            </a:r>
            <a:r>
              <a:rPr lang="fr-FR" sz="1400" dirty="0" err="1" smtClean="0">
                <a:latin typeface="+mn-lt"/>
              </a:rPr>
              <a:t>current</a:t>
            </a:r>
            <a:r>
              <a:rPr lang="fr-FR" sz="1400" dirty="0" smtClean="0">
                <a:latin typeface="+mn-lt"/>
              </a:rPr>
              <a:t> source</a:t>
            </a:r>
            <a:endParaRPr lang="en-GB" sz="1400" dirty="0" err="1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356350" y="4423719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u="sng" dirty="0" smtClean="0">
                <a:solidFill>
                  <a:schemeClr val="tx2"/>
                </a:solidFill>
                <a:latin typeface="+mn-lt"/>
              </a:rPr>
              <a:t>Off state </a:t>
            </a:r>
            <a:r>
              <a:rPr lang="fr-FR" u="sng" dirty="0" err="1" smtClean="0">
                <a:solidFill>
                  <a:schemeClr val="tx2"/>
                </a:solidFill>
                <a:latin typeface="+mn-lt"/>
              </a:rPr>
              <a:t>current</a:t>
            </a:r>
            <a:r>
              <a:rPr lang="fr-FR" u="sng" dirty="0" smtClean="0">
                <a:solidFill>
                  <a:schemeClr val="tx2"/>
                </a:solidFill>
                <a:latin typeface="+mn-lt"/>
              </a:rPr>
              <a:t> source =0.1dB </a:t>
            </a:r>
            <a:r>
              <a:rPr lang="fr-FR" u="sng" dirty="0" err="1" smtClean="0">
                <a:solidFill>
                  <a:schemeClr val="tx2"/>
                </a:solidFill>
                <a:latin typeface="+mn-lt"/>
              </a:rPr>
              <a:t>loss</a:t>
            </a:r>
            <a:endParaRPr lang="en-GB" u="sng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46805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DOHERTY SIMULATIONS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7243011" y="2117558"/>
            <a:ext cx="45719" cy="4571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>
              <a:spcBef>
                <a:spcPts val="900"/>
              </a:spcBef>
            </a:pPr>
            <a:endParaRPr lang="en-GB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6331636" y="4391194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u="sng" dirty="0" err="1" smtClean="0">
                <a:solidFill>
                  <a:schemeClr val="tx2"/>
                </a:solidFill>
                <a:latin typeface="+mn-lt"/>
              </a:rPr>
              <a:t>Parasitic</a:t>
            </a:r>
            <a:r>
              <a:rPr lang="fr-FR" u="sng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fr-FR" u="sng" dirty="0" err="1" smtClean="0">
                <a:solidFill>
                  <a:schemeClr val="tx2"/>
                </a:solidFill>
                <a:latin typeface="+mn-lt"/>
              </a:rPr>
              <a:t>channel</a:t>
            </a:r>
            <a:r>
              <a:rPr lang="fr-FR" u="sng" dirty="0" smtClean="0">
                <a:solidFill>
                  <a:schemeClr val="tx2"/>
                </a:solidFill>
                <a:latin typeface="+mn-lt"/>
              </a:rPr>
              <a:t>=0.24dB </a:t>
            </a:r>
            <a:r>
              <a:rPr lang="fr-FR" u="sng" dirty="0" err="1" smtClean="0">
                <a:solidFill>
                  <a:schemeClr val="tx2"/>
                </a:solidFill>
                <a:latin typeface="+mn-lt"/>
              </a:rPr>
              <a:t>loss</a:t>
            </a:r>
            <a:endParaRPr lang="en-GB" u="sng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247" y="1118937"/>
            <a:ext cx="4318194" cy="27672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12" y="4054162"/>
            <a:ext cx="7768576" cy="264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5371179" y="1964949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chemeClr val="tx2"/>
                </a:solidFill>
                <a:latin typeface="+mn-lt"/>
              </a:rPr>
              <a:t>Cds_main</a:t>
            </a:r>
            <a:r>
              <a:rPr lang="fr-FR" sz="1400" dirty="0" smtClean="0">
                <a:solidFill>
                  <a:schemeClr val="tx2"/>
                </a:solidFill>
                <a:latin typeface="+mn-lt"/>
              </a:rPr>
              <a:t>=0.62pF_mm</a:t>
            </a: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chemeClr val="tx2"/>
                </a:solidFill>
                <a:latin typeface="+mn-lt"/>
              </a:rPr>
              <a:t>Cds_peak_off</a:t>
            </a:r>
            <a:r>
              <a:rPr lang="fr-FR" sz="1400" dirty="0" smtClean="0">
                <a:solidFill>
                  <a:schemeClr val="tx2"/>
                </a:solidFill>
                <a:latin typeface="+mn-lt"/>
              </a:rPr>
              <a:t>=0.42pF_mm</a:t>
            </a: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rgbClr val="FF0000"/>
                </a:solidFill>
                <a:latin typeface="+mn-lt"/>
              </a:rPr>
              <a:t>R_current_source</a:t>
            </a:r>
            <a:r>
              <a:rPr lang="fr-FR" sz="1400" dirty="0" smtClean="0">
                <a:solidFill>
                  <a:srgbClr val="FF0000"/>
                </a:solidFill>
                <a:latin typeface="+mn-lt"/>
              </a:rPr>
              <a:t>=63 ohms</a:t>
            </a:r>
          </a:p>
          <a:p>
            <a:pPr algn="l">
              <a:spcBef>
                <a:spcPts val="900"/>
              </a:spcBef>
            </a:pPr>
            <a:endParaRPr lang="fr-FR" sz="1400" dirty="0">
              <a:solidFill>
                <a:srgbClr val="FF0000"/>
              </a:solidFill>
              <a:latin typeface="+mn-lt"/>
            </a:endParaRP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rgbClr val="FF0000"/>
                </a:solidFill>
                <a:latin typeface="+mn-lt"/>
              </a:rPr>
              <a:t>Cdg</a:t>
            </a:r>
            <a:r>
              <a:rPr lang="fr-FR" sz="1400" dirty="0" smtClean="0">
                <a:solidFill>
                  <a:srgbClr val="FF0000"/>
                </a:solidFill>
                <a:latin typeface="+mn-lt"/>
              </a:rPr>
              <a:t>=0</a:t>
            </a: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latin typeface="+mn-lt"/>
              </a:rPr>
              <a:t>Parasitic</a:t>
            </a:r>
            <a:r>
              <a:rPr lang="fr-FR" sz="1400" dirty="0" smtClean="0">
                <a:latin typeface="+mn-lt"/>
              </a:rPr>
              <a:t> </a:t>
            </a:r>
            <a:r>
              <a:rPr lang="fr-FR" sz="1400" dirty="0" err="1" smtClean="0">
                <a:latin typeface="+mn-lt"/>
              </a:rPr>
              <a:t>channel</a:t>
            </a:r>
            <a:r>
              <a:rPr lang="fr-FR" sz="1400" dirty="0" smtClean="0">
                <a:latin typeface="+mn-lt"/>
              </a:rPr>
              <a:t> </a:t>
            </a:r>
          </a:p>
          <a:p>
            <a:pPr algn="l">
              <a:spcBef>
                <a:spcPts val="900"/>
              </a:spcBef>
            </a:pPr>
            <a:r>
              <a:rPr lang="fr-FR" sz="1400" dirty="0" smtClean="0">
                <a:latin typeface="+mn-lt"/>
              </a:rPr>
              <a:t>off state </a:t>
            </a:r>
            <a:r>
              <a:rPr lang="fr-FR" sz="1400" dirty="0" err="1" smtClean="0">
                <a:latin typeface="+mn-lt"/>
              </a:rPr>
              <a:t>current</a:t>
            </a:r>
            <a:r>
              <a:rPr lang="fr-FR" sz="1400" dirty="0" smtClean="0">
                <a:latin typeface="+mn-lt"/>
              </a:rPr>
              <a:t> source</a:t>
            </a:r>
            <a:endParaRPr lang="en-GB" sz="1400" dirty="0" err="1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929794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DOHERTY SIMULATIONS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7243011" y="2117558"/>
            <a:ext cx="45719" cy="4571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>
              <a:spcBef>
                <a:spcPts val="900"/>
              </a:spcBef>
            </a:pPr>
            <a:endParaRPr lang="en-GB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12" y="1106905"/>
            <a:ext cx="4381515" cy="28078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 bwMode="auto">
          <a:xfrm>
            <a:off x="5371179" y="1964949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chemeClr val="tx2"/>
                </a:solidFill>
                <a:latin typeface="+mn-lt"/>
              </a:rPr>
              <a:t>Cds_main</a:t>
            </a:r>
            <a:r>
              <a:rPr lang="fr-FR" sz="1400" dirty="0" smtClean="0">
                <a:solidFill>
                  <a:schemeClr val="tx2"/>
                </a:solidFill>
                <a:latin typeface="+mn-lt"/>
              </a:rPr>
              <a:t>=0.62pF_mm</a:t>
            </a: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chemeClr val="tx2"/>
                </a:solidFill>
                <a:latin typeface="+mn-lt"/>
              </a:rPr>
              <a:t>Cds_peak_off</a:t>
            </a:r>
            <a:r>
              <a:rPr lang="fr-FR" sz="1400" dirty="0" smtClean="0">
                <a:solidFill>
                  <a:schemeClr val="tx2"/>
                </a:solidFill>
                <a:latin typeface="+mn-lt"/>
              </a:rPr>
              <a:t>=0.42pF_mm</a:t>
            </a: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rgbClr val="FF0000"/>
                </a:solidFill>
                <a:latin typeface="+mn-lt"/>
              </a:rPr>
              <a:t>R_current_source</a:t>
            </a:r>
            <a:r>
              <a:rPr lang="fr-FR" sz="1400" dirty="0" smtClean="0">
                <a:solidFill>
                  <a:srgbClr val="FF0000"/>
                </a:solidFill>
                <a:latin typeface="+mn-lt"/>
              </a:rPr>
              <a:t>=63 ohms</a:t>
            </a:r>
          </a:p>
          <a:p>
            <a:pPr algn="l">
              <a:spcBef>
                <a:spcPts val="900"/>
              </a:spcBef>
            </a:pPr>
            <a:endParaRPr lang="fr-FR" sz="1400" dirty="0">
              <a:solidFill>
                <a:srgbClr val="FF0000"/>
              </a:solidFill>
              <a:latin typeface="+mn-lt"/>
            </a:endParaRP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rgbClr val="FF0000"/>
                </a:solidFill>
                <a:latin typeface="+mn-lt"/>
              </a:rPr>
              <a:t>Cdg_main</a:t>
            </a:r>
            <a:r>
              <a:rPr lang="fr-FR" sz="1400" dirty="0" smtClean="0">
                <a:solidFill>
                  <a:srgbClr val="FF0000"/>
                </a:solidFill>
                <a:latin typeface="+mn-lt"/>
              </a:rPr>
              <a:t>=0</a:t>
            </a: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latin typeface="+mn-lt"/>
              </a:rPr>
              <a:t>Cdg_peak</a:t>
            </a:r>
            <a:r>
              <a:rPr lang="fr-FR" sz="1400" dirty="0" smtClean="0">
                <a:latin typeface="+mn-lt"/>
              </a:rPr>
              <a:t>=84fF_mm</a:t>
            </a: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latin typeface="+mn-lt"/>
              </a:rPr>
              <a:t>Parasitic</a:t>
            </a:r>
            <a:r>
              <a:rPr lang="fr-FR" sz="1400" dirty="0" smtClean="0">
                <a:latin typeface="+mn-lt"/>
              </a:rPr>
              <a:t> </a:t>
            </a:r>
            <a:r>
              <a:rPr lang="fr-FR" sz="1400" dirty="0" err="1" smtClean="0">
                <a:latin typeface="+mn-lt"/>
              </a:rPr>
              <a:t>channel</a:t>
            </a:r>
            <a:r>
              <a:rPr lang="fr-FR" sz="1400" dirty="0" smtClean="0">
                <a:latin typeface="+mn-lt"/>
              </a:rPr>
              <a:t> </a:t>
            </a:r>
          </a:p>
          <a:p>
            <a:pPr algn="l">
              <a:spcBef>
                <a:spcPts val="900"/>
              </a:spcBef>
            </a:pPr>
            <a:r>
              <a:rPr lang="fr-FR" sz="1400" dirty="0" smtClean="0">
                <a:latin typeface="+mn-lt"/>
              </a:rPr>
              <a:t>off state </a:t>
            </a:r>
            <a:r>
              <a:rPr lang="fr-FR" sz="1400" dirty="0" err="1" smtClean="0">
                <a:latin typeface="+mn-lt"/>
              </a:rPr>
              <a:t>current</a:t>
            </a:r>
            <a:r>
              <a:rPr lang="fr-FR" sz="1400" dirty="0" smtClean="0">
                <a:latin typeface="+mn-lt"/>
              </a:rPr>
              <a:t> source</a:t>
            </a:r>
            <a:endParaRPr lang="en-GB" sz="1400" dirty="0" err="1" smtClean="0">
              <a:latin typeface="+mn-lt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58" y="4070677"/>
            <a:ext cx="7768576" cy="2641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 bwMode="auto">
          <a:xfrm>
            <a:off x="6331636" y="4391194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u="sng" dirty="0" err="1" smtClean="0">
                <a:solidFill>
                  <a:schemeClr val="tx2"/>
                </a:solidFill>
                <a:latin typeface="+mn-lt"/>
              </a:rPr>
              <a:t>Cdg_peak</a:t>
            </a:r>
            <a:r>
              <a:rPr lang="fr-FR" u="sng" dirty="0" smtClean="0">
                <a:solidFill>
                  <a:schemeClr val="tx2"/>
                </a:solidFill>
                <a:latin typeface="+mn-lt"/>
              </a:rPr>
              <a:t>=0.06dB </a:t>
            </a:r>
            <a:r>
              <a:rPr lang="fr-FR" u="sng" dirty="0" err="1" smtClean="0">
                <a:solidFill>
                  <a:schemeClr val="tx2"/>
                </a:solidFill>
                <a:latin typeface="+mn-lt"/>
              </a:rPr>
              <a:t>loss</a:t>
            </a:r>
            <a:endParaRPr lang="en-GB" u="sng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63878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5" y="2130472"/>
            <a:ext cx="7391933" cy="3974375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 bwMode="auto">
          <a:xfrm flipV="1">
            <a:off x="1389888" y="2364259"/>
            <a:ext cx="41763" cy="3858935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flipV="1">
            <a:off x="7467600" y="2364259"/>
            <a:ext cx="41763" cy="3858935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Arrow Connector 6"/>
          <p:cNvCxnSpPr>
            <a:stCxn id="8" idx="1"/>
          </p:cNvCxnSpPr>
          <p:nvPr/>
        </p:nvCxnSpPr>
        <p:spPr bwMode="auto">
          <a:xfrm flipH="1" flipV="1">
            <a:off x="3063240" y="5404549"/>
            <a:ext cx="468491" cy="753935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/>
          <p:cNvSpPr txBox="1"/>
          <p:nvPr/>
        </p:nvSpPr>
        <p:spPr bwMode="auto">
          <a:xfrm>
            <a:off x="3531731" y="5687568"/>
            <a:ext cx="4142232" cy="9418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 algn="l">
              <a:spcBef>
                <a:spcPts val="900"/>
              </a:spcBef>
            </a:pPr>
            <a:r>
              <a:rPr lang="en-GB" dirty="0" smtClean="0">
                <a:solidFill>
                  <a:schemeClr val="tx2"/>
                </a:solidFill>
                <a:latin typeface="+mn-lt"/>
              </a:rPr>
              <a:t>2FO CAP (0.9pF) not bonded in for these measurements. Harmonics controlled using active </a:t>
            </a:r>
            <a:r>
              <a:rPr lang="en-GB" dirty="0" err="1" smtClean="0">
                <a:solidFill>
                  <a:schemeClr val="tx2"/>
                </a:solidFill>
                <a:latin typeface="+mn-lt"/>
              </a:rPr>
              <a:t>loadpull</a:t>
            </a:r>
            <a:r>
              <a:rPr lang="en-GB" dirty="0" smtClean="0">
                <a:solidFill>
                  <a:schemeClr val="tx2"/>
                </a:solidFill>
                <a:latin typeface="+mn-lt"/>
              </a:rPr>
              <a:t>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On wafer active </a:t>
            </a:r>
            <a:r>
              <a:rPr lang="fr-FR" dirty="0" err="1" smtClean="0"/>
              <a:t>load</a:t>
            </a:r>
            <a:r>
              <a:rPr lang="fr-FR" dirty="0" smtClean="0"/>
              <a:t> pull has been </a:t>
            </a:r>
            <a:r>
              <a:rPr lang="fr-FR" dirty="0" err="1" smtClean="0"/>
              <a:t>performed</a:t>
            </a:r>
            <a:r>
              <a:rPr lang="fr-FR" dirty="0" smtClean="0"/>
              <a:t> on the </a:t>
            </a:r>
            <a:r>
              <a:rPr lang="fr-FR" dirty="0" err="1" smtClean="0"/>
              <a:t>following</a:t>
            </a:r>
            <a:r>
              <a:rPr lang="fr-FR" dirty="0" smtClean="0"/>
              <a:t> 1mm </a:t>
            </a:r>
            <a:r>
              <a:rPr lang="fr-FR" dirty="0" err="1" smtClean="0"/>
              <a:t>device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WIN057A </a:t>
            </a:r>
            <a:r>
              <a:rPr lang="fr-FR" dirty="0" err="1" smtClean="0"/>
              <a:t>mask</a:t>
            </a:r>
            <a:r>
              <a:rPr lang="fr-FR" dirty="0" smtClean="0"/>
              <a:t>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1mm </a:t>
            </a:r>
            <a:r>
              <a:rPr lang="fr-FR" dirty="0" err="1" smtClean="0"/>
              <a:t>load</a:t>
            </a:r>
            <a:r>
              <a:rPr lang="fr-FR" dirty="0" smtClean="0"/>
              <a:t> pull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5163878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DOHERTY SIMULATIONS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7243011" y="2117558"/>
            <a:ext cx="45719" cy="4571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>
              <a:spcBef>
                <a:spcPts val="900"/>
              </a:spcBef>
            </a:pPr>
            <a:endParaRPr lang="en-GB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13" y="1163398"/>
            <a:ext cx="4233203" cy="27127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44" y="3921916"/>
            <a:ext cx="7768576" cy="2641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 bwMode="auto">
          <a:xfrm>
            <a:off x="5371179" y="1964949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chemeClr val="tx2"/>
                </a:solidFill>
                <a:latin typeface="+mn-lt"/>
              </a:rPr>
              <a:t>Cds_main</a:t>
            </a:r>
            <a:r>
              <a:rPr lang="fr-FR" sz="1400" dirty="0" smtClean="0">
                <a:solidFill>
                  <a:schemeClr val="tx2"/>
                </a:solidFill>
                <a:latin typeface="+mn-lt"/>
              </a:rPr>
              <a:t>=0.62pF_mm</a:t>
            </a: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chemeClr val="tx2"/>
                </a:solidFill>
                <a:latin typeface="+mn-lt"/>
              </a:rPr>
              <a:t>Cds_peak_off</a:t>
            </a:r>
            <a:r>
              <a:rPr lang="fr-FR" sz="1400" dirty="0" smtClean="0">
                <a:solidFill>
                  <a:schemeClr val="tx2"/>
                </a:solidFill>
                <a:latin typeface="+mn-lt"/>
              </a:rPr>
              <a:t>=0.42pF_mm</a:t>
            </a: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solidFill>
                  <a:srgbClr val="FF0000"/>
                </a:solidFill>
                <a:latin typeface="+mn-lt"/>
              </a:rPr>
              <a:t>R_current_source</a:t>
            </a:r>
            <a:r>
              <a:rPr lang="fr-FR" sz="1400" dirty="0" smtClean="0">
                <a:solidFill>
                  <a:srgbClr val="FF0000"/>
                </a:solidFill>
                <a:latin typeface="+mn-lt"/>
              </a:rPr>
              <a:t>=63 ohms</a:t>
            </a:r>
          </a:p>
          <a:p>
            <a:pPr algn="l">
              <a:spcBef>
                <a:spcPts val="900"/>
              </a:spcBef>
            </a:pPr>
            <a:endParaRPr lang="fr-FR" sz="1400" dirty="0">
              <a:solidFill>
                <a:srgbClr val="FF0000"/>
              </a:solidFill>
              <a:latin typeface="+mn-lt"/>
            </a:endParaRP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latin typeface="+mn-lt"/>
              </a:rPr>
              <a:t>Cdg_main</a:t>
            </a:r>
            <a:r>
              <a:rPr lang="fr-FR" sz="1400" dirty="0" smtClean="0">
                <a:latin typeface="+mn-lt"/>
              </a:rPr>
              <a:t>=84fF_mm</a:t>
            </a: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latin typeface="+mn-lt"/>
              </a:rPr>
              <a:t>Cdg_peak</a:t>
            </a:r>
            <a:r>
              <a:rPr lang="fr-FR" sz="1400" dirty="0" smtClean="0">
                <a:latin typeface="+mn-lt"/>
              </a:rPr>
              <a:t>=84fF_mm</a:t>
            </a:r>
          </a:p>
          <a:p>
            <a:pPr algn="l">
              <a:spcBef>
                <a:spcPts val="900"/>
              </a:spcBef>
            </a:pPr>
            <a:r>
              <a:rPr lang="fr-FR" sz="1400" dirty="0" err="1" smtClean="0">
                <a:latin typeface="+mn-lt"/>
              </a:rPr>
              <a:t>Parasitic</a:t>
            </a:r>
            <a:r>
              <a:rPr lang="fr-FR" sz="1400" dirty="0" smtClean="0">
                <a:latin typeface="+mn-lt"/>
              </a:rPr>
              <a:t> </a:t>
            </a:r>
            <a:r>
              <a:rPr lang="fr-FR" sz="1400" dirty="0" err="1" smtClean="0">
                <a:latin typeface="+mn-lt"/>
              </a:rPr>
              <a:t>channel</a:t>
            </a:r>
            <a:r>
              <a:rPr lang="fr-FR" sz="1400" dirty="0" smtClean="0">
                <a:latin typeface="+mn-lt"/>
              </a:rPr>
              <a:t> </a:t>
            </a:r>
          </a:p>
          <a:p>
            <a:pPr algn="l">
              <a:spcBef>
                <a:spcPts val="900"/>
              </a:spcBef>
            </a:pPr>
            <a:r>
              <a:rPr lang="fr-FR" sz="1400" dirty="0" smtClean="0">
                <a:latin typeface="+mn-lt"/>
              </a:rPr>
              <a:t>off state </a:t>
            </a:r>
            <a:r>
              <a:rPr lang="fr-FR" sz="1400" dirty="0" err="1" smtClean="0">
                <a:latin typeface="+mn-lt"/>
              </a:rPr>
              <a:t>current</a:t>
            </a:r>
            <a:r>
              <a:rPr lang="fr-FR" sz="1400" dirty="0" smtClean="0">
                <a:latin typeface="+mn-lt"/>
              </a:rPr>
              <a:t> source</a:t>
            </a:r>
            <a:endParaRPr lang="en-GB" sz="1400" dirty="0" err="1" smtClean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6331636" y="4391194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u="sng" dirty="0" err="1" smtClean="0">
                <a:solidFill>
                  <a:schemeClr val="tx2"/>
                </a:solidFill>
                <a:latin typeface="+mn-lt"/>
              </a:rPr>
              <a:t>Cdg_main</a:t>
            </a:r>
            <a:r>
              <a:rPr lang="fr-FR" u="sng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fr-FR" u="sng" dirty="0" err="1" smtClean="0">
                <a:solidFill>
                  <a:schemeClr val="tx2"/>
                </a:solidFill>
                <a:latin typeface="+mn-lt"/>
              </a:rPr>
              <a:t>ruins</a:t>
            </a:r>
            <a:r>
              <a:rPr lang="fr-FR" u="sng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fr-FR" u="sng" dirty="0" err="1" smtClean="0">
                <a:solidFill>
                  <a:schemeClr val="tx2"/>
                </a:solidFill>
                <a:latin typeface="+mn-lt"/>
              </a:rPr>
              <a:t>everything</a:t>
            </a:r>
            <a:endParaRPr lang="en-GB" u="sng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80199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RECOVERY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36" y="4011141"/>
            <a:ext cx="7768576" cy="264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347" y="1196349"/>
            <a:ext cx="4233203" cy="271279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2504304" y="1408670"/>
            <a:ext cx="494270" cy="724930"/>
          </a:xfrm>
          <a:prstGeom prst="ellipse">
            <a:avLst/>
          </a:prstGeom>
          <a:noFill/>
          <a:ln w="571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600"/>
              </a:spcBef>
            </a:pPr>
            <a:endParaRPr lang="en-GB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82595" y="1313935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sz="1400" dirty="0" smtClean="0">
                <a:solidFill>
                  <a:schemeClr val="tx2"/>
                </a:solidFill>
                <a:latin typeface="+mn-lt"/>
              </a:rPr>
              <a:t>The </a:t>
            </a:r>
            <a:r>
              <a:rPr lang="fr-FR" sz="1400" dirty="0" err="1" smtClean="0">
                <a:solidFill>
                  <a:schemeClr val="tx2"/>
                </a:solidFill>
                <a:latin typeface="+mn-lt"/>
              </a:rPr>
              <a:t>load</a:t>
            </a:r>
            <a:r>
              <a:rPr lang="fr-FR" sz="1400" dirty="0" smtClean="0">
                <a:solidFill>
                  <a:schemeClr val="tx2"/>
                </a:solidFill>
                <a:latin typeface="+mn-lt"/>
              </a:rPr>
              <a:t> on the </a:t>
            </a:r>
            <a:r>
              <a:rPr lang="fr-FR" sz="1400" dirty="0" err="1" smtClean="0">
                <a:solidFill>
                  <a:schemeClr val="tx2"/>
                </a:solidFill>
                <a:latin typeface="+mn-lt"/>
              </a:rPr>
              <a:t>gate</a:t>
            </a:r>
            <a:r>
              <a:rPr lang="fr-FR" sz="1400" dirty="0" smtClean="0">
                <a:solidFill>
                  <a:schemeClr val="tx2"/>
                </a:solidFill>
                <a:latin typeface="+mn-lt"/>
              </a:rPr>
              <a:t> at F0</a:t>
            </a:r>
          </a:p>
          <a:p>
            <a:pPr>
              <a:spcBef>
                <a:spcPts val="900"/>
              </a:spcBef>
            </a:pPr>
            <a:r>
              <a:rPr lang="fr-FR" sz="1400" dirty="0" err="1" smtClean="0">
                <a:solidFill>
                  <a:schemeClr val="tx2"/>
                </a:solidFill>
                <a:latin typeface="+mn-lt"/>
              </a:rPr>
              <a:t>Allows</a:t>
            </a:r>
            <a:r>
              <a:rPr lang="fr-FR" sz="14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  <a:latin typeface="+mn-lt"/>
              </a:rPr>
              <a:t>some</a:t>
            </a:r>
            <a:r>
              <a:rPr lang="fr-FR" sz="14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  <a:latin typeface="+mn-lt"/>
              </a:rPr>
              <a:t>recovery</a:t>
            </a:r>
            <a:endParaRPr lang="en-GB" sz="1400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0986167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748" y="1180242"/>
            <a:ext cx="3931582" cy="26930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RECOVERY</a:t>
            </a:r>
            <a:endParaRPr lang="en-GB" dirty="0"/>
          </a:p>
        </p:txBody>
      </p:sp>
      <p:sp>
        <p:nvSpPr>
          <p:cNvPr id="5" name="Oval 4"/>
          <p:cNvSpPr/>
          <p:nvPr/>
        </p:nvSpPr>
        <p:spPr bwMode="auto">
          <a:xfrm>
            <a:off x="2279748" y="1180242"/>
            <a:ext cx="494270" cy="724930"/>
          </a:xfrm>
          <a:prstGeom prst="ellipse">
            <a:avLst/>
          </a:prstGeom>
          <a:noFill/>
          <a:ln w="5715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600"/>
              </a:spcBef>
            </a:pPr>
            <a:endParaRPr lang="en-GB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671236" y="1264508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sz="1400" dirty="0" smtClean="0">
                <a:solidFill>
                  <a:schemeClr val="tx2"/>
                </a:solidFill>
                <a:latin typeface="+mn-lt"/>
              </a:rPr>
              <a:t>For </a:t>
            </a:r>
            <a:r>
              <a:rPr lang="fr-FR" sz="1400" dirty="0" err="1" smtClean="0">
                <a:solidFill>
                  <a:schemeClr val="tx2"/>
                </a:solidFill>
                <a:latin typeface="+mn-lt"/>
              </a:rPr>
              <a:t>example</a:t>
            </a:r>
            <a:endParaRPr lang="fr-FR" sz="1400" dirty="0" smtClean="0">
              <a:solidFill>
                <a:schemeClr val="tx2"/>
              </a:solidFill>
              <a:latin typeface="+mn-lt"/>
            </a:endParaRPr>
          </a:p>
          <a:p>
            <a:pPr>
              <a:spcBef>
                <a:spcPts val="900"/>
              </a:spcBef>
            </a:pPr>
            <a:r>
              <a:rPr lang="fr-FR" sz="1400" dirty="0" smtClean="0">
                <a:solidFill>
                  <a:schemeClr val="tx2"/>
                </a:solidFill>
                <a:latin typeface="+mn-lt"/>
              </a:rPr>
              <a:t> a shunt inductance at F0</a:t>
            </a:r>
          </a:p>
          <a:p>
            <a:pPr>
              <a:spcBef>
                <a:spcPts val="900"/>
              </a:spcBef>
            </a:pPr>
            <a:r>
              <a:rPr lang="fr-FR" sz="1400" dirty="0" err="1">
                <a:solidFill>
                  <a:schemeClr val="tx2"/>
                </a:solidFill>
                <a:latin typeface="+mn-lt"/>
              </a:rPr>
              <a:t>a</a:t>
            </a:r>
            <a:r>
              <a:rPr lang="fr-FR" sz="1400" dirty="0" err="1" smtClean="0">
                <a:solidFill>
                  <a:schemeClr val="tx2"/>
                </a:solidFill>
                <a:latin typeface="+mn-lt"/>
              </a:rPr>
              <a:t>llows</a:t>
            </a:r>
            <a:r>
              <a:rPr lang="fr-FR" sz="14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  <a:latin typeface="+mn-lt"/>
              </a:rPr>
              <a:t>some</a:t>
            </a:r>
            <a:r>
              <a:rPr lang="fr-FR" sz="14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fr-FR" sz="1400" dirty="0" err="1" smtClean="0">
                <a:solidFill>
                  <a:schemeClr val="tx2"/>
                </a:solidFill>
                <a:latin typeface="+mn-lt"/>
              </a:rPr>
              <a:t>recovery</a:t>
            </a:r>
            <a:endParaRPr lang="en-GB" sz="1400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36" y="4063361"/>
            <a:ext cx="7768576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86895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315" y="1881803"/>
            <a:ext cx="4583266" cy="27484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1803"/>
            <a:ext cx="4583266" cy="274840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Efficiency</a:t>
            </a:r>
            <a:r>
              <a:rPr lang="fr-FR" dirty="0" smtClean="0"/>
              <a:t> versus </a:t>
            </a:r>
            <a:r>
              <a:rPr lang="fr-FR" dirty="0" err="1" smtClean="0"/>
              <a:t>loss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377233" y="5206314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dirty="0" smtClean="0">
                <a:solidFill>
                  <a:schemeClr val="tx2"/>
                </a:solidFill>
                <a:latin typeface="+mn-lt"/>
              </a:rPr>
              <a:t>Off state </a:t>
            </a:r>
            <a:r>
              <a:rPr lang="fr-FR" dirty="0" err="1" smtClean="0">
                <a:solidFill>
                  <a:schemeClr val="tx2"/>
                </a:solidFill>
                <a:latin typeface="+mn-lt"/>
              </a:rPr>
              <a:t>current</a:t>
            </a:r>
            <a:r>
              <a:rPr lang="fr-FR" dirty="0" smtClean="0">
                <a:solidFill>
                  <a:schemeClr val="tx2"/>
                </a:solidFill>
                <a:latin typeface="+mn-lt"/>
              </a:rPr>
              <a:t> source=0.1dB</a:t>
            </a:r>
          </a:p>
          <a:p>
            <a:pPr>
              <a:spcBef>
                <a:spcPts val="900"/>
              </a:spcBef>
            </a:pPr>
            <a:r>
              <a:rPr lang="fr-FR" dirty="0" err="1" smtClean="0">
                <a:solidFill>
                  <a:schemeClr val="tx2"/>
                </a:solidFill>
                <a:latin typeface="+mn-lt"/>
              </a:rPr>
              <a:t>Parasitic</a:t>
            </a:r>
            <a:r>
              <a:rPr lang="fr-FR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fr-FR" dirty="0" err="1" smtClean="0">
                <a:solidFill>
                  <a:schemeClr val="tx2"/>
                </a:solidFill>
                <a:latin typeface="+mn-lt"/>
              </a:rPr>
              <a:t>channel</a:t>
            </a:r>
            <a:r>
              <a:rPr lang="fr-FR" dirty="0" smtClean="0">
                <a:solidFill>
                  <a:schemeClr val="tx2"/>
                </a:solidFill>
                <a:latin typeface="+mn-lt"/>
              </a:rPr>
              <a:t>=0.24dB</a:t>
            </a:r>
          </a:p>
          <a:p>
            <a:pPr>
              <a:spcBef>
                <a:spcPts val="900"/>
              </a:spcBef>
            </a:pPr>
            <a:r>
              <a:rPr lang="fr-FR" dirty="0" smtClean="0">
                <a:solidFill>
                  <a:schemeClr val="tx2"/>
                </a:solidFill>
                <a:latin typeface="+mn-lt"/>
              </a:rPr>
              <a:t>Isolation on </a:t>
            </a:r>
            <a:r>
              <a:rPr lang="fr-FR" dirty="0" err="1" smtClean="0">
                <a:solidFill>
                  <a:schemeClr val="tx2"/>
                </a:solidFill>
                <a:latin typeface="+mn-lt"/>
              </a:rPr>
              <a:t>peak</a:t>
            </a:r>
            <a:r>
              <a:rPr lang="fr-FR" dirty="0" smtClean="0">
                <a:solidFill>
                  <a:schemeClr val="tx2"/>
                </a:solidFill>
                <a:latin typeface="+mn-lt"/>
              </a:rPr>
              <a:t> ( </a:t>
            </a:r>
            <a:r>
              <a:rPr lang="fr-FR" dirty="0" err="1" smtClean="0">
                <a:solidFill>
                  <a:schemeClr val="tx2"/>
                </a:solidFill>
                <a:latin typeface="+mn-lt"/>
              </a:rPr>
              <a:t>Cdg</a:t>
            </a:r>
            <a:r>
              <a:rPr lang="fr-FR" dirty="0" smtClean="0">
                <a:solidFill>
                  <a:schemeClr val="tx2"/>
                </a:solidFill>
                <a:latin typeface="+mn-lt"/>
              </a:rPr>
              <a:t>)=0.06dB</a:t>
            </a:r>
          </a:p>
          <a:p>
            <a:pPr>
              <a:spcBef>
                <a:spcPts val="900"/>
              </a:spcBef>
            </a:pPr>
            <a:endParaRPr lang="fr-FR" dirty="0">
              <a:solidFill>
                <a:schemeClr val="tx2"/>
              </a:solidFill>
              <a:latin typeface="+mn-lt"/>
            </a:endParaRPr>
          </a:p>
          <a:p>
            <a:pPr>
              <a:spcBef>
                <a:spcPts val="900"/>
              </a:spcBef>
            </a:pPr>
            <a:r>
              <a:rPr lang="fr-FR" dirty="0" smtClean="0">
                <a:solidFill>
                  <a:schemeClr val="tx2"/>
                </a:solidFill>
                <a:latin typeface="+mn-lt"/>
              </a:rPr>
              <a:t>Total=0.4dB</a:t>
            </a:r>
            <a:endParaRPr lang="en-GB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940908" y="3558746"/>
            <a:ext cx="172995" cy="214184"/>
          </a:xfrm>
          <a:prstGeom prst="ellipse">
            <a:avLst/>
          </a:prstGeom>
          <a:solidFill>
            <a:schemeClr val="accent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600"/>
              </a:spcBef>
            </a:pPr>
            <a:endParaRPr lang="en-GB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524174" y="3558746"/>
            <a:ext cx="172995" cy="214184"/>
          </a:xfrm>
          <a:prstGeom prst="ellipse">
            <a:avLst/>
          </a:prstGeom>
          <a:solidFill>
            <a:schemeClr val="accent2"/>
          </a:solidFill>
          <a:ln w="12700" cap="sq" algn="ctr">
            <a:noFill/>
            <a:miter lim="800000"/>
            <a:headEnd/>
            <a:tailEnd/>
          </a:ln>
          <a:effectLst/>
        </p:spPr>
        <p:txBody>
          <a:bodyPr wrap="square" lIns="0" rIns="0" rtlCol="0" anchor="ctr"/>
          <a:lstStyle/>
          <a:p>
            <a:pPr algn="ctr">
              <a:spcBef>
                <a:spcPts val="600"/>
              </a:spcBef>
            </a:pPr>
            <a:endParaRPr lang="en-GB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934465" y="5206314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dirty="0" smtClean="0">
                <a:solidFill>
                  <a:schemeClr val="tx2"/>
                </a:solidFill>
                <a:latin typeface="+mn-lt"/>
              </a:rPr>
              <a:t>1.5%</a:t>
            </a:r>
          </a:p>
          <a:p>
            <a:pPr>
              <a:spcBef>
                <a:spcPts val="900"/>
              </a:spcBef>
            </a:pPr>
            <a:r>
              <a:rPr lang="fr-FR" dirty="0" smtClean="0">
                <a:solidFill>
                  <a:schemeClr val="tx2"/>
                </a:solidFill>
                <a:latin typeface="+mn-lt"/>
              </a:rPr>
              <a:t>3.0%</a:t>
            </a:r>
          </a:p>
          <a:p>
            <a:pPr>
              <a:spcBef>
                <a:spcPts val="900"/>
              </a:spcBef>
            </a:pPr>
            <a:r>
              <a:rPr lang="fr-FR" dirty="0" smtClean="0">
                <a:solidFill>
                  <a:schemeClr val="tx2"/>
                </a:solidFill>
                <a:latin typeface="+mn-lt"/>
              </a:rPr>
              <a:t>1%</a:t>
            </a:r>
          </a:p>
          <a:p>
            <a:pPr>
              <a:spcBef>
                <a:spcPts val="900"/>
              </a:spcBef>
            </a:pPr>
            <a:endParaRPr lang="fr-FR" dirty="0">
              <a:solidFill>
                <a:schemeClr val="tx2"/>
              </a:solidFill>
              <a:latin typeface="+mn-lt"/>
            </a:endParaRPr>
          </a:p>
          <a:p>
            <a:pPr>
              <a:spcBef>
                <a:spcPts val="900"/>
              </a:spcBef>
            </a:pPr>
            <a:r>
              <a:rPr lang="fr-FR" dirty="0" smtClean="0">
                <a:solidFill>
                  <a:schemeClr val="tx2"/>
                </a:solidFill>
                <a:latin typeface="+mn-lt"/>
              </a:rPr>
              <a:t>5.5%</a:t>
            </a:r>
            <a:endParaRPr lang="en-GB" dirty="0" err="1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3180607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fr-FR" dirty="0"/>
              <a:t>-the </a:t>
            </a:r>
            <a:r>
              <a:rPr lang="fr-FR" dirty="0" err="1"/>
              <a:t>current</a:t>
            </a:r>
            <a:r>
              <a:rPr lang="fr-FR" dirty="0"/>
              <a:t> 4mm output </a:t>
            </a:r>
            <a:r>
              <a:rPr lang="fr-FR" dirty="0" err="1"/>
              <a:t>device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oversized</a:t>
            </a:r>
            <a:r>
              <a:rPr lang="fr-FR" dirty="0"/>
              <a:t> by about 2dB</a:t>
            </a:r>
          </a:p>
          <a:p>
            <a:pPr>
              <a:spcBef>
                <a:spcPts val="900"/>
              </a:spcBef>
            </a:pPr>
            <a:r>
              <a:rPr lang="fr-FR" dirty="0" smtClean="0"/>
              <a:t>-It </a:t>
            </a:r>
            <a:r>
              <a:rPr lang="fr-FR" dirty="0" err="1" smtClean="0"/>
              <a:t>is</a:t>
            </a:r>
            <a:r>
              <a:rPr lang="fr-FR" dirty="0" smtClean="0"/>
              <a:t> not </a:t>
            </a:r>
            <a:r>
              <a:rPr lang="fr-FR" dirty="0" err="1" smtClean="0"/>
              <a:t>clear</a:t>
            </a:r>
            <a:r>
              <a:rPr lang="fr-FR" dirty="0" smtClean="0"/>
              <a:t>,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current</a:t>
            </a:r>
            <a:r>
              <a:rPr lang="fr-FR" dirty="0" smtClean="0"/>
              <a:t> data and </a:t>
            </a:r>
            <a:r>
              <a:rPr lang="fr-FR" dirty="0" err="1" smtClean="0"/>
              <a:t>knowledge</a:t>
            </a:r>
            <a:r>
              <a:rPr lang="fr-FR" dirty="0" smtClean="0"/>
              <a:t>, if the 90° combiner concept, </a:t>
            </a:r>
            <a:r>
              <a:rPr lang="fr-FR" dirty="0" err="1" smtClean="0"/>
              <a:t>will</a:t>
            </a:r>
            <a:r>
              <a:rPr lang="fr-FR" dirty="0" smtClean="0"/>
              <a:t> </a:t>
            </a:r>
            <a:r>
              <a:rPr lang="fr-FR" dirty="0" err="1" smtClean="0"/>
              <a:t>work</a:t>
            </a:r>
            <a:r>
              <a:rPr lang="fr-FR" dirty="0" smtClean="0"/>
              <a:t> at 3.5GHz / 28V </a:t>
            </a:r>
            <a:r>
              <a:rPr lang="fr-FR" dirty="0" err="1" smtClean="0"/>
              <a:t>with</a:t>
            </a:r>
            <a:r>
              <a:rPr lang="fr-FR" dirty="0" smtClean="0"/>
              <a:t> the </a:t>
            </a:r>
            <a:r>
              <a:rPr lang="fr-FR" dirty="0" err="1" smtClean="0"/>
              <a:t>current</a:t>
            </a:r>
            <a:r>
              <a:rPr lang="fr-FR" dirty="0" smtClean="0"/>
              <a:t> </a:t>
            </a:r>
            <a:r>
              <a:rPr lang="fr-FR" dirty="0" err="1" smtClean="0"/>
              <a:t>technology</a:t>
            </a:r>
            <a:r>
              <a:rPr lang="fr-FR" dirty="0" smtClean="0"/>
              <a:t>.</a:t>
            </a:r>
          </a:p>
          <a:p>
            <a:pPr>
              <a:spcBef>
                <a:spcPts val="900"/>
              </a:spcBef>
            </a:pPr>
            <a:r>
              <a:rPr lang="fr-FR" dirty="0" smtClean="0"/>
              <a:t>About 6% </a:t>
            </a:r>
            <a:r>
              <a:rPr lang="fr-FR" dirty="0" err="1" smtClean="0"/>
              <a:t>efficiency</a:t>
            </a:r>
            <a:r>
              <a:rPr lang="fr-FR" dirty="0" smtClean="0"/>
              <a:t> are </a:t>
            </a:r>
            <a:r>
              <a:rPr lang="fr-FR" dirty="0" err="1" smtClean="0"/>
              <a:t>lost</a:t>
            </a:r>
            <a:r>
              <a:rPr lang="fr-FR" dirty="0" smtClean="0"/>
              <a:t> due to </a:t>
            </a:r>
          </a:p>
          <a:p>
            <a:pPr lvl="1">
              <a:spcBef>
                <a:spcPts val="900"/>
              </a:spcBef>
            </a:pPr>
            <a:r>
              <a:rPr lang="fr-FR" dirty="0" smtClean="0"/>
              <a:t>Off state </a:t>
            </a:r>
            <a:r>
              <a:rPr lang="fr-FR" dirty="0" err="1" smtClean="0"/>
              <a:t>current</a:t>
            </a:r>
            <a:r>
              <a:rPr lang="fr-FR" dirty="0" smtClean="0"/>
              <a:t> source value</a:t>
            </a:r>
          </a:p>
          <a:p>
            <a:pPr lvl="1">
              <a:spcBef>
                <a:spcPts val="900"/>
              </a:spcBef>
            </a:pPr>
            <a:r>
              <a:rPr lang="fr-FR" dirty="0" err="1" smtClean="0"/>
              <a:t>Parasitic</a:t>
            </a:r>
            <a:r>
              <a:rPr lang="fr-FR" dirty="0" smtClean="0"/>
              <a:t> </a:t>
            </a:r>
            <a:r>
              <a:rPr lang="fr-FR" dirty="0" err="1" smtClean="0"/>
              <a:t>channel</a:t>
            </a:r>
            <a:endParaRPr lang="fr-FR" dirty="0" smtClean="0"/>
          </a:p>
          <a:p>
            <a:pPr lvl="1">
              <a:spcBef>
                <a:spcPts val="900"/>
              </a:spcBef>
            </a:pPr>
            <a:r>
              <a:rPr lang="fr-FR" dirty="0" smtClean="0"/>
              <a:t>Default of isolation on the </a:t>
            </a:r>
            <a:r>
              <a:rPr lang="fr-FR" dirty="0" err="1" smtClean="0"/>
              <a:t>peak</a:t>
            </a:r>
            <a:r>
              <a:rPr lang="fr-FR" dirty="0" smtClean="0"/>
              <a:t>(</a:t>
            </a:r>
            <a:r>
              <a:rPr lang="fr-FR" dirty="0" err="1" smtClean="0"/>
              <a:t>Cdg</a:t>
            </a:r>
            <a:r>
              <a:rPr lang="fr-FR" dirty="0" smtClean="0"/>
              <a:t>)</a:t>
            </a:r>
          </a:p>
          <a:p>
            <a:pPr>
              <a:spcBef>
                <a:spcPts val="900"/>
              </a:spcBef>
            </a:pPr>
            <a:r>
              <a:rPr lang="fr-FR" dirty="0" smtClean="0"/>
              <a:t>The isolation on the main ( </a:t>
            </a:r>
            <a:r>
              <a:rPr lang="fr-FR" dirty="0" err="1" smtClean="0"/>
              <a:t>Cdg</a:t>
            </a:r>
            <a:r>
              <a:rPr lang="fr-FR" dirty="0" smtClean="0"/>
              <a:t> ) </a:t>
            </a:r>
            <a:r>
              <a:rPr lang="fr-FR" dirty="0" err="1" smtClean="0"/>
              <a:t>is</a:t>
            </a:r>
            <a:r>
              <a:rPr lang="fr-FR" dirty="0" smtClean="0"/>
              <a:t> a Doherty killer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CURRENT CONCLUSIONS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287551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1mm </a:t>
            </a:r>
            <a:r>
              <a:rPr lang="en-GB" dirty="0" err="1" smtClean="0"/>
              <a:t>Deembeding</a:t>
            </a:r>
            <a:r>
              <a:rPr lang="en-GB" dirty="0" smtClean="0"/>
              <a:t> reference planes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5" y="4146892"/>
            <a:ext cx="2262027" cy="2396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259" y="4146892"/>
            <a:ext cx="2071620" cy="2396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737" y="1181441"/>
            <a:ext cx="5515436" cy="2965451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3661091" y="1181441"/>
            <a:ext cx="45474" cy="2896289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4992130" y="1148584"/>
            <a:ext cx="28370" cy="2929146"/>
          </a:xfrm>
          <a:prstGeom prst="line">
            <a:avLst/>
          </a:prstGeom>
          <a:solidFill>
            <a:schemeClr val="accent2"/>
          </a:solidFill>
          <a:ln w="190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3031524" y="4234249"/>
            <a:ext cx="581626" cy="568410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054270" y="4232530"/>
            <a:ext cx="568411" cy="570129"/>
          </a:xfrm>
          <a:prstGeom prst="straightConnector1">
            <a:avLst/>
          </a:prstGeom>
          <a:solidFill>
            <a:schemeClr val="accent2"/>
          </a:solidFill>
          <a:ln w="19050" cap="sq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 bwMode="auto">
          <a:xfrm>
            <a:off x="-43693" y="3501176"/>
            <a:ext cx="1839558" cy="62928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en-GB" dirty="0" smtClean="0">
                <a:solidFill>
                  <a:schemeClr val="tx2"/>
                </a:solidFill>
                <a:latin typeface="+mn-lt"/>
              </a:rPr>
              <a:t>1mm input </a:t>
            </a:r>
            <a:r>
              <a:rPr lang="en-GB" dirty="0" err="1" smtClean="0">
                <a:solidFill>
                  <a:schemeClr val="tx2"/>
                </a:solidFill>
                <a:latin typeface="+mn-lt"/>
              </a:rPr>
              <a:t>deembeding</a:t>
            </a:r>
            <a:endParaRPr lang="en-GB" dirty="0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302562" y="3588759"/>
            <a:ext cx="1839558" cy="643771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en-GB" dirty="0" smtClean="0">
                <a:solidFill>
                  <a:schemeClr val="tx2"/>
                </a:solidFill>
                <a:latin typeface="+mn-lt"/>
              </a:rPr>
              <a:t>1mm output </a:t>
            </a:r>
            <a:r>
              <a:rPr lang="en-GB" dirty="0" err="1" smtClean="0">
                <a:solidFill>
                  <a:schemeClr val="tx2"/>
                </a:solidFill>
                <a:latin typeface="+mn-lt"/>
              </a:rPr>
              <a:t>deembeding</a:t>
            </a:r>
            <a:endParaRPr lang="en-GB" dirty="0" smtClean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7488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2750" y="1315480"/>
            <a:ext cx="8316912" cy="4668837"/>
          </a:xfrm>
        </p:spPr>
        <p:txBody>
          <a:bodyPr/>
          <a:lstStyle/>
          <a:p>
            <a:r>
              <a:rPr lang="fr-FR" sz="1600" dirty="0" smtClean="0"/>
              <a:t>28V 20mA/mm F0 </a:t>
            </a:r>
            <a:r>
              <a:rPr lang="fr-FR" sz="1600" dirty="0" err="1" smtClean="0"/>
              <a:t>from</a:t>
            </a:r>
            <a:r>
              <a:rPr lang="fr-FR" sz="1600" dirty="0" smtClean="0"/>
              <a:t> 2.3GHZ-3.6GHZ</a:t>
            </a:r>
          </a:p>
          <a:p>
            <a:r>
              <a:rPr lang="fr-FR" sz="1600" dirty="0" smtClean="0"/>
              <a:t>At 3dB compression, </a:t>
            </a:r>
            <a:r>
              <a:rPr lang="fr-FR" sz="1600" dirty="0" err="1" smtClean="0"/>
              <a:t>across</a:t>
            </a:r>
            <a:r>
              <a:rPr lang="fr-FR" sz="1600" dirty="0" smtClean="0"/>
              <a:t> the </a:t>
            </a:r>
            <a:r>
              <a:rPr lang="fr-FR" sz="1600" dirty="0" err="1" smtClean="0"/>
              <a:t>above</a:t>
            </a:r>
            <a:r>
              <a:rPr lang="fr-FR" sz="1600" dirty="0" smtClean="0"/>
              <a:t> band:</a:t>
            </a:r>
            <a:endParaRPr lang="en-GB" sz="1600" dirty="0" smtClean="0"/>
          </a:p>
          <a:p>
            <a:pPr lvl="1"/>
            <a:r>
              <a:rPr lang="fr-FR" sz="1400" dirty="0" err="1" smtClean="0"/>
              <a:t>Pout_at_MXP</a:t>
            </a:r>
            <a:r>
              <a:rPr lang="fr-FR" sz="1400" dirty="0" smtClean="0"/>
              <a:t>=37dBm (</a:t>
            </a:r>
            <a:r>
              <a:rPr lang="fr-FR" sz="1400" dirty="0" err="1" smtClean="0"/>
              <a:t>correlated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IV </a:t>
            </a:r>
            <a:r>
              <a:rPr lang="fr-FR" sz="1400" dirty="0" err="1" smtClean="0"/>
              <a:t>curves</a:t>
            </a:r>
            <a:r>
              <a:rPr lang="fr-FR" sz="1400" dirty="0" smtClean="0"/>
              <a:t>: 900mA max </a:t>
            </a:r>
            <a:r>
              <a:rPr lang="fr-FR" sz="1400" dirty="0" err="1" smtClean="0"/>
              <a:t>current</a:t>
            </a:r>
            <a:r>
              <a:rPr lang="fr-FR" sz="1400" dirty="0" smtClean="0"/>
              <a:t> )</a:t>
            </a:r>
          </a:p>
          <a:p>
            <a:pPr lvl="1"/>
            <a:r>
              <a:rPr lang="fr-FR" sz="1400" dirty="0" err="1" smtClean="0"/>
              <a:t>Eff_at_MXE</a:t>
            </a:r>
            <a:r>
              <a:rPr lang="fr-FR" sz="1400" dirty="0" smtClean="0"/>
              <a:t>=75%</a:t>
            </a:r>
          </a:p>
          <a:p>
            <a:r>
              <a:rPr lang="fr-FR" sz="1600" dirty="0" err="1" smtClean="0"/>
              <a:t>Symetrical</a:t>
            </a:r>
            <a:r>
              <a:rPr lang="fr-FR" sz="1600" dirty="0" smtClean="0"/>
              <a:t> Doherty </a:t>
            </a:r>
            <a:r>
              <a:rPr lang="fr-FR" sz="1600" dirty="0" err="1" smtClean="0"/>
              <a:t>analysis</a:t>
            </a:r>
            <a:r>
              <a:rPr lang="fr-FR" sz="1600" dirty="0" smtClean="0"/>
              <a:t> shows best performance </a:t>
            </a:r>
            <a:r>
              <a:rPr lang="fr-FR" sz="1600" dirty="0" err="1" smtClean="0"/>
              <a:t>when</a:t>
            </a:r>
            <a:endParaRPr lang="fr-FR" sz="1600" dirty="0" smtClean="0"/>
          </a:p>
          <a:p>
            <a:pPr lvl="1"/>
            <a:r>
              <a:rPr lang="fr-FR" sz="1400" dirty="0" smtClean="0"/>
              <a:t>1:1 </a:t>
            </a:r>
            <a:r>
              <a:rPr lang="fr-FR" sz="1400" dirty="0" err="1" smtClean="0"/>
              <a:t>load</a:t>
            </a:r>
            <a:r>
              <a:rPr lang="fr-FR" sz="1400" dirty="0" smtClean="0"/>
              <a:t>  </a:t>
            </a:r>
            <a:r>
              <a:rPr lang="fr-FR" sz="1400" dirty="0" err="1" smtClean="0"/>
              <a:t>is</a:t>
            </a:r>
            <a:r>
              <a:rPr lang="fr-FR" sz="1400" dirty="0" smtClean="0"/>
              <a:t> offset by 0.5dB/0.7dB </a:t>
            </a:r>
            <a:r>
              <a:rPr lang="fr-FR" sz="1400" dirty="0" err="1" smtClean="0"/>
              <a:t>from</a:t>
            </a:r>
            <a:r>
              <a:rPr lang="fr-FR" sz="1400" dirty="0" smtClean="0"/>
              <a:t> MXP ( </a:t>
            </a:r>
            <a:r>
              <a:rPr lang="fr-FR" sz="1400" dirty="0" err="1" smtClean="0"/>
              <a:t>towards</a:t>
            </a:r>
            <a:r>
              <a:rPr lang="fr-FR" sz="1400" dirty="0" smtClean="0"/>
              <a:t> MXE )</a:t>
            </a:r>
          </a:p>
          <a:p>
            <a:pPr lvl="1"/>
            <a:r>
              <a:rPr lang="fr-FR" sz="1400" dirty="0" smtClean="0"/>
              <a:t>2:1 </a:t>
            </a:r>
            <a:r>
              <a:rPr lang="fr-FR" sz="1400" dirty="0" err="1" smtClean="0"/>
              <a:t>load</a:t>
            </a:r>
            <a:r>
              <a:rPr lang="fr-FR" sz="1400" dirty="0" smtClean="0"/>
              <a:t> </a:t>
            </a:r>
            <a:r>
              <a:rPr lang="fr-FR" sz="1400" dirty="0" err="1" smtClean="0"/>
              <a:t>is</a:t>
            </a:r>
            <a:r>
              <a:rPr lang="fr-FR" sz="1400" dirty="0" smtClean="0"/>
              <a:t> </a:t>
            </a:r>
            <a:r>
              <a:rPr lang="fr-FR" sz="1400" dirty="0" err="1" smtClean="0"/>
              <a:t>obtained</a:t>
            </a:r>
            <a:r>
              <a:rPr lang="fr-FR" sz="1400" dirty="0" smtClean="0"/>
              <a:t> </a:t>
            </a:r>
            <a:r>
              <a:rPr lang="fr-FR" sz="1400" dirty="0" err="1" smtClean="0"/>
              <a:t>from</a:t>
            </a:r>
            <a:r>
              <a:rPr lang="fr-FR" sz="1400" dirty="0" smtClean="0"/>
              <a:t> a 2:1 VSWR </a:t>
            </a:r>
            <a:r>
              <a:rPr lang="fr-FR" sz="1400" dirty="0" err="1" smtClean="0"/>
              <a:t>circle</a:t>
            </a:r>
            <a:r>
              <a:rPr lang="fr-FR" sz="1400" dirty="0" smtClean="0"/>
              <a:t> </a:t>
            </a:r>
            <a:r>
              <a:rPr lang="fr-FR" sz="1400" dirty="0" err="1" smtClean="0"/>
              <a:t>pointing</a:t>
            </a:r>
            <a:r>
              <a:rPr lang="fr-FR" sz="1400" dirty="0" smtClean="0"/>
              <a:t> </a:t>
            </a:r>
            <a:r>
              <a:rPr lang="fr-FR" sz="1400" dirty="0" err="1" smtClean="0"/>
              <a:t>towards</a:t>
            </a:r>
            <a:r>
              <a:rPr lang="fr-FR" sz="1400" dirty="0" smtClean="0"/>
              <a:t> best </a:t>
            </a:r>
            <a:r>
              <a:rPr lang="fr-FR" sz="1400" dirty="0" err="1" smtClean="0"/>
              <a:t>eff</a:t>
            </a:r>
            <a:r>
              <a:rPr lang="fr-FR" sz="1400" dirty="0" smtClean="0"/>
              <a:t> at 6dB </a:t>
            </a:r>
            <a:r>
              <a:rPr lang="fr-FR" sz="1400" dirty="0" err="1" smtClean="0"/>
              <a:t>below</a:t>
            </a:r>
            <a:r>
              <a:rPr lang="fr-FR" sz="1400" dirty="0" smtClean="0"/>
              <a:t> the power </a:t>
            </a:r>
            <a:r>
              <a:rPr lang="fr-FR" sz="1400" dirty="0" err="1" smtClean="0"/>
              <a:t>obtained</a:t>
            </a:r>
            <a:r>
              <a:rPr lang="fr-FR" sz="1400" dirty="0" smtClean="0"/>
              <a:t> </a:t>
            </a:r>
            <a:r>
              <a:rPr lang="fr-FR" sz="1400" dirty="0" err="1" smtClean="0"/>
              <a:t>with</a:t>
            </a:r>
            <a:r>
              <a:rPr lang="fr-FR" sz="1400" dirty="0" smtClean="0"/>
              <a:t> the 1:1 </a:t>
            </a:r>
            <a:r>
              <a:rPr lang="fr-FR" sz="1400" dirty="0" err="1" smtClean="0"/>
              <a:t>load</a:t>
            </a:r>
            <a:r>
              <a:rPr lang="fr-FR" sz="1400" dirty="0" smtClean="0"/>
              <a:t>. Best </a:t>
            </a:r>
            <a:r>
              <a:rPr lang="fr-FR" sz="1400" dirty="0" err="1" smtClean="0"/>
              <a:t>is</a:t>
            </a:r>
            <a:r>
              <a:rPr lang="fr-FR" sz="1400" dirty="0" smtClean="0"/>
              <a:t> 46-47%*</a:t>
            </a:r>
          </a:p>
          <a:p>
            <a:r>
              <a:rPr lang="fr-FR" sz="1600" u="sng" dirty="0" err="1" smtClean="0">
                <a:solidFill>
                  <a:srgbClr val="FF0000"/>
                </a:solidFill>
              </a:rPr>
              <a:t>Assuming</a:t>
            </a:r>
            <a:r>
              <a:rPr lang="fr-FR" sz="1600" u="sng" dirty="0" smtClean="0">
                <a:solidFill>
                  <a:srgbClr val="FF0000"/>
                </a:solidFill>
              </a:rPr>
              <a:t> </a:t>
            </a:r>
            <a:r>
              <a:rPr lang="fr-FR" sz="1600" u="sng" dirty="0" err="1" smtClean="0">
                <a:solidFill>
                  <a:srgbClr val="FF0000"/>
                </a:solidFill>
              </a:rPr>
              <a:t>ideal</a:t>
            </a:r>
            <a:r>
              <a:rPr lang="fr-FR" sz="1600" u="sng" dirty="0" smtClean="0">
                <a:solidFill>
                  <a:srgbClr val="FF0000"/>
                </a:solidFill>
              </a:rPr>
              <a:t> </a:t>
            </a:r>
            <a:r>
              <a:rPr lang="fr-FR" sz="1600" u="sng" dirty="0" err="1" smtClean="0">
                <a:solidFill>
                  <a:srgbClr val="FF0000"/>
                </a:solidFill>
              </a:rPr>
              <a:t>scaling</a:t>
            </a:r>
            <a:r>
              <a:rPr lang="fr-FR" sz="1600" u="sng" dirty="0" smtClean="0">
                <a:solidFill>
                  <a:srgbClr val="FF0000"/>
                </a:solidFill>
              </a:rPr>
              <a:t> 1mm-4mm </a:t>
            </a:r>
            <a:r>
              <a:rPr lang="fr-FR" sz="1600" dirty="0" smtClean="0"/>
              <a:t>( </a:t>
            </a:r>
            <a:r>
              <a:rPr lang="fr-FR" sz="1600" dirty="0" err="1" smtClean="0"/>
              <a:t>current</a:t>
            </a:r>
            <a:r>
              <a:rPr lang="fr-FR" sz="1600" dirty="0" smtClean="0"/>
              <a:t> size </a:t>
            </a:r>
            <a:r>
              <a:rPr lang="fr-FR" sz="1600" dirty="0" err="1" smtClean="0"/>
              <a:t>used</a:t>
            </a:r>
            <a:r>
              <a:rPr lang="fr-FR" sz="1600" dirty="0" smtClean="0"/>
              <a:t> ).</a:t>
            </a:r>
          </a:p>
          <a:p>
            <a:endParaRPr lang="fr-FR" sz="1600" dirty="0"/>
          </a:p>
          <a:p>
            <a:endParaRPr lang="fr-FR" sz="1600" dirty="0" smtClean="0"/>
          </a:p>
          <a:p>
            <a:endParaRPr lang="fr-FR" sz="1600" dirty="0"/>
          </a:p>
          <a:p>
            <a:endParaRPr lang="fr-FR" sz="1600" dirty="0" smtClean="0"/>
          </a:p>
          <a:p>
            <a:r>
              <a:rPr lang="fr-FR" sz="1600" dirty="0" smtClean="0">
                <a:solidFill>
                  <a:srgbClr val="FF0000"/>
                </a:solidFill>
              </a:rPr>
              <a:t>The 4mm </a:t>
            </a:r>
            <a:r>
              <a:rPr lang="fr-FR" sz="1600" dirty="0" err="1" smtClean="0">
                <a:solidFill>
                  <a:srgbClr val="FF0000"/>
                </a:solidFill>
              </a:rPr>
              <a:t>device</a:t>
            </a:r>
            <a:r>
              <a:rPr lang="fr-FR" sz="1600" dirty="0" smtClean="0">
                <a:solidFill>
                  <a:srgbClr val="FF0000"/>
                </a:solidFill>
              </a:rPr>
              <a:t> </a:t>
            </a:r>
            <a:r>
              <a:rPr lang="fr-FR" sz="1600" dirty="0" err="1" smtClean="0">
                <a:solidFill>
                  <a:srgbClr val="FF0000"/>
                </a:solidFill>
              </a:rPr>
              <a:t>is</a:t>
            </a:r>
            <a:r>
              <a:rPr lang="fr-FR" sz="1600" dirty="0" smtClean="0">
                <a:solidFill>
                  <a:srgbClr val="FF0000"/>
                </a:solidFill>
              </a:rPr>
              <a:t> </a:t>
            </a:r>
            <a:r>
              <a:rPr lang="fr-FR" sz="1600" dirty="0" err="1" smtClean="0">
                <a:solidFill>
                  <a:srgbClr val="FF0000"/>
                </a:solidFill>
              </a:rPr>
              <a:t>oversized</a:t>
            </a:r>
            <a:r>
              <a:rPr lang="fr-FR" sz="1600" dirty="0" smtClean="0">
                <a:solidFill>
                  <a:srgbClr val="FF0000"/>
                </a:solidFill>
              </a:rPr>
              <a:t> by 1.8dB</a:t>
            </a:r>
          </a:p>
          <a:p>
            <a:endParaRPr lang="fr-FR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1mm </a:t>
            </a:r>
            <a:r>
              <a:rPr lang="fr-FR" dirty="0" err="1" smtClean="0"/>
              <a:t>load</a:t>
            </a:r>
            <a:r>
              <a:rPr lang="fr-FR" dirty="0" smtClean="0"/>
              <a:t> pull data </a:t>
            </a:r>
            <a:r>
              <a:rPr lang="fr-FR" dirty="0" err="1" smtClean="0"/>
              <a:t>analysis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4266671"/>
            <a:ext cx="4808543" cy="1372126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5774724" y="3995351"/>
            <a:ext cx="930876" cy="0"/>
          </a:xfrm>
          <a:prstGeom prst="straightConnector1">
            <a:avLst/>
          </a:prstGeom>
          <a:solidFill>
            <a:schemeClr val="accent2"/>
          </a:solidFill>
          <a:ln w="5715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4382530" y="5992555"/>
            <a:ext cx="2277763" cy="0"/>
          </a:xfrm>
          <a:prstGeom prst="straightConnector1">
            <a:avLst/>
          </a:prstGeom>
          <a:solidFill>
            <a:schemeClr val="accent2"/>
          </a:solidFill>
          <a:ln w="57150" cap="sq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>
            <a:off x="6705600" y="3995351"/>
            <a:ext cx="0" cy="1988966"/>
          </a:xfrm>
          <a:prstGeom prst="line">
            <a:avLst/>
          </a:prstGeom>
          <a:solidFill>
            <a:schemeClr val="accent2"/>
          </a:solidFill>
          <a:ln w="57150" cap="sq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0401053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Models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</a:t>
            </a:r>
            <a:r>
              <a:rPr lang="fr-FR" dirty="0" err="1" smtClean="0"/>
              <a:t>Lg,Ld</a:t>
            </a:r>
            <a:r>
              <a:rPr lang="fr-FR" dirty="0" smtClean="0"/>
              <a:t> and </a:t>
            </a:r>
            <a:r>
              <a:rPr lang="fr-FR" dirty="0" err="1" smtClean="0"/>
              <a:t>mutual</a:t>
            </a:r>
            <a:r>
              <a:rPr lang="fr-FR" dirty="0" smtClean="0"/>
              <a:t> </a:t>
            </a:r>
            <a:r>
              <a:rPr lang="fr-FR" dirty="0" err="1" smtClean="0"/>
              <a:t>coupling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975600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OFF STATE SPAR FIT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4367462" y="36576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dirty="0" smtClean="0">
                <a:solidFill>
                  <a:schemeClr val="tx2"/>
                </a:solidFill>
                <a:latin typeface="+mn-lt"/>
              </a:rPr>
              <a:t>28V / -5V</a:t>
            </a:r>
            <a:endParaRPr lang="en-GB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9" y="1345283"/>
            <a:ext cx="8980387" cy="41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622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12750" y="310896"/>
            <a:ext cx="6400800" cy="640080"/>
          </a:xfrm>
        </p:spPr>
        <p:txBody>
          <a:bodyPr/>
          <a:lstStyle/>
          <a:p>
            <a:r>
              <a:rPr lang="fr-FR" dirty="0" smtClean="0"/>
              <a:t>OFF STATE SPAR FIT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5666874" y="6545179"/>
            <a:ext cx="45719" cy="9625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>
              <a:spcBef>
                <a:spcPts val="900"/>
              </a:spcBef>
            </a:pPr>
            <a:endParaRPr lang="en-GB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864434" y="493776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dirty="0" smtClean="0">
                <a:solidFill>
                  <a:schemeClr val="tx2"/>
                </a:solidFill>
                <a:latin typeface="+mn-lt"/>
              </a:rPr>
              <a:t>3GHZ-4GHZ</a:t>
            </a:r>
            <a:endParaRPr lang="en-GB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982" y="1408176"/>
            <a:ext cx="6879367" cy="509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232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 STATE SPAR FIT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4367462" y="36576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dirty="0" smtClean="0">
                <a:solidFill>
                  <a:schemeClr val="tx2"/>
                </a:solidFill>
                <a:latin typeface="+mn-lt"/>
              </a:rPr>
              <a:t>28V-20mA/mm</a:t>
            </a:r>
            <a:endParaRPr lang="en-GB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9" y="1409699"/>
            <a:ext cx="9001813" cy="46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0085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12750" y="310896"/>
            <a:ext cx="6400800" cy="640080"/>
          </a:xfrm>
        </p:spPr>
        <p:txBody>
          <a:bodyPr/>
          <a:lstStyle/>
          <a:p>
            <a:r>
              <a:rPr lang="fr-FR" dirty="0" smtClean="0"/>
              <a:t>ON STATE SPAR FIT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5666874" y="6545179"/>
            <a:ext cx="45719" cy="9625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square" rtlCol="0" anchor="ctr" anchorCtr="0">
            <a:noAutofit/>
          </a:bodyPr>
          <a:lstStyle/>
          <a:p>
            <a:pPr>
              <a:spcBef>
                <a:spcPts val="900"/>
              </a:spcBef>
            </a:pPr>
            <a:endParaRPr lang="en-GB" dirty="0" err="1" smtClean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37428" y="493776"/>
            <a:ext cx="914400" cy="9144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  <a:effectLst/>
        </p:spPr>
        <p:txBody>
          <a:bodyPr wrap="none" rtlCol="0" anchor="ctr" anchorCtr="0">
            <a:noAutofit/>
          </a:bodyPr>
          <a:lstStyle/>
          <a:p>
            <a:pPr>
              <a:spcBef>
                <a:spcPts val="900"/>
              </a:spcBef>
            </a:pPr>
            <a:r>
              <a:rPr lang="fr-FR" dirty="0" smtClean="0">
                <a:solidFill>
                  <a:schemeClr val="tx2"/>
                </a:solidFill>
                <a:latin typeface="+mn-lt"/>
              </a:rPr>
              <a:t>3GHZ-4GHZ</a:t>
            </a:r>
            <a:endParaRPr lang="en-GB" dirty="0" err="1" smtClean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20" y="1343707"/>
            <a:ext cx="7105283" cy="501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618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ISPRING_RESOURCE_PATHS_HASH_2" val="754e257bf4e67b6eda8b5226aec68fcba58438"/>
  <p:tag name="MMPROD_UIDATA" val="&lt;database version=&quot;11.0&quot;&gt;&lt;object type=&quot;1&quot; unique_id=&quot;10001&quot;&gt;&lt;object type=&quot;8&quot; unique_id=&quot;10222&quot;&gt;&lt;/object&gt;&lt;object type=&quot;2&quot; unique_id=&quot;10223&quot;&gt;&lt;object type=&quot;3&quot; unique_id=&quot;33884&quot;&gt;&lt;property id=&quot;20148&quot; value=&quot;5&quot;/&gt;&lt;property id=&quot;20300&quot; value=&quot;Slide 1 - &amp;quot;Click to Edit MACOM Title Slide  Arial Black 24pt&amp;quot;&quot;/&gt;&lt;property id=&quot;20307&quot; value=&quot;484&quot;/&gt;&lt;/object&gt;&lt;object type=&quot;3&quot; unique_id=&quot;33885&quot;&gt;&lt;property id=&quot;20148&quot; value=&quot;5&quot;/&gt;&lt;property id=&quot;20300&quot; value=&quot;Slide 2 - &amp;quot;Layout: Section Divider&amp;quot;&quot;/&gt;&lt;property id=&quot;20307&quot; value=&quot;503&quot;/&gt;&lt;/object&gt;&lt;object type=&quot;3&quot; unique_id=&quot;33886&quot;&gt;&lt;property id=&quot;20148&quot; value=&quot;5&quot;/&gt;&lt;property id=&quot;20300&quot; value=&quot;Slide 3 - &amp;quot;Title and Content, Arial Black 24pt&amp;quot;&quot;/&gt;&lt;property id=&quot;20307&quot; value=&quot;489&quot;/&gt;&lt;/object&gt;&lt;object type=&quot;3&quot; unique_id=&quot;33887&quot;&gt;&lt;property id=&quot;20148&quot; value=&quot;5&quot;/&gt;&lt;property id=&quot;20300&quot; value=&quot;Slide 4 - &amp;quot;Title and Content with Subhead&amp;quot;&quot;/&gt;&lt;property id=&quot;20307&quot; value=&quot;504&quot;/&gt;&lt;/object&gt;&lt;object type=&quot;3&quot; unique_id=&quot;33888&quot;&gt;&lt;property id=&quot;20148&quot; value=&quot;5&quot;/&gt;&lt;property id=&quot;20300&quot; value=&quot;Slide 5 - &amp;quot;Layout: Two Content, No subhead&amp;quot;&quot;/&gt;&lt;property id=&quot;20307&quot; value=&quot;490&quot;/&gt;&lt;/object&gt;&lt;object type=&quot;3&quot; unique_id=&quot;33889&quot;&gt;&lt;property id=&quot;20148&quot; value=&quot;5&quot;/&gt;&lt;property id=&quot;20300&quot; value=&quot;Slide 6 - &amp;quot;Layout: Two Content, with Subhead&amp;quot;&quot;/&gt;&lt;property id=&quot;20307&quot; value=&quot;505&quot;/&gt;&lt;/object&gt;&lt;object type=&quot;3&quot; unique_id=&quot;33890&quot;&gt;&lt;property id=&quot;20148&quot; value=&quot;5&quot;/&gt;&lt;property id=&quot;20300&quot; value=&quot;Slide 7 - &amp;quot;Layout: Comparison&amp;quot;&quot;/&gt;&lt;property id=&quot;20307&quot; value=&quot;506&quot;/&gt;&lt;/object&gt;&lt;object type=&quot;3&quot; unique_id=&quot;33891&quot;&gt;&lt;property id=&quot;20148&quot; value=&quot;5&quot;/&gt;&lt;property id=&quot;20300&quot; value=&quot;Slide 8 - &amp;quot;Color Scheme&amp;quot;&quot;/&gt;&lt;property id=&quot;20307&quot; value=&quot;491&quot;/&gt;&lt;/object&gt;&lt;object type=&quot;3&quot; unique_id=&quot;33892&quot;&gt;&lt;property id=&quot;20148&quot; value=&quot;5&quot;/&gt;&lt;property id=&quot;20300&quot; value=&quot;Slide 9 - &amp;quot;Default Settings&amp;quot;&quot;/&gt;&lt;property id=&quot;20307&quot; value=&quot;493&quot;/&gt;&lt;/object&gt;&lt;object type=&quot;3&quot; unique_id=&quot;33893&quot;&gt;&lt;property id=&quot;20148&quot; value=&quot;5&quot;/&gt;&lt;property id=&quot;20300&quot; value=&quot;Slide 10 - &amp;quot;Default Table Style&amp;quot;&quot;/&gt;&lt;property id=&quot;20307&quot; value=&quot;494&quot;/&gt;&lt;/object&gt;&lt;object type=&quot;3&quot; unique_id=&quot;33894&quot;&gt;&lt;property id=&quot;20148&quot; value=&quot;5&quot;/&gt;&lt;property id=&quot;20300&quot; value=&quot;Slide 11 - &amp;quot;Column Chart Sample&amp;quot;&quot;/&gt;&lt;property id=&quot;20307&quot; value=&quot;496&quot;/&gt;&lt;/object&gt;&lt;object type=&quot;3&quot; unique_id=&quot;33895&quot;&gt;&lt;property id=&quot;20148&quot; value=&quot;5&quot;/&gt;&lt;property id=&quot;20300&quot; value=&quot;Slide 12 - &amp;quot;Two Content  Column Chart Sample&amp;quot;&quot;/&gt;&lt;property id=&quot;20307&quot; value=&quot;495&quot;/&gt;&lt;/object&gt;&lt;object type=&quot;3&quot; unique_id=&quot;33896&quot;&gt;&lt;property id=&quot;20148&quot; value=&quot;5&quot;/&gt;&lt;property id=&quot;20300&quot; value=&quot;Slide 13 - &amp;quot;Line Chart Sample&amp;quot;&quot;/&gt;&lt;property id=&quot;20307&quot; value=&quot;501&quot;/&gt;&lt;/object&gt;&lt;object type=&quot;3&quot; unique_id=&quot;33897&quot;&gt;&lt;property id=&quot;20148&quot; value=&quot;5&quot;/&gt;&lt;property id=&quot;20300&quot; value=&quot;Slide 14 - &amp;quot;Two Content  Line Chart Sample&amp;quot;&quot;/&gt;&lt;property id=&quot;20307&quot; value=&quot;502&quot;/&gt;&lt;/object&gt;&lt;object type=&quot;3&quot; unique_id=&quot;33898&quot;&gt;&lt;property id=&quot;20148&quot; value=&quot;5&quot;/&gt;&lt;property id=&quot;20300&quot; value=&quot;Slide 15 - &amp;quot;Pie Chart Sample &amp;quot;&quot;/&gt;&lt;property id=&quot;20307&quot; value=&quot;499&quot;/&gt;&lt;/object&gt;&lt;object type=&quot;3&quot; unique_id=&quot;33899&quot;&gt;&lt;property id=&quot;20148&quot; value=&quot;5&quot;/&gt;&lt;property id=&quot;20300&quot; value=&quot;Slide 16 - &amp;quot;Two Content  Pie Chart Sample &amp;quot;&quot;/&gt;&lt;property id=&quot;20307&quot; value=&quot;500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PPT-2010-Template_LightDark">
  <a:themeElements>
    <a:clrScheme name="MACOM">
      <a:dk1>
        <a:sysClr val="windowText" lastClr="000000"/>
      </a:dk1>
      <a:lt1>
        <a:sysClr val="window" lastClr="FFFFFF"/>
      </a:lt1>
      <a:dk2>
        <a:srgbClr val="00243E"/>
      </a:dk2>
      <a:lt2>
        <a:srgbClr val="FFFFFF"/>
      </a:lt2>
      <a:accent1>
        <a:srgbClr val="005A84"/>
      </a:accent1>
      <a:accent2>
        <a:srgbClr val="0083C2"/>
      </a:accent2>
      <a:accent3>
        <a:srgbClr val="00A5B6"/>
      </a:accent3>
      <a:accent4>
        <a:srgbClr val="6C953C"/>
      </a:accent4>
      <a:accent5>
        <a:srgbClr val="8DC73F"/>
      </a:accent5>
      <a:accent6>
        <a:srgbClr val="DADA56"/>
      </a:accent6>
      <a:hlink>
        <a:srgbClr val="0083C2"/>
      </a:hlink>
      <a:folHlink>
        <a:srgbClr val="77B800"/>
      </a:folHlink>
    </a:clrScheme>
    <a:fontScheme name="MACOM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2700" cap="sq" algn="ctr">
          <a:noFill/>
          <a:miter lim="800000"/>
          <a:headEnd/>
          <a:tailEnd/>
        </a:ln>
        <a:effectLst/>
      </a:spPr>
      <a:bodyPr wrap="square" lIns="0" rIns="0" rtlCol="0" anchor="ctr"/>
      <a:lstStyle>
        <a:defPPr algn="ctr">
          <a:spcBef>
            <a:spcPts val="600"/>
          </a:spcBef>
          <a:defRPr dirty="0" smtClean="0">
            <a:solidFill>
              <a:schemeClr val="bg1"/>
            </a:solidFill>
            <a:latin typeface="+mn-lt"/>
          </a:defRPr>
        </a:defPPr>
      </a:lstStyle>
    </a:spDef>
    <a:lnDef>
      <a:spPr bwMode="auto">
        <a:solidFill>
          <a:schemeClr val="accent2"/>
        </a:solidFill>
        <a:ln w="19050" cap="sq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12700" cap="sq" algn="ctr">
          <a:noFill/>
          <a:miter lim="800000"/>
          <a:headEnd/>
          <a:tailEnd/>
        </a:ln>
        <a:effectLst/>
      </a:spPr>
      <a:bodyPr wrap="square" rtlCol="0" anchor="ctr" anchorCtr="0">
        <a:noAutofit/>
      </a:bodyPr>
      <a:lstStyle>
        <a:defPPr>
          <a:spcBef>
            <a:spcPts val="900"/>
          </a:spcBef>
          <a:defRPr dirty="0" err="1" smtClean="0">
            <a:solidFill>
              <a:schemeClr val="tx2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17388-MACOM2016-4x3-edit</Template>
  <TotalTime>16766</TotalTime>
  <Words>539</Words>
  <Application>Microsoft Office PowerPoint</Application>
  <PresentationFormat>On-screen Show (4:3)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Arial Black</vt:lpstr>
      <vt:lpstr>Calibri</vt:lpstr>
      <vt:lpstr>PPT-2010-Template_LightDark</vt:lpstr>
      <vt:lpstr>Update</vt:lpstr>
      <vt:lpstr>1mm load pull</vt:lpstr>
      <vt:lpstr>1mm Deembeding reference planes</vt:lpstr>
      <vt:lpstr>1mm load pull data analysis</vt:lpstr>
      <vt:lpstr>Models with Lg,Ld and mutual coupling</vt:lpstr>
      <vt:lpstr>OFF STATE SPAR FIT</vt:lpstr>
      <vt:lpstr>OFF STATE SPAR FIT</vt:lpstr>
      <vt:lpstr>ON STATE SPAR FIT</vt:lpstr>
      <vt:lpstr>ON STATE SPAR FIT</vt:lpstr>
      <vt:lpstr>LARGE SIGNAL FIT</vt:lpstr>
      <vt:lpstr>LARGE SIGNAL FIT</vt:lpstr>
      <vt:lpstr>MODELS COMPARISON</vt:lpstr>
      <vt:lpstr>ON-OFF RATII</vt:lpstr>
      <vt:lpstr>DOHERTY INVESTIGATION and PROBLEMS</vt:lpstr>
      <vt:lpstr>WHY DID I DO ALL THIS MODELING ?</vt:lpstr>
      <vt:lpstr>DOHERTY SIMULATIONS</vt:lpstr>
      <vt:lpstr>DOHERTY SIMULATIONS</vt:lpstr>
      <vt:lpstr>DOHERTY SIMULATIONS</vt:lpstr>
      <vt:lpstr>DOHERTY SIMULATIONS</vt:lpstr>
      <vt:lpstr>DOHERTY SIMULATIONS</vt:lpstr>
      <vt:lpstr>RECOVERY</vt:lpstr>
      <vt:lpstr>RECOVERY</vt:lpstr>
      <vt:lpstr>Efficiency versus loss</vt:lpstr>
      <vt:lpstr>CURRENT CONCLUSIONS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MACOM Title Slide  Arial Black 24pt</dc:title>
  <dc:creator>Megan Haley</dc:creator>
  <cp:lastModifiedBy>Gerard Bouisse</cp:lastModifiedBy>
  <cp:revision>114</cp:revision>
  <cp:lastPrinted>2016-08-18T14:09:10Z</cp:lastPrinted>
  <dcterms:created xsi:type="dcterms:W3CDTF">2016-07-13T20:18:51Z</dcterms:created>
  <dcterms:modified xsi:type="dcterms:W3CDTF">2016-11-23T15:48:09Z</dcterms:modified>
</cp:coreProperties>
</file>