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muna.v.lv\Desktop\LVADSUSR199_Yamuna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[LVADSUSR199_YamunaV.xlsx]Q4!PivotTable5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'Q4'!$B$3:$B$4</c:f>
              <c:strCache>
                <c:ptCount val="1"/>
                <c:pt idx="0">
                  <c:v>Account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'Q4'!$B$5:$B$10</c:f>
              <c:numCache>
                <c:formatCode>General</c:formatCode>
                <c:ptCount val="5"/>
                <c:pt idx="0">
                  <c:v>178</c:v>
                </c:pt>
                <c:pt idx="1">
                  <c:v>115</c:v>
                </c:pt>
                <c:pt idx="2">
                  <c:v>100</c:v>
                </c:pt>
                <c:pt idx="3">
                  <c:v>24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3-4D80-B162-CDB8BE00E37C}"/>
            </c:ext>
          </c:extLst>
        </c:ser>
        <c:ser>
          <c:idx val="1"/>
          <c:order val="1"/>
          <c:tx>
            <c:strRef>
              <c:f>'Q4'!$C$3:$C$4</c:f>
              <c:strCache>
                <c:ptCount val="1"/>
                <c:pt idx="0">
                  <c:v>C.O.D.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'Q4'!$C$5:$C$10</c:f>
              <c:numCache>
                <c:formatCode>General</c:formatCode>
                <c:ptCount val="5"/>
                <c:pt idx="0">
                  <c:v>148</c:v>
                </c:pt>
                <c:pt idx="1">
                  <c:v>97</c:v>
                </c:pt>
                <c:pt idx="2">
                  <c:v>60</c:v>
                </c:pt>
                <c:pt idx="3">
                  <c:v>51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3-4D80-B162-CDB8BE00E37C}"/>
            </c:ext>
          </c:extLst>
        </c:ser>
        <c:ser>
          <c:idx val="2"/>
          <c:order val="2"/>
          <c:tx>
            <c:strRef>
              <c:f>'Q4'!$D$3:$D$4</c:f>
              <c:strCache>
                <c:ptCount val="1"/>
                <c:pt idx="0">
                  <c:v>Credit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'Q4'!$D$5:$D$10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3-4D80-B162-CDB8BE00E37C}"/>
            </c:ext>
          </c:extLst>
        </c:ser>
        <c:ser>
          <c:idx val="3"/>
          <c:order val="3"/>
          <c:tx>
            <c:strRef>
              <c:f>'Q4'!$E$3:$E$4</c:f>
              <c:strCache>
                <c:ptCount val="1"/>
                <c:pt idx="0">
                  <c:v>P.O.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'Q4'!$E$5:$E$10</c:f>
              <c:numCache>
                <c:formatCode>General</c:formatCode>
                <c:ptCount val="5"/>
                <c:pt idx="0">
                  <c:v>66</c:v>
                </c:pt>
                <c:pt idx="1">
                  <c:v>31</c:v>
                </c:pt>
                <c:pt idx="2">
                  <c:v>20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43-4D80-B162-CDB8BE00E37C}"/>
            </c:ext>
          </c:extLst>
        </c:ser>
        <c:ser>
          <c:idx val="4"/>
          <c:order val="4"/>
          <c:tx>
            <c:strRef>
              <c:f>'Q4'!$F$3:$F$4</c:f>
              <c:strCache>
                <c:ptCount val="1"/>
                <c:pt idx="0">
                  <c:v>Warranty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'Q4'!$A$5:$A$10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'Q4'!$F$5:$F$10</c:f>
              <c:numCache>
                <c:formatCode>General</c:formatCode>
                <c:ptCount val="5"/>
                <c:pt idx="0">
                  <c:v>13</c:v>
                </c:pt>
                <c:pt idx="1">
                  <c:v>9</c:v>
                </c:pt>
                <c:pt idx="2">
                  <c:v>10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F43-4D80-B162-CDB8BE00E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7091136"/>
        <c:axId val="887089216"/>
      </c:barChart>
      <c:catAx>
        <c:axId val="88709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089216"/>
        <c:crosses val="autoZero"/>
        <c:auto val="1"/>
        <c:lblAlgn val="ctr"/>
        <c:lblOffset val="100"/>
        <c:noMultiLvlLbl val="0"/>
      </c:catAx>
      <c:valAx>
        <c:axId val="88708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09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AAE0-2E7C-2186-0A93-1C8767EF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F12B3-1C6B-D311-B612-EE3BD78BB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FF53-6504-FB09-7EA6-C0FF8A3D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05BF-FA97-5820-8571-3B3CD3DB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6D28-DD2A-A3D8-BF0A-40A5857A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6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E2F-78F3-797A-0D72-7007CBC2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C82FA-A38D-7B8E-E290-9C17B320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43A-E353-5B2E-7A33-8489E44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497B-29E5-B114-6A68-39430412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105F-9524-5A20-ED03-9EC716A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EEB77-15C8-1385-8EA9-0A34FAB5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AE888-4666-25E8-A51F-73D11CF7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D434-6BE3-6464-40D1-F6DF515F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0813-CBE2-F810-361C-4465B8D8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3384-5DA3-E0A9-5046-8CAF255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B7EF-F78B-BC00-A039-6C71D162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DC1D-F58B-89BA-1887-ED04C71C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4274-589E-06C3-23D9-898ED039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9C50-9330-DCB0-B867-BF487547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E4B2-B278-BFD2-B108-12F97641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5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574-8F15-71FD-8289-7D0CB2D8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152E-E2C0-C898-501A-73CA5DD1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67D6-38E6-AFF8-D0F6-A6B91A65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F3E5-D275-A6CC-7955-E83EB936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55C0-BB30-F33D-5FDB-38A31F08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0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634B-15FA-AA98-3B4D-1DF9FFBA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98A1-0209-DC00-F645-63617369A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5541-9AB8-9271-80EA-B3A17B2ED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C921-B58F-AEDE-3FFB-8E91C287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AAAFE-59E1-DD94-E133-58104D57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AEBE-679A-E527-A490-0B553A39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DBF0-F8EF-A92D-BC6B-C2022B19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D576-8281-1A95-379C-38A6CDE9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97FA-9942-5EAE-E978-BA75AF95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B8F6C-87F7-11DE-C337-024AA073C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CD9F4-B4DC-B265-526C-E89E6AA25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AD1D6-6BFB-2DE9-89F2-36704612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C54BC-F6D0-9E75-0AC9-A57CCC9E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44A9D-ABF1-A306-297A-C90E4F31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5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15A3-01C7-C1A8-9446-0ECB7A4F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7ED1F-E7F2-CDEF-F885-12FD7239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32509-0C8B-ACA4-F9F9-011B0FF6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7BF16-51F9-60B3-0436-DA9654D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DD0CC-7812-2172-78DA-38CC1991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14AAF-1A61-F512-6CC3-FFEA51D8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125F-1DE5-982D-D69F-028C4FEE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1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273-5057-9C46-F891-EFC7ACA3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D07B-F59F-7FBD-98EA-F75CF55C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B3316-49C2-271B-2FC4-8719806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D4BE-ECA8-B48A-6DBB-D8F2EA52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C7FD5-A073-F79E-1297-1AB9FD9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29D11-9735-524A-153F-116760D1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2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ED45-C4A3-E16B-70FC-664053D8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CDFFB-77DB-A0D5-303A-6A208B68C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49E8E-5ED3-2EE7-443A-E2E3F9DD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1FB08-1EAC-5883-5C05-3F8466A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9434-AF47-C850-C658-97A20C8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4086C-9C50-F915-8ED9-1DA25868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5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897CD-40DA-E805-9146-F323B99D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5777-9956-399F-6A9D-193DA845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B9A2-0130-D799-9174-C8B85B5BE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16410-6DE7-416F-9410-41A6F0F1C1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BCB4-AE9E-DFBC-E626-3ED77A62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762B-A112-1CF5-0662-BF6554A3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C6768-5710-40BB-A362-57BFEBD5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6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AF62C-EB91-BE12-E6A7-D73EC75D6E47}"/>
              </a:ext>
            </a:extLst>
          </p:cNvPr>
          <p:cNvSpPr txBox="1"/>
          <p:nvPr/>
        </p:nvSpPr>
        <p:spPr>
          <a:xfrm>
            <a:off x="2514600" y="1879600"/>
            <a:ext cx="6766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EXCEL FINAL ASSESSMENT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2FE6D-3E5A-3278-C350-855BFBD25FA1}"/>
              </a:ext>
            </a:extLst>
          </p:cNvPr>
          <p:cNvSpPr txBox="1"/>
          <p:nvPr/>
        </p:nvSpPr>
        <p:spPr>
          <a:xfrm>
            <a:off x="4767943" y="3675017"/>
            <a:ext cx="2259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YAMUNA V</a:t>
            </a:r>
          </a:p>
          <a:p>
            <a:pPr algn="ctr"/>
            <a:r>
              <a:rPr lang="en-IN" sz="2000" b="0" i="0" dirty="0">
                <a:solidFill>
                  <a:srgbClr val="32363A"/>
                </a:solidFill>
                <a:effectLst/>
                <a:latin typeface="72"/>
              </a:rPr>
              <a:t>LVADSUSR199</a:t>
            </a:r>
          </a:p>
          <a:p>
            <a:pPr algn="ctr"/>
            <a:r>
              <a:rPr lang="en-IN" sz="2000" dirty="0">
                <a:solidFill>
                  <a:srgbClr val="32363A"/>
                </a:solidFill>
                <a:latin typeface="72"/>
              </a:rPr>
              <a:t>2/4/2024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013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64736-1939-BADE-B17B-5EC0F837872E}"/>
              </a:ext>
            </a:extLst>
          </p:cNvPr>
          <p:cNvSpPr txBox="1"/>
          <p:nvPr/>
        </p:nvSpPr>
        <p:spPr>
          <a:xfrm>
            <a:off x="4693920" y="162560"/>
            <a:ext cx="49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9 - Dashboard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356F5-24CB-40CB-0265-E82FE472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37" y="880992"/>
            <a:ext cx="813548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9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B871E-5FE2-D075-CFD2-EBC3DE35825F}"/>
              </a:ext>
            </a:extLst>
          </p:cNvPr>
          <p:cNvSpPr txBox="1"/>
          <p:nvPr/>
        </p:nvSpPr>
        <p:spPr>
          <a:xfrm>
            <a:off x="4810762" y="219948"/>
            <a:ext cx="43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region – central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9B426-9654-63CC-D83A-FFB9DC8D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652075"/>
            <a:ext cx="802116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6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748B4-748D-56B8-CB3A-CE97B8E6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133724"/>
            <a:ext cx="8030696" cy="5525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8C7DC-D8BD-1322-BE01-5D46DDFCB01A}"/>
              </a:ext>
            </a:extLst>
          </p:cNvPr>
          <p:cNvSpPr txBox="1"/>
          <p:nvPr/>
        </p:nvSpPr>
        <p:spPr>
          <a:xfrm>
            <a:off x="4854332" y="528320"/>
            <a:ext cx="803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WorkDate</a:t>
            </a:r>
            <a:r>
              <a:rPr lang="en-US" dirty="0"/>
              <a:t> in year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76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D6BE4-EE53-732A-80C2-CCA1FDBA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64" y="1529543"/>
            <a:ext cx="3915321" cy="2457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9C00A-FE59-F0AD-7BF8-D588AA480E95}"/>
              </a:ext>
            </a:extLst>
          </p:cNvPr>
          <p:cNvSpPr txBox="1"/>
          <p:nvPr/>
        </p:nvSpPr>
        <p:spPr>
          <a:xfrm>
            <a:off x="714103" y="566057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4201B-5457-3727-6A76-900CFB28D2FE}"/>
              </a:ext>
            </a:extLst>
          </p:cNvPr>
          <p:cNvSpPr txBox="1"/>
          <p:nvPr/>
        </p:nvSpPr>
        <p:spPr>
          <a:xfrm>
            <a:off x="7271656" y="2296774"/>
            <a:ext cx="391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lead time between the request date and completion date for all work orders is </a:t>
            </a:r>
            <a:r>
              <a:rPr lang="en-US" dirty="0">
                <a:highlight>
                  <a:srgbClr val="FFFF00"/>
                </a:highlight>
              </a:rPr>
              <a:t>17.31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60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27EDC-97D6-1CBA-8CEF-E6C39306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87" y="1518971"/>
            <a:ext cx="3410426" cy="38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8D429-76D4-D8EF-2BD8-DCCEEAA61FB2}"/>
              </a:ext>
            </a:extLst>
          </p:cNvPr>
          <p:cNvSpPr txBox="1"/>
          <p:nvPr/>
        </p:nvSpPr>
        <p:spPr>
          <a:xfrm>
            <a:off x="924560" y="680720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917D4-C463-928E-7529-6D9ED87F22CC}"/>
              </a:ext>
            </a:extLst>
          </p:cNvPr>
          <p:cNvSpPr txBox="1"/>
          <p:nvPr/>
        </p:nvSpPr>
        <p:spPr>
          <a:xfrm>
            <a:off x="6096000" y="2782669"/>
            <a:ext cx="39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Northwest has highest number of rush 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3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27A7F-6736-86E6-33FD-74745E83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45" y="1687098"/>
            <a:ext cx="3296110" cy="1390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4DB1C-86C2-97F6-8F9F-9677C56777B8}"/>
              </a:ext>
            </a:extLst>
          </p:cNvPr>
          <p:cNvSpPr txBox="1"/>
          <p:nvPr/>
        </p:nvSpPr>
        <p:spPr>
          <a:xfrm>
            <a:off x="650240" y="538480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3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FE7C-D9EC-1FE1-1BF7-5BD9C0F95E5A}"/>
              </a:ext>
            </a:extLst>
          </p:cNvPr>
          <p:cNvSpPr txBox="1"/>
          <p:nvPr/>
        </p:nvSpPr>
        <p:spPr>
          <a:xfrm>
            <a:off x="1483360" y="3586480"/>
            <a:ext cx="846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in average </a:t>
            </a:r>
            <a:r>
              <a:rPr lang="en-US" dirty="0" err="1"/>
              <a:t>labour</a:t>
            </a:r>
            <a:r>
              <a:rPr lang="en-US" dirty="0"/>
              <a:t> hours between rush and non rush jobs is 0.3125 </a:t>
            </a:r>
            <a:r>
              <a:rPr lang="en-US" dirty="0" err="1"/>
              <a:t>hrs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29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0DA51-0A11-8435-C7BB-8C4FEAFB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4" y="983030"/>
            <a:ext cx="6735115" cy="250542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0F4330-C921-D551-5DE3-8939FDA24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374639"/>
              </p:ext>
            </p:extLst>
          </p:nvPr>
        </p:nvGraphicFramePr>
        <p:xfrm>
          <a:off x="4293082" y="37307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AD016B-C7A2-41FD-36EA-D24F7A24ECF4}"/>
              </a:ext>
            </a:extLst>
          </p:cNvPr>
          <p:cNvSpPr txBox="1"/>
          <p:nvPr/>
        </p:nvSpPr>
        <p:spPr>
          <a:xfrm>
            <a:off x="721360" y="44704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4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64139-768D-EDD1-EE7B-5C5E266B650F}"/>
              </a:ext>
            </a:extLst>
          </p:cNvPr>
          <p:cNvSpPr txBox="1"/>
          <p:nvPr/>
        </p:nvSpPr>
        <p:spPr>
          <a:xfrm>
            <a:off x="3480282" y="447040"/>
            <a:ext cx="61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 payment types across different services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55266-15ED-6BB0-3CD8-E3D401B9974D}"/>
              </a:ext>
            </a:extLst>
          </p:cNvPr>
          <p:cNvSpPr txBox="1"/>
          <p:nvPr/>
        </p:nvSpPr>
        <p:spPr>
          <a:xfrm>
            <a:off x="8595360" y="1574800"/>
            <a:ext cx="29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service has highest account type 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47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D35B9-254E-CA3C-D995-B25DBED9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53" y="1698954"/>
            <a:ext cx="4404681" cy="2897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BEBC0-929B-6E8F-826F-2EEFD8F6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3077"/>
            <a:ext cx="4834623" cy="2870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F4A9B-30B2-379E-5B08-98C09E64EEB9}"/>
              </a:ext>
            </a:extLst>
          </p:cNvPr>
          <p:cNvSpPr txBox="1"/>
          <p:nvPr/>
        </p:nvSpPr>
        <p:spPr>
          <a:xfrm>
            <a:off x="772160" y="65024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F9D3E-4CA7-2E84-6C7A-D7C06623F890}"/>
              </a:ext>
            </a:extLst>
          </p:cNvPr>
          <p:cNvSpPr txBox="1"/>
          <p:nvPr/>
        </p:nvSpPr>
        <p:spPr>
          <a:xfrm>
            <a:off x="3596640" y="1019572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 in distribution of payments over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98A27-DAFD-502A-1A4F-65C82A7F3B85}"/>
              </a:ext>
            </a:extLst>
          </p:cNvPr>
          <p:cNvSpPr txBox="1"/>
          <p:nvPr/>
        </p:nvSpPr>
        <p:spPr>
          <a:xfrm>
            <a:off x="3779520" y="5270805"/>
            <a:ext cx="641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and COD payment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P.O. and warranty payment decreases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0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CCC59-D5AC-853D-2DCB-F3696C5C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9" y="1626210"/>
            <a:ext cx="5930265" cy="3992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339C0E-57CC-4F5F-EBF7-C95558EDB4E5}"/>
              </a:ext>
            </a:extLst>
          </p:cNvPr>
          <p:cNvSpPr txBox="1"/>
          <p:nvPr/>
        </p:nvSpPr>
        <p:spPr>
          <a:xfrm>
            <a:off x="995680" y="477520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6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BF24B-B60A-2B75-55BD-D7AD807C4866}"/>
              </a:ext>
            </a:extLst>
          </p:cNvPr>
          <p:cNvSpPr txBox="1"/>
          <p:nvPr/>
        </p:nvSpPr>
        <p:spPr>
          <a:xfrm>
            <a:off x="1894840" y="1067410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number of technicians required and the cost of parts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DF9A9-CA72-DFA2-65AD-930503D07800}"/>
              </a:ext>
            </a:extLst>
          </p:cNvPr>
          <p:cNvSpPr txBox="1"/>
          <p:nvPr/>
        </p:nvSpPr>
        <p:spPr>
          <a:xfrm>
            <a:off x="7620000" y="2082800"/>
            <a:ext cx="39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technicians required and the cost of parts shows positive correlation value of 0.24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scatter plot shows the Relationship between number of technicians required and the cost of parts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07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1FEDE-03C8-D63F-EAE6-0CAC5E308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06" y="1965174"/>
            <a:ext cx="6439799" cy="346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15B66-92DB-3827-390A-E2FA3E0880A8}"/>
              </a:ext>
            </a:extLst>
          </p:cNvPr>
          <p:cNvSpPr txBox="1"/>
          <p:nvPr/>
        </p:nvSpPr>
        <p:spPr>
          <a:xfrm>
            <a:off x="741680" y="660400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7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88CCC-07DE-3C6D-37DC-5F5461FEB9E6}"/>
              </a:ext>
            </a:extLst>
          </p:cNvPr>
          <p:cNvSpPr txBox="1"/>
          <p:nvPr/>
        </p:nvSpPr>
        <p:spPr>
          <a:xfrm>
            <a:off x="2174240" y="1425242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common type of service in each district is highlighted in the table below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25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7CB1A-410E-9BCD-B9D1-8381D04B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0" y="2281077"/>
            <a:ext cx="6944694" cy="2295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5DCE8-DAAB-0519-B385-9DC570696344}"/>
              </a:ext>
            </a:extLst>
          </p:cNvPr>
          <p:cNvSpPr txBox="1"/>
          <p:nvPr/>
        </p:nvSpPr>
        <p:spPr>
          <a:xfrm>
            <a:off x="1097280" y="834906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8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449F4-F6B9-6AF6-0924-871E3184873D}"/>
              </a:ext>
            </a:extLst>
          </p:cNvPr>
          <p:cNvSpPr txBox="1"/>
          <p:nvPr/>
        </p:nvSpPr>
        <p:spPr>
          <a:xfrm>
            <a:off x="1198880" y="1430595"/>
            <a:ext cx="1056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in the distribution of payment types for work orders with warranty </a:t>
            </a:r>
            <a:r>
              <a:rPr lang="en-US" dirty="0" err="1"/>
              <a:t>labour</a:t>
            </a:r>
            <a:r>
              <a:rPr lang="en-US" dirty="0"/>
              <a:t> compared to those without is as in the table below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72F4F-3E6F-06DC-6D46-15607AE716BB}"/>
              </a:ext>
            </a:extLst>
          </p:cNvPr>
          <p:cNvSpPr txBox="1"/>
          <p:nvPr/>
        </p:nvSpPr>
        <p:spPr>
          <a:xfrm>
            <a:off x="1097280" y="5019040"/>
            <a:ext cx="1049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Warranty payment for work orders with warranty </a:t>
            </a:r>
            <a:r>
              <a:rPr lang="en-US" dirty="0" err="1"/>
              <a:t>labour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Account, C.O.D, Credit, P.O. payments for work orders without warranty </a:t>
            </a:r>
            <a:r>
              <a:rPr lang="en-US" dirty="0" err="1"/>
              <a:t>labour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 there is a difference in the distribution of payment types for work orders with warranty </a:t>
            </a:r>
            <a:r>
              <a:rPr lang="en-US" dirty="0" err="1"/>
              <a:t>labour</a:t>
            </a:r>
            <a:r>
              <a:rPr lang="en-US" dirty="0"/>
              <a:t> compared to those without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88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72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Yamuna V</dc:creator>
  <cp:lastModifiedBy>Yamuna V</cp:lastModifiedBy>
  <cp:revision>19</cp:revision>
  <dcterms:created xsi:type="dcterms:W3CDTF">2024-04-02T07:35:57Z</dcterms:created>
  <dcterms:modified xsi:type="dcterms:W3CDTF">2024-04-02T11:11:02Z</dcterms:modified>
</cp:coreProperties>
</file>