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6863" y="244357"/>
            <a:ext cx="9982200" cy="878446"/>
          </a:xfrm>
          <a:prstGeom prst="rect">
            <a:avLst/>
          </a:prstGeom>
        </p:spPr>
        <p:txBody>
          <a:bodyPr vert="horz" wrap="square" lIns="0" tIns="16510" rIns="0" bIns="0" rtlCol="0" anchor="t">
            <a:spAutoFit/>
          </a:bodyPr>
          <a:lstStyle/>
          <a:p>
            <a:pPr marL="3213735">
              <a:spcBef>
                <a:spcPts val="130"/>
              </a:spcBef>
            </a:pPr>
            <a:br>
              <a:rPr lang="en-US" sz="2400" b="1" i="0">
                <a:effectLst/>
                <a:latin typeface="Roboto"/>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359721" y="3035726"/>
            <a:ext cx="10356850" cy="3970318"/>
          </a:xfrm>
          <a:prstGeom prst="rect">
            <a:avLst/>
          </a:prstGeom>
          <a:noFill/>
        </p:spPr>
        <p:txBody>
          <a:bodyPr wrap="square" lIns="91440" tIns="45720" rIns="91440" bIns="45720" rtlCol="0" anchor="t">
            <a:spAutoFit/>
          </a:bodyPr>
          <a:lstStyle/>
          <a:p>
            <a:pPr>
              <a:lnSpc>
                <a:spcPct val="150000"/>
              </a:lnSpc>
            </a:pPr>
            <a:r>
              <a:rPr lang="en-US" sz="2400" b="1" dirty="0">
                <a:latin typeface="Trebuchet MS"/>
              </a:rPr>
              <a:t>STUDENT NAME : YAMUNA G</a:t>
            </a:r>
            <a:endParaRPr lang="en-US" sz="2400" b="1" dirty="0">
              <a:latin typeface="Trebuchet MS"/>
              <a:ea typeface="Calibri"/>
              <a:cs typeface="Calibri"/>
            </a:endParaRPr>
          </a:p>
          <a:p>
            <a:pPr>
              <a:lnSpc>
                <a:spcPct val="150000"/>
              </a:lnSpc>
            </a:pPr>
            <a:r>
              <a:rPr lang="en-US" sz="2400" b="1" dirty="0">
                <a:latin typeface="Trebuchet MS"/>
              </a:rPr>
              <a:t>   REGISTER </a:t>
            </a:r>
            <a:r>
              <a:rPr lang="en-US" sz="2400" b="1" dirty="0">
                <a:latin typeface="Trebuchet MS"/>
                <a:ea typeface="Calibri"/>
                <a:cs typeface="Calibri"/>
              </a:rPr>
              <a:t>NO : 3039FC9AB78935695EC4A270BB8C0930,312208818</a:t>
            </a:r>
            <a:endParaRPr lang="en-US" sz="2400" dirty="0">
              <a:latin typeface="Trebuchet MS"/>
              <a:ea typeface="Calibri"/>
              <a:cs typeface="Calibri"/>
            </a:endParaRPr>
          </a:p>
          <a:p>
            <a:pPr>
              <a:lnSpc>
                <a:spcPct val="150000"/>
              </a:lnSpc>
            </a:pPr>
            <a:r>
              <a:rPr lang="en-US" sz="2400" b="1" dirty="0">
                <a:latin typeface="Trebuchet MS"/>
              </a:rPr>
              <a:t>  DEPARTMENT  : B.COM (GENERAL)</a:t>
            </a:r>
            <a:endParaRPr lang="en-US" sz="2400" b="1" dirty="0">
              <a:latin typeface="Trebuchet MS"/>
              <a:ea typeface="Calibri"/>
              <a:cs typeface="Calibri"/>
            </a:endParaRPr>
          </a:p>
          <a:p>
            <a:pPr>
              <a:lnSpc>
                <a:spcPct val="150000"/>
              </a:lnSpc>
            </a:pPr>
            <a:r>
              <a:rPr lang="en-US" sz="2400" b="1" dirty="0">
                <a:latin typeface="Trebuchet MS"/>
              </a:rPr>
              <a:t>       COLLEGE   : MEENAKSHI COLLEGE FOR WOMEN </a:t>
            </a:r>
            <a:endParaRPr lang="en-US" sz="2400" b="1" dirty="0">
              <a:latin typeface="Trebuchet MS"/>
              <a:ea typeface="Calibri"/>
              <a:cs typeface="Calibri"/>
            </a:endParaRPr>
          </a:p>
          <a:p>
            <a:pPr>
              <a:lnSpc>
                <a:spcPct val="150000"/>
              </a:lnSpc>
            </a:pPr>
            <a:endParaRPr lang="en-US" sz="2400" b="1" dirty="0">
              <a:latin typeface="Trebuchet MS"/>
              <a:ea typeface="Calibri"/>
              <a:cs typeface="Calibri"/>
            </a:endParaRPr>
          </a:p>
          <a:p>
            <a:endParaRPr lang="en-US" sz="2400">
              <a:latin typeface="Trebuchet MS"/>
              <a:ea typeface="Calibri"/>
              <a:cs typeface="Calibri"/>
            </a:endParaRPr>
          </a:p>
          <a:p>
            <a:endParaRPr lang="en-US" sz="2400">
              <a:ea typeface="Calibri"/>
              <a:cs typeface="Calibri"/>
            </a:endParaRPr>
          </a:p>
          <a:p>
            <a:r>
              <a:rPr lang="en-US" sz="2400" dirty="0"/>
              <a:t>           </a:t>
            </a:r>
            <a:endParaRPr lang="en-IN" sz="2400" dirty="0"/>
          </a:p>
        </p:txBody>
      </p:sp>
      <p:sp>
        <p:nvSpPr>
          <p:cNvPr id="8" name="TextBox 7">
            <a:extLst>
              <a:ext uri="{FF2B5EF4-FFF2-40B4-BE49-F238E27FC236}">
                <a16:creationId xmlns:a16="http://schemas.microsoft.com/office/drawing/2014/main" id="{46141DA2-E093-3699-F22E-3BEA80CDFA91}"/>
              </a:ext>
            </a:extLst>
          </p:cNvPr>
          <p:cNvSpPr txBox="1"/>
          <p:nvPr/>
        </p:nvSpPr>
        <p:spPr>
          <a:xfrm>
            <a:off x="359833" y="243417"/>
            <a:ext cx="96625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Roboto"/>
                <a:ea typeface="Roboto"/>
                <a:cs typeface="Roboto"/>
              </a:rPr>
              <a:t>                   </a:t>
            </a:r>
            <a:r>
              <a:rPr lang="en-US" sz="2800" b="1">
                <a:latin typeface="Trebuchet MS"/>
                <a:ea typeface="Roboto"/>
                <a:cs typeface="Roboto"/>
              </a:rPr>
              <a:t>EMPLOYEE DATA ANALYSIS USING</a:t>
            </a:r>
            <a:r>
              <a:rPr lang="en-US" sz="3200" b="1">
                <a:latin typeface="Trebuchet MS"/>
                <a:ea typeface="Roboto"/>
                <a:cs typeface="Roboto"/>
              </a:rPr>
              <a:t> </a:t>
            </a:r>
            <a:r>
              <a:rPr lang="en-US" sz="2800" b="1">
                <a:latin typeface="Trebuchet MS"/>
                <a:ea typeface="Roboto"/>
                <a:cs typeface="Roboto"/>
              </a:rPr>
              <a:t>EXCEL</a:t>
            </a:r>
            <a:r>
              <a:rPr lang="en-US" sz="2800" b="1">
                <a:latin typeface="Roboto"/>
                <a:ea typeface="Roboto"/>
                <a:cs typeface="Roboto"/>
              </a:rPr>
              <a:t>  </a:t>
            </a:r>
            <a:r>
              <a:rPr lang="en-US" sz="3200" b="1">
                <a:latin typeface="Roboto"/>
                <a:ea typeface="Roboto"/>
                <a:cs typeface="Roboto"/>
              </a:rPr>
              <a:t>                                             </a:t>
            </a:r>
          </a:p>
        </p:txBody>
      </p:sp>
      <p:pic>
        <p:nvPicPr>
          <p:cNvPr id="12" name="Picture 11">
            <a:extLst>
              <a:ext uri="{FF2B5EF4-FFF2-40B4-BE49-F238E27FC236}">
                <a16:creationId xmlns:a16="http://schemas.microsoft.com/office/drawing/2014/main" id="{0FA9C084-7B45-4709-7D32-DF6A93D2B841}"/>
              </a:ext>
            </a:extLst>
          </p:cNvPr>
          <p:cNvPicPr>
            <a:picLocks noChangeAspect="1"/>
          </p:cNvPicPr>
          <p:nvPr/>
        </p:nvPicPr>
        <p:blipFill>
          <a:blip r:embed="rId4"/>
          <a:stretch>
            <a:fillRect/>
          </a:stretch>
        </p:blipFill>
        <p:spPr>
          <a:xfrm>
            <a:off x="2545578" y="918268"/>
            <a:ext cx="4691103" cy="18782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A1340D4-57B2-35C6-788A-5CBF71B34910}"/>
              </a:ext>
            </a:extLst>
          </p:cNvPr>
          <p:cNvSpPr txBox="1"/>
          <p:nvPr/>
        </p:nvSpPr>
        <p:spPr>
          <a:xfrm>
            <a:off x="520559" y="1271395"/>
            <a:ext cx="728435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rebuchet MS"/>
                <a:ea typeface="+mn-lt"/>
                <a:cs typeface="+mn-lt"/>
              </a:rPr>
              <a:t>STEP-1</a:t>
            </a:r>
            <a:endParaRPr lang="en-US" sz="2000" b="1">
              <a:latin typeface="Trebuchet MS"/>
            </a:endParaRPr>
          </a:p>
          <a:p>
            <a:r>
              <a:rPr lang="en-US" sz="2000">
                <a:latin typeface="Trebuchet MS"/>
                <a:ea typeface="+mn-lt"/>
                <a:cs typeface="+mn-lt"/>
              </a:rPr>
              <a:t>        DOWNLLOAD THE EMPLOYEE DATASET AND OPEN THE  </a:t>
            </a:r>
            <a:endParaRPr lang="en-US" sz="2000" b="1">
              <a:latin typeface="Trebuchet MS"/>
              <a:ea typeface="+mn-lt"/>
              <a:cs typeface="+mn-lt"/>
            </a:endParaRPr>
          </a:p>
          <a:p>
            <a:r>
              <a:rPr lang="en-US" sz="2000">
                <a:latin typeface="Trebuchet MS"/>
                <a:ea typeface="+mn-lt"/>
                <a:cs typeface="+mn-lt"/>
              </a:rPr>
              <a:t>        EMPLOYEE DATASET IN EXCEL.</a:t>
            </a:r>
          </a:p>
          <a:p>
            <a:r>
              <a:rPr lang="en-US" sz="2000">
                <a:latin typeface="Trebuchet MS"/>
                <a:ea typeface="+mn-lt"/>
                <a:cs typeface="+mn-lt"/>
              </a:rPr>
              <a:t> </a:t>
            </a:r>
            <a:r>
              <a:rPr lang="en-US" sz="2000" b="1">
                <a:latin typeface="Trebuchet MS"/>
                <a:ea typeface="+mn-lt"/>
                <a:cs typeface="+mn-lt"/>
              </a:rPr>
              <a:t>STEP-2</a:t>
            </a:r>
            <a:endParaRPr lang="en-US" sz="2000" b="1">
              <a:latin typeface="Trebuchet MS"/>
              <a:ea typeface="Calibri"/>
              <a:cs typeface="Calibri"/>
            </a:endParaRPr>
          </a:p>
          <a:p>
            <a:r>
              <a:rPr lang="en-US" sz="2000">
                <a:latin typeface="Trebuchet MS"/>
                <a:ea typeface="+mn-lt"/>
                <a:cs typeface="+mn-lt"/>
              </a:rPr>
              <a:t>        SELECT THE ENTIRE DATA AND CLICK ON INSERT AND    </a:t>
            </a:r>
          </a:p>
          <a:p>
            <a:r>
              <a:rPr lang="en-US" sz="2000">
                <a:latin typeface="Trebuchet MS"/>
                <a:ea typeface="+mn-lt"/>
                <a:cs typeface="+mn-lt"/>
              </a:rPr>
              <a:t>        CLICK ON PIVOT TABLE TO CREATE PIVOT TABLE.</a:t>
            </a:r>
          </a:p>
          <a:p>
            <a:r>
              <a:rPr lang="en-US" sz="2000" b="1">
                <a:latin typeface="Trebuchet MS"/>
                <a:ea typeface="+mn-lt"/>
                <a:cs typeface="+mn-lt"/>
              </a:rPr>
              <a:t>STEP-3</a:t>
            </a:r>
          </a:p>
          <a:p>
            <a:r>
              <a:rPr lang="en-US" sz="2000">
                <a:latin typeface="Trebuchet MS"/>
                <a:ea typeface="+mn-lt"/>
                <a:cs typeface="+mn-lt"/>
              </a:rPr>
              <a:t>         DRAG THE NEEDED DATA AND CREATE A PIVOT TABLE.</a:t>
            </a:r>
            <a:endParaRPr lang="en-US" sz="2000">
              <a:latin typeface="Trebuchet MS"/>
              <a:ea typeface="Calibri"/>
              <a:cs typeface="Calibri"/>
            </a:endParaRPr>
          </a:p>
          <a:p>
            <a:r>
              <a:rPr lang="en-US" sz="2000" b="1">
                <a:latin typeface="Trebuchet MS"/>
                <a:ea typeface="+mn-lt"/>
                <a:cs typeface="+mn-lt"/>
              </a:rPr>
              <a:t>STEP-4</a:t>
            </a:r>
            <a:endParaRPr lang="en-US" sz="2000" b="1">
              <a:latin typeface="Trebuchet MS"/>
              <a:ea typeface="Calibri"/>
              <a:cs typeface="Calibri"/>
            </a:endParaRPr>
          </a:p>
          <a:p>
            <a:r>
              <a:rPr lang="en-US" sz="2000">
                <a:latin typeface="Trebuchet MS"/>
                <a:ea typeface="+mn-lt"/>
                <a:cs typeface="+mn-lt"/>
              </a:rPr>
              <a:t>         SELECT THE PIVOT TABLE AND CLICK ON INSERT.</a:t>
            </a:r>
            <a:endParaRPr lang="en-US" sz="2000">
              <a:latin typeface="Trebuchet MS"/>
              <a:ea typeface="Calibri"/>
              <a:cs typeface="Calibri"/>
            </a:endParaRPr>
          </a:p>
          <a:p>
            <a:r>
              <a:rPr lang="en-US" sz="2000">
                <a:latin typeface="Trebuchet MS"/>
                <a:ea typeface="+mn-lt"/>
                <a:cs typeface="+mn-lt"/>
              </a:rPr>
              <a:t>         RESULTS TABLE.</a:t>
            </a:r>
            <a:endParaRPr lang="en-US" sz="2000">
              <a:latin typeface="Trebuchet MS"/>
              <a:ea typeface="Calibri"/>
              <a:cs typeface="Calibri"/>
            </a:endParaRPr>
          </a:p>
          <a:p>
            <a:r>
              <a:rPr lang="en-US" sz="2000" b="1">
                <a:latin typeface="Trebuchet MS"/>
                <a:ea typeface="+mn-lt"/>
                <a:cs typeface="+mn-lt"/>
              </a:rPr>
              <a:t>STEP-5</a:t>
            </a:r>
            <a:endParaRPr lang="en-US" sz="2000" b="1">
              <a:latin typeface="Trebuchet MS"/>
              <a:ea typeface="Calibri"/>
              <a:cs typeface="Calibri"/>
            </a:endParaRPr>
          </a:p>
          <a:p>
            <a:r>
              <a:rPr lang="en-US" sz="2000">
                <a:latin typeface="Trebuchet MS"/>
                <a:ea typeface="+mn-lt"/>
                <a:cs typeface="+mn-lt"/>
              </a:rPr>
              <a:t>         NOW CLICK ON THE CHART THAT YOU WANT.</a:t>
            </a:r>
            <a:endParaRPr lang="en-US" sz="2000">
              <a:latin typeface="Trebuchet MS"/>
              <a:ea typeface="Calibri"/>
              <a:cs typeface="Calibri"/>
            </a:endParaRPr>
          </a:p>
          <a:p>
            <a:r>
              <a:rPr lang="en-US" sz="2000" b="1">
                <a:latin typeface="Trebuchet MS"/>
                <a:ea typeface="+mn-lt"/>
                <a:cs typeface="+mn-lt"/>
              </a:rPr>
              <a:t>STEP-6</a:t>
            </a:r>
            <a:endParaRPr lang="en-US" sz="2000" b="1">
              <a:latin typeface="Trebuchet MS"/>
              <a:ea typeface="Calibri"/>
              <a:cs typeface="Calibri"/>
            </a:endParaRPr>
          </a:p>
          <a:p>
            <a:r>
              <a:rPr lang="en-US" sz="2000">
                <a:latin typeface="Trebuchet MS"/>
                <a:ea typeface="+mn-lt"/>
                <a:cs typeface="+mn-lt"/>
              </a:rPr>
              <a:t>         THE CHART IS CREATED.</a:t>
            </a:r>
            <a:endParaRPr lang="en-US" sz="2000">
              <a:latin typeface="Trebuchet M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1794" y="209598"/>
            <a:ext cx="3169822" cy="752129"/>
          </a:xfrm>
          <a:prstGeom prst="rect">
            <a:avLst/>
          </a:prstGeom>
        </p:spPr>
        <p:txBody>
          <a:bodyPr vert="horz" wrap="square" lIns="0" tIns="13335" rIns="0" bIns="0" rtlCol="0" anchor="t">
            <a:spAutoFit/>
          </a:bodyPr>
          <a:lstStyle/>
          <a:p>
            <a:pPr marL="12700">
              <a:spcBef>
                <a:spcPts val="105"/>
              </a:spcBef>
            </a:pPr>
            <a:r>
              <a:rPr lang="en-US"/>
              <a:t>R</a:t>
            </a:r>
            <a:r>
              <a:rPr lang="en-US" spc="-40"/>
              <a:t>E</a:t>
            </a:r>
            <a:r>
              <a:rPr lang="en-US" spc="15"/>
              <a:t>S</a:t>
            </a:r>
            <a:r>
              <a:rPr lang="en-US" spc="-30"/>
              <a:t>U</a:t>
            </a:r>
            <a:r>
              <a:rPr lang="en-US" spc="-405"/>
              <a:t>L</a:t>
            </a:r>
            <a:r>
              <a:rPr lang="en-US"/>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CF428C3C-82A8-019B-CF74-3D61250943A0}"/>
              </a:ext>
            </a:extLst>
          </p:cNvPr>
          <p:cNvPicPr>
            <a:picLocks noChangeAspect="1"/>
          </p:cNvPicPr>
          <p:nvPr/>
        </p:nvPicPr>
        <p:blipFill>
          <a:blip r:embed="rId3"/>
          <a:stretch>
            <a:fillRect/>
          </a:stretch>
        </p:blipFill>
        <p:spPr>
          <a:xfrm>
            <a:off x="554405" y="1715720"/>
            <a:ext cx="8679960" cy="3983404"/>
          </a:xfrm>
          <a:prstGeom prst="rect">
            <a:avLst/>
          </a:prstGeom>
        </p:spPr>
      </p:pic>
      <p:sp>
        <p:nvSpPr>
          <p:cNvPr id="8" name="TextBox 7">
            <a:extLst>
              <a:ext uri="{FF2B5EF4-FFF2-40B4-BE49-F238E27FC236}">
                <a16:creationId xmlns:a16="http://schemas.microsoft.com/office/drawing/2014/main" id="{20EAEED5-7B4A-BAAF-FDAB-9AD1FDABFB29}"/>
              </a:ext>
            </a:extLst>
          </p:cNvPr>
          <p:cNvSpPr txBox="1"/>
          <p:nvPr/>
        </p:nvSpPr>
        <p:spPr>
          <a:xfrm>
            <a:off x="480088" y="882719"/>
            <a:ext cx="23676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Trebuchet MS"/>
              </a:rPr>
              <a:t>1.TABLE</a:t>
            </a:r>
            <a:r>
              <a:rPr lang="en-US" sz="4800">
                <a:latin typeface="Trebuchet MS"/>
                <a:ea typeface="Trebuchet MS"/>
                <a:cs typeface="Trebuchet MS"/>
              </a:rPr>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A0F1-2C43-3B4F-E5A8-3C7533095144}"/>
              </a:ext>
            </a:extLst>
          </p:cNvPr>
          <p:cNvSpPr>
            <a:spLocks noGrp="1"/>
          </p:cNvSpPr>
          <p:nvPr>
            <p:ph type="title"/>
          </p:nvPr>
        </p:nvSpPr>
        <p:spPr>
          <a:xfrm>
            <a:off x="452486" y="385444"/>
            <a:ext cx="10984181" cy="492443"/>
          </a:xfrm>
        </p:spPr>
        <p:txBody>
          <a:bodyPr wrap="square" lIns="0" tIns="0" rIns="0" bIns="0" anchor="t">
            <a:spAutoFit/>
          </a:bodyPr>
          <a:lstStyle/>
          <a:p>
            <a:r>
              <a:rPr lang="en-US" sz="3200"/>
              <a:t>2.BAR DIAGRAM</a:t>
            </a:r>
          </a:p>
        </p:txBody>
      </p:sp>
      <p:pic>
        <p:nvPicPr>
          <p:cNvPr id="3" name="Picture 2">
            <a:extLst>
              <a:ext uri="{FF2B5EF4-FFF2-40B4-BE49-F238E27FC236}">
                <a16:creationId xmlns:a16="http://schemas.microsoft.com/office/drawing/2014/main" id="{44780EFA-127B-61D8-52B2-2B2FC6682242}"/>
              </a:ext>
            </a:extLst>
          </p:cNvPr>
          <p:cNvPicPr>
            <a:picLocks noChangeAspect="1"/>
          </p:cNvPicPr>
          <p:nvPr/>
        </p:nvPicPr>
        <p:blipFill>
          <a:blip r:embed="rId2"/>
          <a:stretch>
            <a:fillRect/>
          </a:stretch>
        </p:blipFill>
        <p:spPr>
          <a:xfrm>
            <a:off x="448042" y="1213461"/>
            <a:ext cx="8658225" cy="4948848"/>
          </a:xfrm>
          <a:prstGeom prst="rect">
            <a:avLst/>
          </a:prstGeom>
        </p:spPr>
      </p:pic>
    </p:spTree>
    <p:extLst>
      <p:ext uri="{BB962C8B-B14F-4D97-AF65-F5344CB8AC3E}">
        <p14:creationId xmlns:p14="http://schemas.microsoft.com/office/powerpoint/2010/main" val="227200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wrap="square" lIns="0" tIns="0" rIns="0" bIns="0" anchor="t">
            <a:spAutoFit/>
          </a:bodyPr>
          <a:lstStyle/>
          <a:p>
            <a:r>
              <a:rPr lang="en-US">
                <a:latin typeface="Times New Roman"/>
                <a:cs typeface="Times New Roman"/>
              </a:rPr>
              <a:t>CONCLUSION</a:t>
            </a: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05D12E-95A7-3D92-24E9-2C6152F7BF00}"/>
              </a:ext>
            </a:extLst>
          </p:cNvPr>
          <p:cNvSpPr txBox="1"/>
          <p:nvPr/>
        </p:nvSpPr>
        <p:spPr>
          <a:xfrm>
            <a:off x="648025" y="1477595"/>
            <a:ext cx="9726083"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Trebuchet MS"/>
                <a:ea typeface="+mn-lt"/>
                <a:cs typeface="+mn-lt"/>
              </a:rPr>
              <a:t>THE DATA INDICATES SIGNIFICANT VARIATIONS IN AVERAGE SALARIES ACROSS DEPARTMENTS. FOR INSTANCE, DEPARTMENTS SUCH AS ACCOUNTING DEPARTMENT RECEIVES HIGHER  SALARIES COMPARED TO THOSE IN SALES DEPARTMENT.</a:t>
            </a:r>
            <a:endParaRPr lang="en-US"/>
          </a:p>
          <a:p>
            <a:pPr marL="342900" indent="-342900">
              <a:buFont typeface="Wingdings"/>
              <a:buChar char="Ø"/>
            </a:pPr>
            <a:endParaRPr lang="en-US" sz="2400">
              <a:latin typeface="Trebuchet MS"/>
              <a:ea typeface="+mn-lt"/>
              <a:cs typeface="+mn-lt"/>
            </a:endParaRPr>
          </a:p>
          <a:p>
            <a:pPr marL="342900" indent="-342900">
              <a:buFont typeface="Wingdings"/>
              <a:buChar char="Ø"/>
            </a:pPr>
            <a:r>
              <a:rPr lang="en-US" sz="2400">
                <a:latin typeface="Trebuchet MS"/>
                <a:ea typeface="+mn-lt"/>
                <a:cs typeface="+mn-lt"/>
              </a:rPr>
              <a:t>ANALYSIS COULD EXPLORE THE UNDERLYING FACTORS CONTRIBUTING TO THE OBSERVED SALARY DISPARITIES, SUCH AS DIFFERENCES IN JOB RESPONSIBILITIES, MARKET DEMAND, AND DEPARTMENTAL BUDGETS. REGULAR REVIEWS AND UPDATES TO SALARY DATA WILL BE CRUCIAL IN MAINTAINING FAIRNESS AND COMPETITIVENESS.</a:t>
            </a:r>
            <a:endParaRPr lang="en-US" sz="2400">
              <a:latin typeface="Trebuchet MS"/>
            </a:endParaRPr>
          </a:p>
          <a:p>
            <a:pPr marL="285750" indent="-285750">
              <a:buFont typeface="Wingdings"/>
              <a:buChar char="Ø"/>
            </a:pPr>
            <a:endParaRPr lang="en-US">
              <a:ea typeface="Calibri"/>
              <a:cs typeface="Calibri"/>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6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US">
                <a:latin typeface="Times New Roman" panose="02020603050405020304" pitchFamily="18" charset="0"/>
                <a:cs typeface="Times New Roman" panose="02020603050405020304" pitchFamily="18" charset="0"/>
              </a:rPr>
              <a:t>.</a:t>
            </a:r>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29468" y="829627"/>
            <a:ext cx="4320002"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328523" y="1849732"/>
            <a:ext cx="8690918" cy="1938992"/>
          </a:xfrm>
          <a:prstGeom prst="rect">
            <a:avLst/>
          </a:prstGeom>
          <a:noFill/>
        </p:spPr>
        <p:txBody>
          <a:bodyPr wrap="square" lIns="91440" tIns="45720" rIns="91440" bIns="45720" rtlCol="0" anchor="t">
            <a:spAutoFit/>
          </a:bodyPr>
          <a:lstStyle/>
          <a:p>
            <a:r>
              <a:rPr lang="en-US" sz="4000" dirty="0">
                <a:solidFill>
                  <a:srgbClr val="0F0F0F"/>
                </a:solidFill>
                <a:latin typeface="Trebuchet MS"/>
                <a:cs typeface="Times New Roman"/>
              </a:rPr>
              <a:t>EMPLOYEE PERFORMANCE ANALYSIS</a:t>
            </a:r>
            <a:endParaRPr lang="en-US" sz="4000" dirty="0">
              <a:solidFill>
                <a:srgbClr val="000000"/>
              </a:solidFill>
              <a:latin typeface="Trebuchet MS"/>
              <a:cs typeface="Times New Roman"/>
            </a:endParaRPr>
          </a:p>
          <a:p>
            <a:r>
              <a:rPr lang="en-US" sz="4000" dirty="0">
                <a:latin typeface="Trebuchet MS"/>
                <a:ea typeface="Calibri"/>
                <a:cs typeface="Calibri"/>
              </a:rPr>
              <a:t>BASED ON DEPARTMENT ,EMPLOYEE TYPES,AND SALARY.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585" y="2044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rebuchet MS"/>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04473" y="3125908"/>
            <a:ext cx="4290401"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49544" y="631003"/>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48884" y="1021995"/>
            <a:ext cx="7461737" cy="4752968"/>
          </a:xfrm>
          <a:prstGeom prst="rect">
            <a:avLst/>
          </a:prstGeom>
          <a:noFill/>
        </p:spPr>
        <p:txBody>
          <a:bodyPr wrap="square" lIns="91440" tIns="45720" rIns="91440" bIns="45720" rtlCol="0" anchor="t">
            <a:spAutoFit/>
          </a:bodyPr>
          <a:lstStyle/>
          <a:p>
            <a:pPr algn="l">
              <a:lnSpc>
                <a:spcPct val="150000"/>
              </a:lnSpc>
            </a:pPr>
            <a:endParaRPr lang="en-US" sz="2800" b="0" i="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rebuchet MS"/>
                <a:cs typeface="Times New Roman"/>
              </a:rPr>
              <a:t>PROBLEM STATEMENT</a:t>
            </a:r>
            <a:endParaRPr lang="en-US" sz="2800" b="0" i="0" dirty="0">
              <a:solidFill>
                <a:srgbClr val="0D0D0D"/>
              </a:solidFill>
              <a:effectLst/>
              <a:latin typeface="Trebuchet MS"/>
              <a:cs typeface="Times New Roman"/>
            </a:endParaRPr>
          </a:p>
          <a:p>
            <a:pPr>
              <a:buFont typeface="+mj-lt"/>
              <a:buAutoNum type="arabicPeriod"/>
            </a:pPr>
            <a:r>
              <a:rPr lang="en-US" sz="2800" dirty="0">
                <a:solidFill>
                  <a:srgbClr val="0D0D0D"/>
                </a:solidFill>
                <a:latin typeface="Trebuchet MS"/>
                <a:cs typeface="Times New Roman"/>
              </a:rPr>
              <a:t>PROJECT OVERVIEW</a:t>
            </a:r>
            <a:endParaRPr lang="en-US" sz="2800" b="0" i="0" dirty="0">
              <a:solidFill>
                <a:srgbClr val="0D0D0D"/>
              </a:solidFill>
              <a:effectLst/>
              <a:latin typeface="Trebuchet MS"/>
              <a:cs typeface="Times New Roman"/>
            </a:endParaRPr>
          </a:p>
          <a:p>
            <a:pPr>
              <a:buFont typeface="+mj-lt"/>
              <a:buAutoNum type="arabicPeriod"/>
            </a:pPr>
            <a:r>
              <a:rPr lang="en-US" sz="2800" dirty="0">
                <a:solidFill>
                  <a:srgbClr val="0D0D0D"/>
                </a:solidFill>
                <a:latin typeface="Trebuchet MS"/>
                <a:cs typeface="Times New Roman"/>
              </a:rPr>
              <a:t>END USERS</a:t>
            </a:r>
            <a:endParaRPr lang="en-US" sz="2800" b="0" i="0" dirty="0">
              <a:solidFill>
                <a:srgbClr val="0D0D0D"/>
              </a:solidFill>
              <a:effectLst/>
              <a:latin typeface="Trebuchet MS"/>
              <a:cs typeface="Times New Roman"/>
            </a:endParaRPr>
          </a:p>
          <a:p>
            <a:r>
              <a:rPr lang="en-US" sz="2800" dirty="0">
                <a:solidFill>
                  <a:srgbClr val="0D0D0D"/>
                </a:solidFill>
                <a:latin typeface="Trebuchet MS"/>
                <a:cs typeface="Times New Roman"/>
              </a:rPr>
              <a:t>4.OUR</a:t>
            </a:r>
            <a:r>
              <a:rPr lang="en-US" sz="2800" b="0" i="0" dirty="0">
                <a:solidFill>
                  <a:srgbClr val="0D0D0D"/>
                </a:solidFill>
                <a:effectLst/>
                <a:latin typeface="Trebuchet MS"/>
                <a:cs typeface="Times New Roman"/>
              </a:rPr>
              <a:t> </a:t>
            </a:r>
            <a:r>
              <a:rPr lang="en-US" sz="2800" dirty="0">
                <a:solidFill>
                  <a:srgbClr val="0D0D0D"/>
                </a:solidFill>
                <a:latin typeface="Trebuchet MS"/>
                <a:cs typeface="Times New Roman"/>
              </a:rPr>
              <a:t>SOLUTION AND PROPOSITON    </a:t>
            </a:r>
            <a:endParaRPr lang="en-US" sz="2800" dirty="0">
              <a:solidFill>
                <a:srgbClr val="000000"/>
              </a:solidFill>
              <a:latin typeface="Trebuchet MS"/>
              <a:cs typeface="Times New Roman"/>
            </a:endParaRPr>
          </a:p>
          <a:p>
            <a:r>
              <a:rPr lang="en-US" sz="2800" dirty="0">
                <a:solidFill>
                  <a:srgbClr val="0D0D0D"/>
                </a:solidFill>
                <a:latin typeface="Trebuchet MS"/>
                <a:cs typeface="Times New Roman"/>
              </a:rPr>
              <a:t>5.DATASEY DESCRIPTION</a:t>
            </a:r>
            <a:endParaRPr lang="en-US" sz="2800" dirty="0">
              <a:solidFill>
                <a:srgbClr val="000000"/>
              </a:solidFill>
              <a:latin typeface="Trebuchet MS"/>
              <a:cs typeface="Times New Roman"/>
            </a:endParaRPr>
          </a:p>
          <a:p>
            <a:r>
              <a:rPr lang="en-US" sz="2800" dirty="0">
                <a:solidFill>
                  <a:srgbClr val="0D0D0D"/>
                </a:solidFill>
                <a:latin typeface="Trebuchet MS"/>
                <a:cs typeface="Times New Roman"/>
              </a:rPr>
              <a:t>6.MODALLING APPROACH</a:t>
            </a:r>
            <a:endParaRPr lang="en-US" sz="2800" dirty="0">
              <a:solidFill>
                <a:srgbClr val="000000"/>
              </a:solidFill>
              <a:latin typeface="Trebuchet MS"/>
              <a:cs typeface="Times New Roman"/>
            </a:endParaRPr>
          </a:p>
          <a:p>
            <a:r>
              <a:rPr lang="en-US" sz="2800" dirty="0">
                <a:solidFill>
                  <a:srgbClr val="0D0D0D"/>
                </a:solidFill>
                <a:latin typeface="Trebuchet MS"/>
                <a:cs typeface="Times New Roman"/>
              </a:rPr>
              <a:t>7.RESULTS AND DISCUSSION</a:t>
            </a:r>
            <a:endParaRPr lang="en-US" sz="2800" dirty="0">
              <a:solidFill>
                <a:srgbClr val="000000"/>
              </a:solidFill>
              <a:latin typeface="Trebuchet MS"/>
              <a:cs typeface="Times New Roman"/>
            </a:endParaRPr>
          </a:p>
          <a:p>
            <a:r>
              <a:rPr lang="en-US" sz="2800" dirty="0">
                <a:solidFill>
                  <a:srgbClr val="0D0D0D"/>
                </a:solidFill>
                <a:latin typeface="Trebuchet MS"/>
                <a:cs typeface="Times New Roman"/>
              </a:rPr>
              <a:t>8.CONCLUSION                 </a:t>
            </a:r>
            <a:endParaRPr lang="en-US" sz="2800" dirty="0">
              <a:solidFill>
                <a:srgbClr val="000000"/>
              </a:solidFill>
              <a:latin typeface="Trebuchet MS"/>
              <a:cs typeface="Times New Roman"/>
            </a:endParaRPr>
          </a:p>
          <a:p>
            <a:pPr>
              <a:lnSpc>
                <a:spcPct val="150000"/>
              </a:lnSpc>
              <a:buAutoNum type="arabicPeriod"/>
            </a:pPr>
            <a:endParaRPr lang="en-US" sz="2800" b="0" i="0">
              <a:solidFill>
                <a:srgbClr val="0D0D0D"/>
              </a:solidFill>
              <a:effectLst/>
              <a:latin typeface="Trebuchet MS"/>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39245" y="3158392"/>
            <a:ext cx="2977173" cy="230016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nchor="t">
            <a:spAutoFit/>
          </a:bodyPr>
          <a:lstStyle/>
          <a:p>
            <a:pPr marL="12700">
              <a:spcBef>
                <a:spcPts val="130"/>
              </a:spcBef>
              <a:tabLst>
                <a:tab pos="2727960"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br>
              <a:rPr lang="en-US" sz="4250" spc="10"/>
            </a:br>
            <a:endParaRPr lang="en-US" sz="4250"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6" name="TextBox 5">
            <a:extLst>
              <a:ext uri="{FF2B5EF4-FFF2-40B4-BE49-F238E27FC236}">
                <a16:creationId xmlns:a16="http://schemas.microsoft.com/office/drawing/2014/main" id="{69FD772F-07C3-426B-C8D2-B7A99CDA7A7E}"/>
              </a:ext>
            </a:extLst>
          </p:cNvPr>
          <p:cNvSpPr txBox="1"/>
          <p:nvPr/>
        </p:nvSpPr>
        <p:spPr>
          <a:xfrm>
            <a:off x="836247" y="1715477"/>
            <a:ext cx="678766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latin typeface="Trebuchet MS"/>
                <a:cs typeface="Times New Roman"/>
              </a:rPr>
              <a:t>DIFFERENCES IN COMPENSATION BETWEEN TEMPORARY ,FIXED AND PERMANENT EMPLOYEES, POTENTIALLY LEADING TO ISSUES WITH FAIRNESS AND LOYALTY.</a:t>
            </a:r>
            <a:endParaRPr lang="en-US">
              <a:latin typeface="Trebuchet MS"/>
              <a:ea typeface="Calibri"/>
              <a:cs typeface="Times New Roman"/>
            </a:endParaRPr>
          </a:p>
          <a:p>
            <a:pPr marL="342900" indent="-342900">
              <a:buFont typeface="Wingdings"/>
              <a:buChar char="Ø"/>
            </a:pPr>
            <a:endParaRPr lang="en-US" sz="2400" dirty="0">
              <a:latin typeface="Trebuchet MS"/>
              <a:ea typeface="+mn-lt"/>
              <a:cs typeface="Times New Roman"/>
            </a:endParaRPr>
          </a:p>
          <a:p>
            <a:pPr marL="342900" indent="-342900">
              <a:buFont typeface="Wingdings"/>
              <a:buChar char="Ø"/>
            </a:pPr>
            <a:endParaRPr lang="en-US" sz="2400" dirty="0">
              <a:latin typeface="Trebuchet MS"/>
              <a:ea typeface="+mn-lt"/>
              <a:cs typeface="+mn-lt"/>
            </a:endParaRPr>
          </a:p>
          <a:p>
            <a:pPr marL="342900" indent="-342900">
              <a:buFont typeface="Wingdings"/>
              <a:buChar char="Ø"/>
            </a:pPr>
            <a:r>
              <a:rPr lang="en-US" sz="2400" dirty="0">
                <a:latin typeface="Trebuchet MS"/>
                <a:ea typeface="+mn-lt"/>
                <a:cs typeface="+mn-lt"/>
              </a:rPr>
              <a:t>SIGNIFICANT DISPARITIES IN SALARIES FOR SPECIALIZED TECHNICAL ROLES COMPARED TO LESS SPECIALIZED POSITIONS.</a:t>
            </a:r>
            <a:endParaRPr lang="en-US" sz="2400">
              <a:latin typeface="Trebuchet MS"/>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1762" y="2149719"/>
            <a:ext cx="2781545" cy="296007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9930" y="360704"/>
            <a:ext cx="601574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EAF6C713-9D25-FDCB-FDB8-7CC598E6EA91}"/>
              </a:ext>
            </a:extLst>
          </p:cNvPr>
          <p:cNvSpPr txBox="1"/>
          <p:nvPr/>
        </p:nvSpPr>
        <p:spPr>
          <a:xfrm>
            <a:off x="895978" y="1382347"/>
            <a:ext cx="821033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dirty="0">
                <a:latin typeface="Trebuchet MS"/>
                <a:ea typeface="+mn-lt"/>
                <a:cs typeface="+mn-lt"/>
              </a:rPr>
              <a:t>BY ADDRESSING THESE DEPARTMENTAL SALARY ISSUES, ORGANIZATIONS CAN IMPROVE FAIRNESS, ENHANCE EMPLOYEE SATISFACTION, AND BETTER ALIGN COMPENSATION WITH ROLES AND RESPONSIBILITIES.</a:t>
            </a:r>
            <a:endParaRPr lang="en-US" dirty="0">
              <a:ea typeface="Calibri"/>
              <a:cs typeface="Calibri"/>
            </a:endParaRPr>
          </a:p>
          <a:p>
            <a:pPr marL="457200" indent="-457200">
              <a:buFont typeface="Wingdings"/>
              <a:buChar char="Ø"/>
            </a:pPr>
            <a:endParaRPr lang="en-US" sz="2800">
              <a:latin typeface="Trebuchet MS"/>
              <a:ea typeface="+mn-lt"/>
              <a:cs typeface="+mn-lt"/>
            </a:endParaRPr>
          </a:p>
          <a:p>
            <a:pPr marL="457200" indent="-457200">
              <a:buFont typeface="Wingdings"/>
              <a:buChar char="Ø"/>
            </a:pPr>
            <a:r>
              <a:rPr lang="en-US" sz="2800" dirty="0">
                <a:latin typeface="Trebuchet MS"/>
                <a:ea typeface="+mn-lt"/>
                <a:cs typeface="+mn-lt"/>
              </a:rPr>
              <a:t>EMPLOYEE ANALYSIS INVOLVES EXAMINING VARIOUS ASPECTS OF THE WORKFORCE TO GAIN INSIGHTS THAT CAN HELP IN DECISION - MAKING, AND ENHANCING EMPLOYEE SATISFACTION.</a:t>
            </a:r>
            <a:endParaRPr lang="en-US" sz="2800" dirty="0">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26452" y="579177"/>
            <a:ext cx="5014595" cy="1001556"/>
          </a:xfrm>
          <a:prstGeom prst="rect">
            <a:avLst/>
          </a:prstGeom>
        </p:spPr>
        <p:txBody>
          <a:bodyPr vert="horz" wrap="square" lIns="0" tIns="16510" rIns="0" bIns="0" rtlCol="0" anchor="t">
            <a:spAutoFit/>
          </a:bodyPr>
          <a:lstStyle/>
          <a:p>
            <a:pPr marL="12700">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US" sz="3200" spc="5"/>
            </a:br>
            <a:endParaRPr lang="en-US" sz="3200" spc="5"/>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 name="TextBox 9">
            <a:extLst>
              <a:ext uri="{FF2B5EF4-FFF2-40B4-BE49-F238E27FC236}">
                <a16:creationId xmlns:a16="http://schemas.microsoft.com/office/drawing/2014/main" id="{4C8B592B-451A-7720-3BF5-CB610FE83DE8}"/>
              </a:ext>
            </a:extLst>
          </p:cNvPr>
          <p:cNvSpPr txBox="1"/>
          <p:nvPr/>
        </p:nvSpPr>
        <p:spPr>
          <a:xfrm>
            <a:off x="824104" y="1285351"/>
            <a:ext cx="8191499"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200" dirty="0">
                <a:latin typeface="Trebuchet MS"/>
                <a:ea typeface="Calibri"/>
                <a:cs typeface="Calibri"/>
              </a:rPr>
              <a:t>MANAGERS</a:t>
            </a:r>
            <a:endParaRPr lang="en-US" sz="3200" b="1" dirty="0">
              <a:latin typeface="Trebuchet MS"/>
              <a:ea typeface="Calibri"/>
              <a:cs typeface="Calibri"/>
            </a:endParaRPr>
          </a:p>
          <a:p>
            <a:pPr marL="457200" indent="-457200">
              <a:buFont typeface="Wingdings"/>
              <a:buChar char="Ø"/>
            </a:pPr>
            <a:r>
              <a:rPr lang="en-US" sz="3200" dirty="0">
                <a:latin typeface="Trebuchet MS"/>
                <a:ea typeface="Calibri"/>
                <a:cs typeface="Calibri"/>
              </a:rPr>
              <a:t>TEAM LEADERS</a:t>
            </a:r>
          </a:p>
          <a:p>
            <a:pPr marL="457200" indent="-457200">
              <a:buFont typeface="Wingdings"/>
              <a:buChar char="Ø"/>
            </a:pPr>
            <a:r>
              <a:rPr lang="en-US" sz="3200" dirty="0">
                <a:latin typeface="Trebuchet MS"/>
                <a:ea typeface="Calibri"/>
                <a:cs typeface="Calibri"/>
              </a:rPr>
              <a:t>EXECUTIVES</a:t>
            </a:r>
          </a:p>
          <a:p>
            <a:pPr marL="457200" indent="-457200">
              <a:buFont typeface="Wingdings"/>
              <a:buChar char="Ø"/>
            </a:pPr>
            <a:r>
              <a:rPr lang="en-US" sz="3200" dirty="0">
                <a:latin typeface="Trebuchet MS"/>
                <a:ea typeface="Calibri"/>
                <a:cs typeface="Calibri"/>
              </a:rPr>
              <a:t>SUPERVISORS</a:t>
            </a:r>
          </a:p>
          <a:p>
            <a:pPr marL="457200" indent="-457200">
              <a:buFont typeface="Wingdings"/>
              <a:buChar char="Ø"/>
            </a:pPr>
            <a:r>
              <a:rPr lang="en-US" sz="3200" dirty="0">
                <a:latin typeface="Trebuchet MS"/>
                <a:ea typeface="Calibri"/>
                <a:cs typeface="Calibri"/>
              </a:rPr>
              <a:t>FINANCE ANALYSTS</a:t>
            </a:r>
            <a:endParaRPr lang="en-US" dirty="0">
              <a:latin typeface="Calibri"/>
              <a:ea typeface="Calibri"/>
              <a:cs typeface="Calibri"/>
            </a:endParaRPr>
          </a:p>
          <a:p>
            <a:pPr marL="457200" indent="-457200">
              <a:buFont typeface="Wingdings"/>
              <a:buChar char="Ø"/>
            </a:pPr>
            <a:r>
              <a:rPr lang="en-US" sz="3200" dirty="0">
                <a:latin typeface="Trebuchet MS"/>
                <a:ea typeface="Calibri"/>
                <a:cs typeface="Calibri"/>
              </a:rPr>
              <a:t>ADMINISTRATIVE OFFICER</a:t>
            </a:r>
          </a:p>
          <a:p>
            <a:pPr marL="457200" indent="-457200">
              <a:buFont typeface="Wingdings"/>
              <a:buChar char="Ø"/>
            </a:pPr>
            <a:r>
              <a:rPr lang="en-US" sz="3200" dirty="0">
                <a:latin typeface="Trebuchet MS"/>
                <a:ea typeface="Calibri"/>
                <a:cs typeface="Calibri"/>
              </a:rPr>
              <a:t>HUMAN RESOURCES DEPARTMENTS</a:t>
            </a:r>
          </a:p>
          <a:p>
            <a:pPr marL="457200" indent="-457200">
              <a:buFont typeface="Wingdings"/>
              <a:buChar char="Ø"/>
            </a:pPr>
            <a:r>
              <a:rPr lang="en-US" sz="3200" dirty="0">
                <a:latin typeface="Trebuchet MS"/>
                <a:ea typeface="Calibri"/>
                <a:cs typeface="Calibri"/>
              </a:rPr>
              <a:t>EMPLOYEES</a:t>
            </a:r>
            <a:br>
              <a:rPr lang="en-US" sz="3200" dirty="0">
                <a:latin typeface="Trebuchet MS"/>
                <a:ea typeface="Calibri"/>
                <a:cs typeface="Calibri"/>
              </a:rPr>
            </a:br>
            <a:br>
              <a:rPr lang="en-US" sz="3200" dirty="0">
                <a:latin typeface="Trebuchet MS"/>
                <a:ea typeface="Calibri"/>
                <a:cs typeface="Calibri"/>
              </a:rPr>
            </a:br>
            <a:br>
              <a:rPr lang="en-US" sz="3200" dirty="0">
                <a:latin typeface="Trebuchet MS"/>
                <a:ea typeface="Calibri"/>
                <a:cs typeface="Calibri"/>
              </a:rPr>
            </a:br>
            <a:endParaRPr lang="en-US" sz="3200">
              <a:latin typeface="Trebuchet MS"/>
              <a:ea typeface="Calibri"/>
              <a:cs typeface="Calibri"/>
            </a:endParaRPr>
          </a:p>
          <a:p>
            <a:pPr marL="285750" indent="-285750">
              <a:buFont typeface="Wingdings"/>
              <a:buChar char="Ø"/>
            </a:pPr>
            <a:endParaRPr lang="en-US">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538" y="2169990"/>
            <a:ext cx="2422036" cy="2759564"/>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3935" y="730885"/>
            <a:ext cx="7770203" cy="3829895"/>
          </a:xfrm>
          <a:prstGeom prst="rect">
            <a:avLst/>
          </a:prstGeom>
        </p:spPr>
        <p:txBody>
          <a:bodyPr vert="horz" wrap="square" lIns="0" tIns="13335" rIns="0" bIns="0" rtlCol="0" anchor="t">
            <a:spAutoFit/>
          </a:bodyPr>
          <a:lstStyle/>
          <a:p>
            <a:pPr marL="12700">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a:br>
            <a:br>
              <a:rPr lang="en-US" sz="3600"/>
            </a:br>
            <a:br>
              <a:rPr lang="en-US" sz="3600"/>
            </a:br>
            <a:r>
              <a:rPr lang="en-US" sz="3600"/>
              <a:t>   </a:t>
            </a:r>
            <a:br>
              <a:rPr lang="en-US" sz="3600" b="0"/>
            </a:br>
            <a:br>
              <a:rPr lang="en-US" sz="3600"/>
            </a:br>
            <a:endParaRPr lang="en-US" sz="3200" b="0">
              <a:latin typeface="Times New Roman"/>
              <a:ea typeface="Calibri"/>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6D968A5F-5E76-45D6-EDEC-C21FE81D47B5}"/>
              </a:ext>
            </a:extLst>
          </p:cNvPr>
          <p:cNvSpPr txBox="1"/>
          <p:nvPr/>
        </p:nvSpPr>
        <p:spPr>
          <a:xfrm>
            <a:off x="2975428" y="2172258"/>
            <a:ext cx="62418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dirty="0">
                <a:latin typeface="Trebuchet MS"/>
              </a:rPr>
              <a:t>PIVOT TABLE </a:t>
            </a:r>
            <a:r>
              <a:rPr lang="en-US" sz="3600" b="1" dirty="0">
                <a:latin typeface="Trebuchet MS"/>
              </a:rPr>
              <a:t>– </a:t>
            </a:r>
            <a:r>
              <a:rPr lang="en-US" sz="3600" dirty="0">
                <a:latin typeface="Trebuchet MS"/>
              </a:rPr>
              <a:t>SUMMARY OF </a:t>
            </a:r>
            <a:br>
              <a:rPr lang="en-US" sz="3600" dirty="0">
                <a:latin typeface="Trebuchet MS"/>
              </a:rPr>
            </a:br>
            <a:r>
              <a:rPr lang="en-US" sz="3600" dirty="0">
                <a:latin typeface="Trebuchet MS"/>
              </a:rPr>
              <a:t> EMPLOYEE PERFORMANCE</a:t>
            </a:r>
            <a:endParaRPr lang="en-US" sz="3600" b="1" dirty="0">
              <a:latin typeface="Trebuchet MS"/>
            </a:endParaRPr>
          </a:p>
          <a:p>
            <a:endParaRPr lang="en-US" sz="3600" dirty="0">
              <a:latin typeface="Trebuchet MS"/>
            </a:endParaRPr>
          </a:p>
          <a:p>
            <a:r>
              <a:rPr lang="en-US" sz="3600" b="1" u="sng" dirty="0">
                <a:latin typeface="Trebuchet MS"/>
              </a:rPr>
              <a:t>BAR DIAGRAM </a:t>
            </a:r>
            <a:r>
              <a:rPr lang="en-US" sz="3600" b="1" dirty="0">
                <a:latin typeface="Trebuchet MS"/>
              </a:rPr>
              <a:t>– </a:t>
            </a:r>
            <a:r>
              <a:rPr lang="en-US" sz="3600" dirty="0">
                <a:latin typeface="Trebuchet MS"/>
              </a:rPr>
              <a:t>FINAL REPORT</a:t>
            </a:r>
            <a:br>
              <a:rPr lang="en-US" sz="3600" dirty="0">
                <a:latin typeface="Trebuchet MS"/>
              </a:rPr>
            </a:br>
            <a:endParaRPr lang="en-US" sz="3600">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28333" y="199828"/>
            <a:ext cx="11140488" cy="1354217"/>
          </a:xfrm>
        </p:spPr>
        <p:txBody>
          <a:bodyPr wrap="square" lIns="0" tIns="0" rIns="0" bIns="0" anchor="t">
            <a:spAutoFit/>
          </a:bodyPr>
          <a:lstStyle/>
          <a:p>
            <a:r>
              <a:rPr lang="en-IN"/>
              <a:t>Dataset Description</a:t>
            </a:r>
            <a:br>
              <a:rPr lang="en-IN"/>
            </a:br>
            <a:br>
              <a:rPr lang="en-IN" sz="2000"/>
            </a:br>
            <a:endParaRPr lang="en-IN" sz="2000" b="0"/>
          </a:p>
        </p:txBody>
      </p:sp>
      <p:sp>
        <p:nvSpPr>
          <p:cNvPr id="9" name="TextBox 8">
            <a:extLst>
              <a:ext uri="{FF2B5EF4-FFF2-40B4-BE49-F238E27FC236}">
                <a16:creationId xmlns:a16="http://schemas.microsoft.com/office/drawing/2014/main" id="{07BB6A25-E2E5-67DB-265A-EA5F0B780D7F}"/>
              </a:ext>
            </a:extLst>
          </p:cNvPr>
          <p:cNvSpPr txBox="1"/>
          <p:nvPr/>
        </p:nvSpPr>
        <p:spPr>
          <a:xfrm>
            <a:off x="416171" y="1090246"/>
            <a:ext cx="1136943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latin typeface="Trebuchet MS"/>
              </a:rPr>
              <a:t>EMPLOYEE DATA SET</a:t>
            </a:r>
            <a:r>
              <a:rPr lang="en-US" dirty="0">
                <a:latin typeface="Trebuchet MS"/>
              </a:rPr>
              <a:t>  - NAN MUDHALVAN PORTAL</a:t>
            </a:r>
            <a:endParaRPr lang="en-US" dirty="0">
              <a:ea typeface="Calibri"/>
              <a:cs typeface="Calibri"/>
            </a:endParaRPr>
          </a:p>
          <a:p>
            <a:endParaRPr lang="en-US">
              <a:latin typeface="Trebuchet MS"/>
            </a:endParaRPr>
          </a:p>
          <a:p>
            <a:pPr marL="285750" indent="-285750">
              <a:buFont typeface="Wingdings"/>
              <a:buChar char="Ø"/>
            </a:pPr>
            <a:r>
              <a:rPr lang="en-US" b="1" dirty="0">
                <a:latin typeface="Trebuchet MS"/>
              </a:rPr>
              <a:t>9 FEATURES IN EXCEL:</a:t>
            </a:r>
            <a:endParaRPr lang="en-US" b="1" dirty="0">
              <a:latin typeface="Trebuchet MS"/>
              <a:ea typeface="Calibri"/>
              <a:cs typeface="Calibri"/>
            </a:endParaRPr>
          </a:p>
          <a:p>
            <a:endParaRPr lang="en-US">
              <a:ea typeface="Calibri"/>
              <a:cs typeface="Calibri"/>
            </a:endParaRPr>
          </a:p>
          <a:p>
            <a:r>
              <a:rPr lang="en-US" b="1" dirty="0">
                <a:latin typeface="Trebuchet MS"/>
              </a:rPr>
              <a:t>EMPLOYEE ID</a:t>
            </a:r>
            <a:r>
              <a:rPr lang="en-US" dirty="0">
                <a:latin typeface="Trebuchet MS"/>
              </a:rPr>
              <a:t> - ALPHANUMERIC(TEXT)</a:t>
            </a:r>
            <a:endParaRPr lang="en-US" dirty="0">
              <a:latin typeface="Trebuchet MS"/>
              <a:ea typeface="Calibri"/>
              <a:cs typeface="Calibri"/>
            </a:endParaRPr>
          </a:p>
          <a:p>
            <a:r>
              <a:rPr lang="en-US" b="1" dirty="0">
                <a:latin typeface="Trebuchet MS"/>
              </a:rPr>
              <a:t>NAME -</a:t>
            </a:r>
            <a:r>
              <a:rPr lang="en-US" b="1" dirty="0"/>
              <a:t> </a:t>
            </a:r>
            <a:r>
              <a:rPr lang="en-US" dirty="0">
                <a:latin typeface="Trebuchet MS"/>
              </a:rPr>
              <a:t>ALPHABETICAL (TEXT)</a:t>
            </a:r>
            <a:endParaRPr lang="en-US" dirty="0">
              <a:latin typeface="Trebuchet MS"/>
              <a:ea typeface="Calibri"/>
              <a:cs typeface="Calibri"/>
            </a:endParaRPr>
          </a:p>
          <a:p>
            <a:r>
              <a:rPr lang="en-US" b="1" dirty="0">
                <a:latin typeface="Trebuchet MS"/>
              </a:rPr>
              <a:t>GENDER -  </a:t>
            </a:r>
            <a:r>
              <a:rPr lang="en-US" dirty="0">
                <a:latin typeface="Trebuchet MS"/>
              </a:rPr>
              <a:t>ALPHABETICAL (TEXT)</a:t>
            </a:r>
            <a:endParaRPr lang="en-US" dirty="0">
              <a:latin typeface="Trebuchet MS"/>
              <a:ea typeface="Calibri"/>
              <a:cs typeface="Calibri"/>
            </a:endParaRPr>
          </a:p>
          <a:p>
            <a:r>
              <a:rPr lang="en-US" b="1" dirty="0">
                <a:latin typeface="Trebuchet MS"/>
              </a:rPr>
              <a:t>DEPARTMENT  - </a:t>
            </a:r>
            <a:r>
              <a:rPr lang="en-US" dirty="0">
                <a:latin typeface="Trebuchet MS"/>
              </a:rPr>
              <a:t> ALPHABETICAL(TEXT)</a:t>
            </a:r>
            <a:endParaRPr lang="en-US" dirty="0">
              <a:latin typeface="Trebuchet MS"/>
              <a:ea typeface="Calibri"/>
              <a:cs typeface="Calibri"/>
            </a:endParaRPr>
          </a:p>
          <a:p>
            <a:r>
              <a:rPr lang="en-US" b="1" dirty="0">
                <a:latin typeface="Trebuchet MS"/>
              </a:rPr>
              <a:t>SALARY -</a:t>
            </a:r>
            <a:r>
              <a:rPr lang="en-US" dirty="0">
                <a:latin typeface="Trebuchet MS"/>
              </a:rPr>
              <a:t> NUMERICAL</a:t>
            </a:r>
            <a:endParaRPr lang="en-US" dirty="0">
              <a:latin typeface="Trebuchet MS"/>
              <a:ea typeface="Calibri"/>
              <a:cs typeface="Calibri"/>
            </a:endParaRPr>
          </a:p>
          <a:p>
            <a:r>
              <a:rPr lang="en-US" b="1" dirty="0">
                <a:latin typeface="Trebuchet MS"/>
              </a:rPr>
              <a:t>START DATE -</a:t>
            </a:r>
            <a:r>
              <a:rPr lang="en-US" dirty="0">
                <a:latin typeface="Trebuchet MS"/>
              </a:rPr>
              <a:t> ALPHANUMERIC(TEXT)</a:t>
            </a:r>
            <a:endParaRPr lang="en-US" dirty="0">
              <a:latin typeface="Trebuchet MS"/>
              <a:ea typeface="Calibri"/>
              <a:cs typeface="Calibri"/>
            </a:endParaRPr>
          </a:p>
          <a:p>
            <a:r>
              <a:rPr lang="en-US" b="1" dirty="0">
                <a:latin typeface="Trebuchet MS"/>
              </a:rPr>
              <a:t>FTE - </a:t>
            </a:r>
            <a:r>
              <a:rPr lang="en-US" dirty="0">
                <a:latin typeface="Trebuchet MS"/>
              </a:rPr>
              <a:t>NUMERICAL</a:t>
            </a:r>
            <a:endParaRPr lang="en-US" dirty="0">
              <a:latin typeface="Trebuchet MS"/>
              <a:ea typeface="Calibri"/>
              <a:cs typeface="Calibri"/>
            </a:endParaRPr>
          </a:p>
          <a:p>
            <a:r>
              <a:rPr lang="en-US" b="1" dirty="0">
                <a:latin typeface="Trebuchet MS"/>
              </a:rPr>
              <a:t>EMPLOYEE TYPE -</a:t>
            </a:r>
            <a:r>
              <a:rPr lang="en-US" dirty="0">
                <a:latin typeface="Trebuchet MS"/>
              </a:rPr>
              <a:t> ALPHABETICAL (TEXT)</a:t>
            </a:r>
            <a:endParaRPr lang="en-US" dirty="0">
              <a:latin typeface="Trebuchet MS"/>
              <a:ea typeface="Calibri"/>
              <a:cs typeface="Calibri"/>
            </a:endParaRPr>
          </a:p>
          <a:p>
            <a:r>
              <a:rPr lang="en-US" b="1" dirty="0">
                <a:latin typeface="Trebuchet MS"/>
              </a:rPr>
              <a:t>EMPLOYEE LOCATION -</a:t>
            </a:r>
            <a:r>
              <a:rPr lang="en-US" dirty="0">
                <a:latin typeface="Trebuchet MS"/>
              </a:rPr>
              <a:t> ALPHABETICAL (TEXT)</a:t>
            </a:r>
            <a:endParaRPr lang="en-US" dirty="0">
              <a:latin typeface="Trebuchet MS"/>
              <a:ea typeface="Calibri"/>
              <a:cs typeface="Calibri"/>
            </a:endParaRPr>
          </a:p>
          <a:p>
            <a:endParaRPr lang="en-US">
              <a:latin typeface="Trebuchet MS"/>
            </a:endParaRPr>
          </a:p>
          <a:p>
            <a:pPr marL="285750" indent="-285750">
              <a:buFont typeface="Wingdings"/>
              <a:buChar char="Ø"/>
            </a:pPr>
            <a:r>
              <a:rPr lang="en-US" b="1" dirty="0">
                <a:latin typeface="Trebuchet MS"/>
              </a:rPr>
              <a:t> 3 FEATURES USED:</a:t>
            </a:r>
            <a:endParaRPr lang="en-US" b="1" dirty="0">
              <a:latin typeface="Trebuchet MS"/>
              <a:ea typeface="Calibri"/>
              <a:cs typeface="Calibri"/>
            </a:endParaRPr>
          </a:p>
          <a:p>
            <a:endParaRPr lang="en-US">
              <a:latin typeface="Trebuchet MS"/>
            </a:endParaRPr>
          </a:p>
          <a:p>
            <a:r>
              <a:rPr lang="en-US" b="1" dirty="0">
                <a:latin typeface="Trebuchet MS"/>
              </a:rPr>
              <a:t>DEPARTMENT -</a:t>
            </a:r>
            <a:r>
              <a:rPr lang="en-US" dirty="0">
                <a:latin typeface="Trebuchet MS"/>
              </a:rPr>
              <a:t> ALPHABETICAL(TEXT)</a:t>
            </a:r>
            <a:endParaRPr lang="en-US" dirty="0">
              <a:latin typeface="Trebuchet MS"/>
              <a:ea typeface="Calibri"/>
              <a:cs typeface="Calibri"/>
            </a:endParaRPr>
          </a:p>
          <a:p>
            <a:r>
              <a:rPr lang="en-US" b="1" dirty="0">
                <a:latin typeface="Trebuchet MS"/>
              </a:rPr>
              <a:t>SALARY - </a:t>
            </a:r>
            <a:r>
              <a:rPr lang="en-US" dirty="0">
                <a:latin typeface="Trebuchet MS"/>
              </a:rPr>
              <a:t>NUMERICAL</a:t>
            </a:r>
            <a:endParaRPr lang="en-US" dirty="0">
              <a:latin typeface="Trebuchet MS"/>
              <a:ea typeface="Calibri"/>
              <a:cs typeface="Calibri"/>
            </a:endParaRPr>
          </a:p>
          <a:p>
            <a:r>
              <a:rPr lang="en-US" b="1" dirty="0">
                <a:latin typeface="Trebuchet MS"/>
              </a:rPr>
              <a:t>EMPLOYEE TYPE -</a:t>
            </a:r>
            <a:r>
              <a:rPr lang="en-US" dirty="0">
                <a:latin typeface="Trebuchet MS"/>
              </a:rPr>
              <a:t> ALPHABETICAL(TEXT)</a:t>
            </a:r>
            <a:endParaRPr lang="en-US" dirty="0">
              <a:latin typeface="Trebuchet MS"/>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1829" y="2199296"/>
            <a:ext cx="2242283" cy="2833322"/>
          </a:xfrm>
          <a:prstGeom prst="rect">
            <a:avLst/>
          </a:prstGeom>
        </p:spPr>
      </p:pic>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nchor="t">
            <a:spAutoFit/>
          </a:bodyPr>
          <a:lstStyle/>
          <a:p>
            <a:pPr marL="12700">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endParaRPr lang="en-US" sz="4250" spc="2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E871F2A-A4E4-1E76-735C-0F7CD25B7FE1}"/>
              </a:ext>
            </a:extLst>
          </p:cNvPr>
          <p:cNvSpPr txBox="1"/>
          <p:nvPr/>
        </p:nvSpPr>
        <p:spPr>
          <a:xfrm>
            <a:off x="748324" y="1559170"/>
            <a:ext cx="6719276" cy="99257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latin typeface="Trebuchet MS"/>
              </a:rPr>
              <a:t>ADDRESSING THE SALARY DISPARITIES HIGHLIGHTED BY THIS ANALYSIS IS ESSENTIAL FOR FOSTERING A FAIR AND MOTIVATING WORK ENVIRONMENT. </a:t>
            </a:r>
            <a:endParaRPr lang="en-US" sz="2400" dirty="0">
              <a:latin typeface="Trebuchet MS"/>
              <a:ea typeface="Calibri"/>
              <a:cs typeface="Calibri"/>
            </a:endParaRPr>
          </a:p>
          <a:p>
            <a:pPr marL="342900" indent="-342900">
              <a:buFont typeface="Wingdings"/>
              <a:buChar char="Ø"/>
            </a:pPr>
            <a:endParaRPr lang="en-US" sz="2400" dirty="0">
              <a:latin typeface="Trebuchet MS"/>
            </a:endParaRPr>
          </a:p>
          <a:p>
            <a:pPr marL="342900" indent="-342900">
              <a:buFont typeface="Wingdings"/>
              <a:buChar char="Ø"/>
            </a:pPr>
            <a:endParaRPr lang="en-US" sz="2400" dirty="0">
              <a:latin typeface="Trebuchet MS"/>
            </a:endParaRPr>
          </a:p>
          <a:p>
            <a:pPr marL="342900" indent="-342900">
              <a:buFont typeface="Wingdings"/>
              <a:buChar char="Ø"/>
            </a:pPr>
            <a:r>
              <a:rPr lang="en-US" sz="2400" dirty="0">
                <a:latin typeface="Trebuchet MS"/>
              </a:rPr>
              <a:t>BY IMPLEMENTING THE RECOMMENDED CHANGES, THE ORGANIZATION CAN ENHANCE EMPLOYEE SATISFACTION, ATTRACT TALENT, AND ENSURE A MORE EQUITABLE COMPENSATION SYSTEM.</a:t>
            </a:r>
            <a:endParaRPr lang="en-US" sz="2400" dirty="0">
              <a:latin typeface="Trebuchet MS"/>
              <a:ea typeface="+mn-lt"/>
              <a:cs typeface="+mn-lt"/>
            </a:endParaRPr>
          </a:p>
          <a:p>
            <a:pPr marL="342900" indent="-342900">
              <a:lnSpc>
                <a:spcPct val="150000"/>
              </a:lnSpc>
              <a:buFont typeface="Wingdings"/>
              <a:buChar char="Ø"/>
            </a:pPr>
            <a:endParaRPr lang="en-US" sz="2400">
              <a:latin typeface="Trebuchet MS"/>
            </a:endParaRPr>
          </a:p>
          <a:p>
            <a:pPr>
              <a:lnSpc>
                <a:spcPct val="150000"/>
              </a:lnSpc>
            </a:pPr>
            <a:endParaRPr lang="en-US" sz="2600">
              <a:latin typeface="Trebuchet MS"/>
            </a:endParaRPr>
          </a:p>
          <a:p>
            <a:pPr>
              <a:lnSpc>
                <a:spcPct val="150000"/>
              </a:lnSpc>
            </a:pPr>
            <a:endParaRPr lang="en-US" sz="2600">
              <a:latin typeface="Trebuchet MS"/>
            </a:endParaRPr>
          </a:p>
          <a:p>
            <a:pPr>
              <a:lnSpc>
                <a:spcPct val="150000"/>
              </a:lnSpc>
            </a:pPr>
            <a:endParaRPr lang="en-US">
              <a:ea typeface="Calibri"/>
              <a:cs typeface="Calibri"/>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vt:lpstr>
      <vt:lpstr>PROJECT TITLE</vt:lpstr>
      <vt:lpstr>AGENDA</vt:lpstr>
      <vt:lpstr>PROBLEM STATEMENT </vt:lpstr>
      <vt:lpstr>PROJECT OVERVIEW</vt:lpstr>
      <vt:lpstr>WHO ARE THE END USERS? </vt:lpstr>
      <vt:lpstr>OUR SOLUTION AND ITS VALUE PROPOSITION        </vt:lpstr>
      <vt:lpstr>Dataset Description  </vt:lpstr>
      <vt:lpstr>THE "WOW" IN OUR SOLUTION  </vt:lpstr>
      <vt:lpstr>PowerPoint Presentation</vt:lpstr>
      <vt:lpstr>RESULTS</vt:lpstr>
      <vt:lpstr>2.BAR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bhagya lakshmi</cp:lastModifiedBy>
  <cp:revision>74</cp:revision>
  <dcterms:created xsi:type="dcterms:W3CDTF">2024-03-29T15:07:22Z</dcterms:created>
  <dcterms:modified xsi:type="dcterms:W3CDTF">2024-08-31T08:43:28Z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