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9" r:id="rId5"/>
    <p:sldId id="277" r:id="rId6"/>
    <p:sldId id="296" r:id="rId7"/>
    <p:sldId id="260" r:id="rId8"/>
    <p:sldId id="284" r:id="rId9"/>
    <p:sldId id="285" r:id="rId10"/>
    <p:sldId id="287" r:id="rId11"/>
    <p:sldId id="307" r:id="rId12"/>
    <p:sldId id="309" r:id="rId13"/>
    <p:sldId id="297" r:id="rId14"/>
    <p:sldId id="304" r:id="rId15"/>
    <p:sldId id="266" r:id="rId16"/>
    <p:sldId id="289" r:id="rId17"/>
    <p:sldId id="283" r:id="rId18"/>
    <p:sldId id="263" r:id="rId19"/>
    <p:sldId id="290" r:id="rId20"/>
    <p:sldId id="280" r:id="rId21"/>
    <p:sldId id="298" r:id="rId22"/>
    <p:sldId id="282" r:id="rId23"/>
    <p:sldId id="278" r:id="rId24"/>
    <p:sldId id="305" r:id="rId25"/>
    <p:sldId id="306" r:id="rId26"/>
    <p:sldId id="269" r:id="rId27"/>
    <p:sldId id="293" r:id="rId28"/>
    <p:sldId id="294" r:id="rId29"/>
    <p:sldId id="295" r:id="rId30"/>
    <p:sldId id="268" r:id="rId31"/>
    <p:sldId id="291" r:id="rId32"/>
    <p:sldId id="273" r:id="rId33"/>
    <p:sldId id="301" r:id="rId34"/>
    <p:sldId id="302" r:id="rId35"/>
    <p:sldId id="300" r:id="rId36"/>
    <p:sldId id="274" r:id="rId37"/>
    <p:sldId id="313"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274F1-2A5C-44FD-9CE2-C300C5B7B652}">
          <p14:sldIdLst>
            <p14:sldId id="259"/>
            <p14:sldId id="277"/>
            <p14:sldId id="296"/>
            <p14:sldId id="260"/>
            <p14:sldId id="284"/>
            <p14:sldId id="285"/>
            <p14:sldId id="287"/>
            <p14:sldId id="307"/>
            <p14:sldId id="309"/>
            <p14:sldId id="297"/>
            <p14:sldId id="304"/>
            <p14:sldId id="266"/>
            <p14:sldId id="289"/>
          </p14:sldIdLst>
        </p14:section>
        <p14:section name="Untitled Section" id="{D088E023-200B-4A4D-A407-5C3A1858B89F}">
          <p14:sldIdLst>
            <p14:sldId id="283"/>
            <p14:sldId id="263"/>
            <p14:sldId id="290"/>
            <p14:sldId id="280"/>
            <p14:sldId id="298"/>
            <p14:sldId id="282"/>
            <p14:sldId id="278"/>
            <p14:sldId id="305"/>
            <p14:sldId id="306"/>
            <p14:sldId id="269"/>
            <p14:sldId id="293"/>
            <p14:sldId id="294"/>
            <p14:sldId id="295"/>
            <p14:sldId id="268"/>
            <p14:sldId id="291"/>
            <p14:sldId id="273"/>
            <p14:sldId id="301"/>
            <p14:sldId id="302"/>
            <p14:sldId id="300"/>
            <p14:sldId id="274"/>
            <p14:sldId id="313"/>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dari, Seema" initials="BS" lastIdx="1" clrIdx="0">
    <p:extLst>
      <p:ext uri="{19B8F6BF-5375-455C-9EA6-DF929625EA0E}">
        <p15:presenceInfo xmlns:p15="http://schemas.microsoft.com/office/powerpoint/2012/main" userId="Bhandari, Seema" providerId="None"/>
      </p:ext>
    </p:extLst>
  </p:cmAuthor>
  <p:cmAuthor id="2" name="Achal Neupane" initials="AN" lastIdx="1" clrIdx="1">
    <p:extLst>
      <p:ext uri="{19B8F6BF-5375-455C-9EA6-DF929625EA0E}">
        <p15:presenceInfo xmlns:p15="http://schemas.microsoft.com/office/powerpoint/2012/main" userId="4ae8384cb27da8a3" providerId="Windows Live"/>
      </p:ext>
    </p:extLst>
  </p:cmAuthor>
  <p:cmAuthor id="3" name="Lilibeth Lumbreras" initials="LL" lastIdx="7" clrIdx="2">
    <p:extLst>
      <p:ext uri="{19B8F6BF-5375-455C-9EA6-DF929625EA0E}">
        <p15:presenceInfo xmlns:p15="http://schemas.microsoft.com/office/powerpoint/2012/main" userId="65e2c325ed7a2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89" autoAdjust="0"/>
    <p:restoredTop sz="94660"/>
  </p:normalViewPr>
  <p:slideViewPr>
    <p:cSldViewPr snapToGrid="0">
      <p:cViewPr varScale="1">
        <p:scale>
          <a:sx n="72" d="100"/>
          <a:sy n="72" d="100"/>
        </p:scale>
        <p:origin x="498"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5-01T09:28:51.092" idx="1">
    <p:pos x="10" y="10"/>
    <p:text>Presenter: Lilibeth</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0E5D5-0EE8-4254-8E27-DA8756814816}" type="doc">
      <dgm:prSet loTypeId="urn:microsoft.com/office/officeart/2016/7/layout/RoundedRectangleTimeline" loCatId="process" qsTypeId="urn:microsoft.com/office/officeart/2005/8/quickstyle/simple1" qsCatId="simple" csTypeId="urn:microsoft.com/office/officeart/2005/8/colors/colorful2" csCatId="colorful" phldr="1"/>
      <dgm:spPr/>
      <dgm:t>
        <a:bodyPr/>
        <a:lstStyle/>
        <a:p>
          <a:endParaRPr lang="en-US"/>
        </a:p>
      </dgm:t>
    </dgm:pt>
    <dgm:pt modelId="{9898553F-ED9F-4ED5-A68C-5BCF3206843E}" type="pres">
      <dgm:prSet presAssocID="{FDE0E5D5-0EE8-4254-8E27-DA8756814816}" presName="Name0" presStyleCnt="0">
        <dgm:presLayoutVars>
          <dgm:chMax/>
          <dgm:chPref/>
          <dgm:animLvl val="lvl"/>
        </dgm:presLayoutVars>
      </dgm:prSet>
      <dgm:spPr/>
    </dgm:pt>
  </dgm:ptLst>
  <dgm:cxnLst>
    <dgm:cxn modelId="{8F8D061D-CEEC-4111-98ED-9B29E6CE1F62}" type="presOf" srcId="{FDE0E5D5-0EE8-4254-8E27-DA8756814816}" destId="{9898553F-ED9F-4ED5-A68C-5BCF3206843E}"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edureka.co/blog/support-vector-machine-in-r/" TargetMode="External"/><Relationship Id="rId3" Type="http://schemas.openxmlformats.org/officeDocument/2006/relationships/hyperlink" Target="https://www.edureka.co/blog/knn-algorithm-in-r/" TargetMode="External"/><Relationship Id="rId7" Type="http://schemas.openxmlformats.org/officeDocument/2006/relationships/hyperlink" Target="https://github.com/mariocastro73/ML2020-2021/blob/master/scripts/caret-rf.R" TargetMode="External"/><Relationship Id="rId2" Type="http://schemas.openxmlformats.org/officeDocument/2006/relationships/hyperlink" Target="https://www.rdocumentation.org/packages/neuralnet/versions/1.44.2/topics/neuralnet" TargetMode="External"/><Relationship Id="rId1" Type="http://schemas.openxmlformats.org/officeDocument/2006/relationships/slideLayout" Target="../slideLayouts/slideLayout2.xml"/><Relationship Id="rId6" Type="http://schemas.openxmlformats.org/officeDocument/2006/relationships/hyperlink" Target="https://www.blopig.com/blog/2017/04/a-very-basic-introduction-to-random-forests-using-r/" TargetMode="External"/><Relationship Id="rId5" Type="http://schemas.openxmlformats.org/officeDocument/2006/relationships/hyperlink" Target="https://www.edureka.co/blog/random-forest-classifier/" TargetMode="External"/><Relationship Id="rId4" Type="http://schemas.openxmlformats.org/officeDocument/2006/relationships/hyperlink" Target="https://rstudiopubsstatic.s3.amazonaws.com/316172_a857ca788d1441f8be1bcd1e31f0e875.html" TargetMode="External"/><Relationship Id="rId9" Type="http://schemas.openxmlformats.org/officeDocument/2006/relationships/hyperlink" Target="https://d2l.sdbor.edu/d2l/le/content/1543761/%20viewContent/8840088/Vie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685198" y="1992979"/>
            <a:ext cx="9261414" cy="1770149"/>
          </a:xfrm>
        </p:spPr>
        <p:txBody>
          <a:bodyPr>
            <a:normAutofit/>
          </a:bodyPr>
          <a:lstStyle/>
          <a:p>
            <a:pPr algn="ctr"/>
            <a:r>
              <a:rPr lang="en-US" sz="4400" dirty="0"/>
              <a:t>Semi-Supervised </a:t>
            </a:r>
            <a:r>
              <a:rPr lang="en-US" sz="4400"/>
              <a:t>Learning Approach </a:t>
            </a:r>
            <a:r>
              <a:rPr lang="en-US" sz="4400" dirty="0"/>
              <a:t>to predict dry beans</a:t>
            </a: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1547567" y="3288735"/>
            <a:ext cx="9891625" cy="710379"/>
          </a:xfrm>
        </p:spPr>
        <p:txBody>
          <a:bodyPr>
            <a:normAutofit fontScale="85000" lnSpcReduction="20000"/>
          </a:bodyPr>
          <a:lstStyle/>
          <a:p>
            <a:pPr algn="l"/>
            <a:endParaRPr lang="en-US" dirty="0"/>
          </a:p>
          <a:p>
            <a:pPr algn="l"/>
            <a:r>
              <a:rPr lang="en-US" dirty="0"/>
              <a:t>          Seema Bhandari, Yamuna Dhungana, Rylie Fleckenstein, Roshni Sharma, Lilibeth Lumbreras</a:t>
            </a:r>
          </a:p>
        </p:txBody>
      </p:sp>
      <p:pic>
        <p:nvPicPr>
          <p:cNvPr id="13" name="Picture 12" descr="Graphical user interface, text&#10;&#10;Description automatically generated">
            <a:extLst>
              <a:ext uri="{FF2B5EF4-FFF2-40B4-BE49-F238E27FC236}">
                <a16:creationId xmlns:a16="http://schemas.microsoft.com/office/drawing/2014/main" id="{2C87C7D0-ED9A-4752-9282-24B381D6D565}"/>
              </a:ext>
            </a:extLst>
          </p:cNvPr>
          <p:cNvPicPr>
            <a:picLocks noChangeAspect="1"/>
          </p:cNvPicPr>
          <p:nvPr/>
        </p:nvPicPr>
        <p:blipFill>
          <a:blip r:embed="rId5">
            <a:alphaModFix amt="35000"/>
            <a:extLst>
              <a:ext uri="{BEBA8EAE-BF5A-486C-A8C5-ECC9F3942E4B}">
                <a14:imgProps xmlns:a14="http://schemas.microsoft.com/office/drawing/2010/main">
                  <a14:imgLayer r:embed="rId6">
                    <a14:imgEffect>
                      <a14:artisticGlowDiffused/>
                    </a14:imgEffect>
                  </a14:imgLayer>
                </a14:imgProps>
              </a:ext>
            </a:extLst>
          </a:blip>
          <a:stretch>
            <a:fillRect/>
          </a:stretch>
        </p:blipFill>
        <p:spPr>
          <a:xfrm>
            <a:off x="1003265" y="5476775"/>
            <a:ext cx="4307937" cy="1175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68221" y="910488"/>
            <a:ext cx="7958331" cy="1077229"/>
          </a:xfrm>
        </p:spPr>
        <p:txBody>
          <a:bodyPr>
            <a:normAutofit/>
          </a:bodyPr>
          <a:lstStyle/>
          <a:p>
            <a:pPr algn="l"/>
            <a:r>
              <a:rPr lang="en-US" dirty="0"/>
              <a:t>Methods/Models</a:t>
            </a:r>
          </a:p>
        </p:txBody>
      </p:sp>
      <p:sp>
        <p:nvSpPr>
          <p:cNvPr id="4" name="Content Placeholder 3">
            <a:extLst>
              <a:ext uri="{FF2B5EF4-FFF2-40B4-BE49-F238E27FC236}">
                <a16:creationId xmlns:a16="http://schemas.microsoft.com/office/drawing/2014/main" id="{615AD840-9B7F-4460-BE73-7CC6D46D376A}"/>
              </a:ext>
            </a:extLst>
          </p:cNvPr>
          <p:cNvSpPr>
            <a:spLocks noGrp="1"/>
          </p:cNvSpPr>
          <p:nvPr>
            <p:ph idx="1"/>
          </p:nvPr>
        </p:nvSpPr>
        <p:spPr>
          <a:xfrm>
            <a:off x="2568221" y="1708391"/>
            <a:ext cx="7796540" cy="3997828"/>
          </a:xfrm>
        </p:spPr>
        <p:txBody>
          <a:bodyPr/>
          <a:lstStyle/>
          <a:p>
            <a:pPr>
              <a:buClr>
                <a:schemeClr val="accent2">
                  <a:lumMod val="75000"/>
                </a:schemeClr>
              </a:buClr>
              <a:buFont typeface="Wingdings" panose="05000000000000000000" pitchFamily="2" charset="2"/>
              <a:buChar char="q"/>
            </a:pPr>
            <a:r>
              <a:rPr lang="en-US" dirty="0"/>
              <a:t>Neural Network</a:t>
            </a:r>
          </a:p>
          <a:p>
            <a:pPr>
              <a:buClr>
                <a:schemeClr val="accent2">
                  <a:lumMod val="75000"/>
                </a:schemeClr>
              </a:buClr>
              <a:buFont typeface="Wingdings" panose="05000000000000000000" pitchFamily="2" charset="2"/>
              <a:buChar char="q"/>
            </a:pPr>
            <a:r>
              <a:rPr lang="en-US" dirty="0"/>
              <a:t>Linear Discriminate Analysis</a:t>
            </a:r>
          </a:p>
          <a:p>
            <a:pPr>
              <a:buClr>
                <a:schemeClr val="accent2">
                  <a:lumMod val="75000"/>
                </a:schemeClr>
              </a:buClr>
              <a:buFont typeface="Wingdings" panose="05000000000000000000" pitchFamily="2" charset="2"/>
              <a:buChar char="q"/>
            </a:pPr>
            <a:r>
              <a:rPr lang="en-US" dirty="0"/>
              <a:t>K-Nearest Neighbors</a:t>
            </a:r>
          </a:p>
          <a:p>
            <a:pPr>
              <a:buClr>
                <a:schemeClr val="accent2">
                  <a:lumMod val="75000"/>
                </a:schemeClr>
              </a:buClr>
              <a:buFont typeface="Wingdings" panose="05000000000000000000" pitchFamily="2" charset="2"/>
              <a:buChar char="q"/>
            </a:pPr>
            <a:r>
              <a:rPr lang="en-US" dirty="0"/>
              <a:t>Support Vector Machine</a:t>
            </a:r>
          </a:p>
          <a:p>
            <a:pPr>
              <a:buClr>
                <a:schemeClr val="accent2">
                  <a:lumMod val="75000"/>
                </a:schemeClr>
              </a:buClr>
              <a:buFont typeface="Wingdings" panose="05000000000000000000" pitchFamily="2" charset="2"/>
              <a:buChar char="q"/>
            </a:pPr>
            <a:r>
              <a:rPr lang="en-US" dirty="0"/>
              <a:t>Random Forest</a:t>
            </a:r>
          </a:p>
          <a:p>
            <a:endParaRPr lang="en-US" dirty="0"/>
          </a:p>
        </p:txBody>
      </p:sp>
    </p:spTree>
    <p:extLst>
      <p:ext uri="{BB962C8B-B14F-4D97-AF65-F5344CB8AC3E}">
        <p14:creationId xmlns:p14="http://schemas.microsoft.com/office/powerpoint/2010/main" val="14326694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393695" y="705445"/>
            <a:ext cx="7958331" cy="1077229"/>
          </a:xfrm>
        </p:spPr>
        <p:txBody>
          <a:bodyPr>
            <a:normAutofit/>
          </a:bodyPr>
          <a:lstStyle/>
          <a:p>
            <a:pPr algn="l"/>
            <a:r>
              <a:rPr lang="en-US" dirty="0"/>
              <a:t>Model Building Process</a:t>
            </a:r>
          </a:p>
        </p:txBody>
      </p:sp>
      <p:sp>
        <p:nvSpPr>
          <p:cNvPr id="4" name="Content Placeholder 3">
            <a:extLst>
              <a:ext uri="{FF2B5EF4-FFF2-40B4-BE49-F238E27FC236}">
                <a16:creationId xmlns:a16="http://schemas.microsoft.com/office/drawing/2014/main" id="{615AD840-9B7F-4460-BE73-7CC6D46D376A}"/>
              </a:ext>
            </a:extLst>
          </p:cNvPr>
          <p:cNvSpPr>
            <a:spLocks noGrp="1"/>
          </p:cNvSpPr>
          <p:nvPr>
            <p:ph idx="1"/>
          </p:nvPr>
        </p:nvSpPr>
        <p:spPr>
          <a:xfrm>
            <a:off x="2195598" y="1557165"/>
            <a:ext cx="7796540" cy="3997828"/>
          </a:xfrm>
        </p:spPr>
        <p:txBody>
          <a:bodyPr>
            <a:normAutofit fontScale="85000" lnSpcReduction="10000"/>
          </a:bodyPr>
          <a:lstStyle/>
          <a:p>
            <a:pPr>
              <a:buClr>
                <a:schemeClr val="accent2">
                  <a:lumMod val="75000"/>
                </a:schemeClr>
              </a:buClr>
              <a:buFont typeface="Wingdings" panose="05000000000000000000" pitchFamily="2" charset="2"/>
              <a:buChar char="q"/>
            </a:pPr>
            <a:r>
              <a:rPr lang="en-US" dirty="0"/>
              <a:t>Exploratory Analysis of the data: Identify initial patterns and correlations</a:t>
            </a:r>
          </a:p>
          <a:p>
            <a:pPr>
              <a:buClr>
                <a:schemeClr val="accent2">
                  <a:lumMod val="75000"/>
                </a:schemeClr>
              </a:buClr>
              <a:buFont typeface="Wingdings" panose="05000000000000000000" pitchFamily="2" charset="2"/>
              <a:buChar char="q"/>
            </a:pPr>
            <a:r>
              <a:rPr lang="en-US" dirty="0"/>
              <a:t>Pre-processing: By dummy encoding target variable or scaling the data</a:t>
            </a:r>
          </a:p>
          <a:p>
            <a:pPr>
              <a:buClr>
                <a:schemeClr val="accent2">
                  <a:lumMod val="75000"/>
                </a:schemeClr>
              </a:buClr>
              <a:buFont typeface="Wingdings" panose="05000000000000000000" pitchFamily="2" charset="2"/>
              <a:buChar char="q"/>
            </a:pPr>
            <a:r>
              <a:rPr lang="en-US" dirty="0"/>
              <a:t>Dataset Splitting: Training data 80% and Testing data 20%</a:t>
            </a:r>
          </a:p>
          <a:p>
            <a:pPr>
              <a:buClr>
                <a:schemeClr val="accent2">
                  <a:lumMod val="75000"/>
                </a:schemeClr>
              </a:buClr>
              <a:buFont typeface="Wingdings" panose="05000000000000000000" pitchFamily="2" charset="2"/>
              <a:buChar char="q"/>
            </a:pPr>
            <a:r>
              <a:rPr lang="en-US" dirty="0"/>
              <a:t>Feeding data to model: Train model by training data, test models using our chosen classification techniques</a:t>
            </a:r>
          </a:p>
          <a:p>
            <a:pPr>
              <a:buClr>
                <a:schemeClr val="accent2">
                  <a:lumMod val="75000"/>
                </a:schemeClr>
              </a:buClr>
              <a:buFont typeface="Wingdings" panose="05000000000000000000" pitchFamily="2" charset="2"/>
              <a:buChar char="q"/>
            </a:pPr>
            <a:r>
              <a:rPr lang="en-US" dirty="0"/>
              <a:t>Error determination algorithm and formula to calculate metrics of price value accuracy.</a:t>
            </a:r>
          </a:p>
          <a:p>
            <a:pPr>
              <a:buClr>
                <a:schemeClr val="accent2">
                  <a:lumMod val="75000"/>
                </a:schemeClr>
              </a:buClr>
              <a:buFont typeface="Wingdings" panose="05000000000000000000" pitchFamily="2" charset="2"/>
              <a:buChar char="q"/>
            </a:pPr>
            <a:r>
              <a:rPr lang="en-US" dirty="0"/>
              <a:t>Apply the algorithm and formula to the three sample sets.</a:t>
            </a:r>
          </a:p>
          <a:p>
            <a:pPr>
              <a:buClr>
                <a:schemeClr val="accent2">
                  <a:lumMod val="75000"/>
                </a:schemeClr>
              </a:buClr>
              <a:buFont typeface="Wingdings" panose="05000000000000000000" pitchFamily="2" charset="2"/>
              <a:buChar char="q"/>
            </a:pPr>
            <a:r>
              <a:rPr lang="en-US" dirty="0"/>
              <a:t>Determine model selection and our final recommendation.</a:t>
            </a:r>
          </a:p>
          <a:p>
            <a:pPr marL="0" indent="0">
              <a:buNone/>
            </a:pPr>
            <a:endParaRPr lang="en-US" dirty="0"/>
          </a:p>
        </p:txBody>
      </p:sp>
    </p:spTree>
    <p:extLst>
      <p:ext uri="{BB962C8B-B14F-4D97-AF65-F5344CB8AC3E}">
        <p14:creationId xmlns:p14="http://schemas.microsoft.com/office/powerpoint/2010/main" val="27434226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92703" y="779481"/>
            <a:ext cx="7958331" cy="1077229"/>
          </a:xfrm>
        </p:spPr>
        <p:txBody>
          <a:bodyPr>
            <a:normAutofit/>
          </a:bodyPr>
          <a:lstStyle/>
          <a:p>
            <a:pPr algn="l"/>
            <a:r>
              <a:rPr lang="en-US" dirty="0"/>
              <a:t>Model 1: Neural Network</a:t>
            </a:r>
          </a:p>
        </p:txBody>
      </p:sp>
      <p:sp>
        <p:nvSpPr>
          <p:cNvPr id="4" name="Content Placeholder 3">
            <a:extLst>
              <a:ext uri="{FF2B5EF4-FFF2-40B4-BE49-F238E27FC236}">
                <a16:creationId xmlns:a16="http://schemas.microsoft.com/office/drawing/2014/main" id="{3C3F893C-18E8-4775-9B37-4FA017DBF0F6}"/>
              </a:ext>
            </a:extLst>
          </p:cNvPr>
          <p:cNvSpPr>
            <a:spLocks noGrp="1"/>
          </p:cNvSpPr>
          <p:nvPr>
            <p:ph idx="1"/>
          </p:nvPr>
        </p:nvSpPr>
        <p:spPr>
          <a:xfrm>
            <a:off x="2773599" y="1514475"/>
            <a:ext cx="7796540" cy="4943475"/>
          </a:xfrm>
        </p:spPr>
        <p:txBody>
          <a:bodyPr/>
          <a:lstStyle/>
          <a:p>
            <a:pPr algn="just">
              <a:buClr>
                <a:schemeClr val="accent2">
                  <a:lumMod val="75000"/>
                </a:schemeClr>
              </a:buClr>
              <a:buFont typeface="Wingdings" panose="05000000000000000000" pitchFamily="2" charset="2"/>
              <a:buChar char="q"/>
            </a:pPr>
            <a:r>
              <a:rPr lang="en-US" dirty="0"/>
              <a:t>Dummy encoding is used for target variables to handle classes that are factors with multiple levels. </a:t>
            </a:r>
          </a:p>
          <a:p>
            <a:pPr algn="just">
              <a:buClr>
                <a:schemeClr val="accent2">
                  <a:lumMod val="75000"/>
                </a:schemeClr>
              </a:buClr>
              <a:buFont typeface="Wingdings" panose="05000000000000000000" pitchFamily="2" charset="2"/>
              <a:buChar char="q"/>
            </a:pPr>
            <a:r>
              <a:rPr lang="en-US" dirty="0"/>
              <a:t>Constructed NN with 3 hidden layers – </a:t>
            </a:r>
          </a:p>
          <a:p>
            <a:pPr lvl="1" algn="just">
              <a:buClr>
                <a:schemeClr val="accent2">
                  <a:lumMod val="75000"/>
                </a:schemeClr>
              </a:buClr>
              <a:buFont typeface="Wingdings" panose="05000000000000000000" pitchFamily="2" charset="2"/>
              <a:buChar char="q"/>
            </a:pPr>
            <a:r>
              <a:rPr lang="en-US" dirty="0"/>
              <a:t>First hidden layer has 15 nodes</a:t>
            </a:r>
          </a:p>
          <a:p>
            <a:pPr lvl="1" algn="just">
              <a:buClr>
                <a:schemeClr val="accent2">
                  <a:lumMod val="75000"/>
                </a:schemeClr>
              </a:buClr>
              <a:buFont typeface="Wingdings" panose="05000000000000000000" pitchFamily="2" charset="2"/>
              <a:buChar char="q"/>
            </a:pPr>
            <a:r>
              <a:rPr lang="en-US" dirty="0"/>
              <a:t>Second hidden layer has 10 nodes</a:t>
            </a:r>
          </a:p>
          <a:p>
            <a:pPr lvl="1" algn="just">
              <a:buClr>
                <a:schemeClr val="accent2">
                  <a:lumMod val="75000"/>
                </a:schemeClr>
              </a:buClr>
              <a:buFont typeface="Wingdings" panose="05000000000000000000" pitchFamily="2" charset="2"/>
              <a:buChar char="q"/>
            </a:pPr>
            <a:r>
              <a:rPr lang="en-US" dirty="0"/>
              <a:t>Third hidden layer has 3 nodes</a:t>
            </a:r>
          </a:p>
          <a:p>
            <a:pPr marL="349250" indent="-342900" algn="just">
              <a:buClr>
                <a:schemeClr val="accent2">
                  <a:lumMod val="75000"/>
                </a:schemeClr>
              </a:buClr>
              <a:buFont typeface="Wingdings" panose="05000000000000000000" pitchFamily="2" charset="2"/>
              <a:buChar char="q"/>
            </a:pPr>
            <a:r>
              <a:rPr lang="en-US" dirty="0"/>
              <a:t>Logistic function is implemented to generate predicted probabilities for each class.</a:t>
            </a:r>
          </a:p>
          <a:p>
            <a:pPr marL="349250" indent="-342900" algn="just">
              <a:buClr>
                <a:schemeClr val="accent2">
                  <a:lumMod val="75000"/>
                </a:schemeClr>
              </a:buClr>
              <a:buFont typeface="Wingdings" panose="05000000000000000000" pitchFamily="2" charset="2"/>
              <a:buChar char="q"/>
            </a:pPr>
            <a:r>
              <a:rPr lang="en-US" dirty="0"/>
              <a:t>Neuron with the highest probability is taken and predicted that class to be the class for the bean.</a:t>
            </a:r>
          </a:p>
        </p:txBody>
      </p:sp>
      <p:grpSp>
        <p:nvGrpSpPr>
          <p:cNvPr id="7" name="Group 6">
            <a:extLst>
              <a:ext uri="{FF2B5EF4-FFF2-40B4-BE49-F238E27FC236}">
                <a16:creationId xmlns:a16="http://schemas.microsoft.com/office/drawing/2014/main" id="{7682D1F0-0FFD-44D4-BEA5-0F19004D106C}"/>
              </a:ext>
            </a:extLst>
          </p:cNvPr>
          <p:cNvGrpSpPr/>
          <p:nvPr/>
        </p:nvGrpSpPr>
        <p:grpSpPr>
          <a:xfrm>
            <a:off x="8613323" y="2591704"/>
            <a:ext cx="2006223" cy="1532112"/>
            <a:chOff x="8555290" y="2616592"/>
            <a:chExt cx="2006223" cy="1532112"/>
          </a:xfrm>
        </p:grpSpPr>
        <p:pic>
          <p:nvPicPr>
            <p:cNvPr id="3" name="Picture 2">
              <a:extLst>
                <a:ext uri="{FF2B5EF4-FFF2-40B4-BE49-F238E27FC236}">
                  <a16:creationId xmlns:a16="http://schemas.microsoft.com/office/drawing/2014/main" id="{63BA5F46-7EA8-41E7-87B2-7F6B808DA020}"/>
                </a:ext>
              </a:extLst>
            </p:cNvPr>
            <p:cNvPicPr>
              <a:picLocks noChangeAspect="1"/>
            </p:cNvPicPr>
            <p:nvPr/>
          </p:nvPicPr>
          <p:blipFill>
            <a:blip r:embed="rId2"/>
            <a:stretch>
              <a:fillRect/>
            </a:stretch>
          </p:blipFill>
          <p:spPr>
            <a:xfrm>
              <a:off x="8555290" y="2616592"/>
              <a:ext cx="1304925" cy="1447800"/>
            </a:xfrm>
            <a:prstGeom prst="rect">
              <a:avLst/>
            </a:prstGeom>
          </p:spPr>
        </p:pic>
        <p:pic>
          <p:nvPicPr>
            <p:cNvPr id="5" name="Picture 4">
              <a:extLst>
                <a:ext uri="{FF2B5EF4-FFF2-40B4-BE49-F238E27FC236}">
                  <a16:creationId xmlns:a16="http://schemas.microsoft.com/office/drawing/2014/main" id="{712265C8-F001-4B6C-B9AD-FA54EBF16DBB}"/>
                </a:ext>
              </a:extLst>
            </p:cNvPr>
            <p:cNvPicPr>
              <a:picLocks noChangeAspect="1"/>
            </p:cNvPicPr>
            <p:nvPr/>
          </p:nvPicPr>
          <p:blipFill>
            <a:blip r:embed="rId3"/>
            <a:stretch>
              <a:fillRect/>
            </a:stretch>
          </p:blipFill>
          <p:spPr>
            <a:xfrm>
              <a:off x="9837613" y="2653279"/>
              <a:ext cx="723900" cy="1495425"/>
            </a:xfrm>
            <a:prstGeom prst="rect">
              <a:avLst/>
            </a:prstGeom>
          </p:spPr>
        </p:pic>
      </p:grpSp>
    </p:spTree>
    <p:extLst>
      <p:ext uri="{BB962C8B-B14F-4D97-AF65-F5344CB8AC3E}">
        <p14:creationId xmlns:p14="http://schemas.microsoft.com/office/powerpoint/2010/main" val="413584083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Model 1: Neural Network</a:t>
            </a:r>
          </a:p>
        </p:txBody>
      </p:sp>
      <p:pic>
        <p:nvPicPr>
          <p:cNvPr id="7" name="Content Placeholder 6">
            <a:extLst>
              <a:ext uri="{FF2B5EF4-FFF2-40B4-BE49-F238E27FC236}">
                <a16:creationId xmlns:a16="http://schemas.microsoft.com/office/drawing/2014/main" id="{6BF50C84-E8DD-4C3F-BE81-8FE6D705A18F}"/>
              </a:ext>
            </a:extLst>
          </p:cNvPr>
          <p:cNvPicPr>
            <a:picLocks noGrp="1" noChangeAspect="1"/>
          </p:cNvPicPr>
          <p:nvPr>
            <p:ph idx="1"/>
          </p:nvPr>
        </p:nvPicPr>
        <p:blipFill>
          <a:blip r:embed="rId2"/>
          <a:stretch>
            <a:fillRect/>
          </a:stretch>
        </p:blipFill>
        <p:spPr>
          <a:xfrm>
            <a:off x="2611809" y="2052638"/>
            <a:ext cx="7515172" cy="4805362"/>
          </a:xfrm>
        </p:spPr>
      </p:pic>
    </p:spTree>
    <p:extLst>
      <p:ext uri="{BB962C8B-B14F-4D97-AF65-F5344CB8AC3E}">
        <p14:creationId xmlns:p14="http://schemas.microsoft.com/office/powerpoint/2010/main" val="23533876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60608" y="693299"/>
            <a:ext cx="7915974" cy="1086388"/>
          </a:xfrm>
        </p:spPr>
        <p:txBody>
          <a:bodyPr>
            <a:normAutofit/>
          </a:bodyPr>
          <a:lstStyle/>
          <a:p>
            <a:pPr algn="l"/>
            <a:r>
              <a:rPr lang="en-US" dirty="0"/>
              <a:t>Model 2: Linear Discriminant Analysis</a:t>
            </a:r>
          </a:p>
        </p:txBody>
      </p:sp>
      <p:sp>
        <p:nvSpPr>
          <p:cNvPr id="9" name="TextBox 8">
            <a:extLst>
              <a:ext uri="{FF2B5EF4-FFF2-40B4-BE49-F238E27FC236}">
                <a16:creationId xmlns:a16="http://schemas.microsoft.com/office/drawing/2014/main" id="{88BB3452-B995-48A2-8C19-42705D227889}"/>
              </a:ext>
            </a:extLst>
          </p:cNvPr>
          <p:cNvSpPr txBox="1"/>
          <p:nvPr/>
        </p:nvSpPr>
        <p:spPr>
          <a:xfrm>
            <a:off x="2128160" y="1574279"/>
            <a:ext cx="8180869" cy="5078313"/>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Attempts to maximize gap between classes.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Assumes that predictors are distributed normally.</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Focuses on projecting features from higher dimension to lower.</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Easily predicted and interpretable.</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Determines the effectiveness of model in predicting the classes.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grpSp>
        <p:nvGrpSpPr>
          <p:cNvPr id="5" name="Group 4">
            <a:extLst>
              <a:ext uri="{FF2B5EF4-FFF2-40B4-BE49-F238E27FC236}">
                <a16:creationId xmlns:a16="http://schemas.microsoft.com/office/drawing/2014/main" id="{57B781FB-7ECF-4BA7-8AC0-3F89D2412FEB}"/>
              </a:ext>
            </a:extLst>
          </p:cNvPr>
          <p:cNvGrpSpPr/>
          <p:nvPr/>
        </p:nvGrpSpPr>
        <p:grpSpPr>
          <a:xfrm>
            <a:off x="4358676" y="5260144"/>
            <a:ext cx="2019300" cy="1495152"/>
            <a:chOff x="3797959" y="5242892"/>
            <a:chExt cx="2019300" cy="1495152"/>
          </a:xfrm>
        </p:grpSpPr>
        <p:pic>
          <p:nvPicPr>
            <p:cNvPr id="3" name="Picture 2">
              <a:extLst>
                <a:ext uri="{FF2B5EF4-FFF2-40B4-BE49-F238E27FC236}">
                  <a16:creationId xmlns:a16="http://schemas.microsoft.com/office/drawing/2014/main" id="{137EEE99-6D36-4870-9862-C7982F0F20A6}"/>
                </a:ext>
              </a:extLst>
            </p:cNvPr>
            <p:cNvPicPr>
              <a:picLocks noChangeAspect="1"/>
            </p:cNvPicPr>
            <p:nvPr/>
          </p:nvPicPr>
          <p:blipFill>
            <a:blip r:embed="rId2"/>
            <a:stretch>
              <a:fillRect/>
            </a:stretch>
          </p:blipFill>
          <p:spPr>
            <a:xfrm>
              <a:off x="3797959" y="5242892"/>
              <a:ext cx="1352550" cy="1409700"/>
            </a:xfrm>
            <a:prstGeom prst="rect">
              <a:avLst/>
            </a:prstGeom>
          </p:spPr>
        </p:pic>
        <p:pic>
          <p:nvPicPr>
            <p:cNvPr id="4" name="Picture 3">
              <a:extLst>
                <a:ext uri="{FF2B5EF4-FFF2-40B4-BE49-F238E27FC236}">
                  <a16:creationId xmlns:a16="http://schemas.microsoft.com/office/drawing/2014/main" id="{88654F10-2E4D-4D89-93B2-CEDB29C371BE}"/>
                </a:ext>
              </a:extLst>
            </p:cNvPr>
            <p:cNvPicPr>
              <a:picLocks noChangeAspect="1"/>
            </p:cNvPicPr>
            <p:nvPr/>
          </p:nvPicPr>
          <p:blipFill>
            <a:blip r:embed="rId3"/>
            <a:stretch>
              <a:fillRect/>
            </a:stretch>
          </p:blipFill>
          <p:spPr>
            <a:xfrm>
              <a:off x="5150509" y="5252144"/>
              <a:ext cx="666750" cy="1485900"/>
            </a:xfrm>
            <a:prstGeom prst="rect">
              <a:avLst/>
            </a:prstGeom>
          </p:spPr>
        </p:pic>
      </p:grpSp>
    </p:spTree>
    <p:extLst>
      <p:ext uri="{BB962C8B-B14F-4D97-AF65-F5344CB8AC3E}">
        <p14:creationId xmlns:p14="http://schemas.microsoft.com/office/powerpoint/2010/main" val="136039134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589458"/>
            <a:ext cx="7958331" cy="871821"/>
          </a:xfrm>
        </p:spPr>
        <p:txBody>
          <a:bodyPr>
            <a:normAutofit/>
          </a:bodyPr>
          <a:lstStyle/>
          <a:p>
            <a:pPr algn="l"/>
            <a:r>
              <a:rPr lang="en-US" dirty="0"/>
              <a:t>Model 3: KNN</a:t>
            </a:r>
          </a:p>
        </p:txBody>
      </p:sp>
      <p:sp>
        <p:nvSpPr>
          <p:cNvPr id="4" name="Content Placeholder 3">
            <a:extLst>
              <a:ext uri="{FF2B5EF4-FFF2-40B4-BE49-F238E27FC236}">
                <a16:creationId xmlns:a16="http://schemas.microsoft.com/office/drawing/2014/main" id="{56465EDD-8524-4E81-8CC2-6000480AD896}"/>
              </a:ext>
            </a:extLst>
          </p:cNvPr>
          <p:cNvSpPr>
            <a:spLocks noGrp="1"/>
          </p:cNvSpPr>
          <p:nvPr>
            <p:ph idx="1"/>
          </p:nvPr>
        </p:nvSpPr>
        <p:spPr>
          <a:xfrm>
            <a:off x="2223149" y="1461279"/>
            <a:ext cx="7228540" cy="4548709"/>
          </a:xfrm>
        </p:spPr>
        <p:txBody>
          <a:bodyPr>
            <a:normAutofit fontScale="92500" lnSpcReduction="10000"/>
          </a:bodyPr>
          <a:lstStyle/>
          <a:p>
            <a:pPr algn="just">
              <a:buClr>
                <a:schemeClr val="accent2">
                  <a:lumMod val="75000"/>
                </a:schemeClr>
              </a:buClr>
              <a:buFont typeface="Wingdings" panose="05000000000000000000" pitchFamily="2" charset="2"/>
              <a:buChar char="q"/>
            </a:pPr>
            <a:r>
              <a:rPr lang="en-US" dirty="0"/>
              <a:t>Supervised, non-parametric method used for classification and sometimes regression.</a:t>
            </a:r>
          </a:p>
          <a:p>
            <a:pPr algn="just">
              <a:buClr>
                <a:schemeClr val="accent2">
                  <a:lumMod val="75000"/>
                </a:schemeClr>
              </a:buClr>
              <a:buFont typeface="Wingdings" panose="05000000000000000000" pitchFamily="2" charset="2"/>
              <a:buChar char="q"/>
            </a:pPr>
            <a:r>
              <a:rPr lang="en-US" dirty="0"/>
              <a:t>Distance based algorithm; scaling data is part of the preprocessing.</a:t>
            </a:r>
          </a:p>
          <a:p>
            <a:pPr algn="just">
              <a:buClr>
                <a:schemeClr val="accent2">
                  <a:lumMod val="75000"/>
                </a:schemeClr>
              </a:buClr>
              <a:buFont typeface="Wingdings" panose="05000000000000000000" pitchFamily="2" charset="2"/>
              <a:buChar char="q"/>
            </a:pPr>
            <a:r>
              <a:rPr lang="en-US" dirty="0"/>
              <a:t>k is the number of neighbors to be considered by the algorithm.</a:t>
            </a:r>
          </a:p>
          <a:p>
            <a:pPr algn="just">
              <a:buClr>
                <a:schemeClr val="accent2">
                  <a:lumMod val="75000"/>
                </a:schemeClr>
              </a:buClr>
              <a:buFont typeface="Wingdings" panose="05000000000000000000" pitchFamily="2" charset="2"/>
              <a:buChar char="q"/>
            </a:pPr>
            <a:r>
              <a:rPr lang="en-US" dirty="0"/>
              <a:t>K is selected by taking square root of the no. of datasets in our case, K = 16.</a:t>
            </a:r>
          </a:p>
          <a:p>
            <a:pPr algn="just">
              <a:buClr>
                <a:schemeClr val="accent2">
                  <a:lumMod val="75000"/>
                </a:schemeClr>
              </a:buClr>
              <a:buFont typeface="Wingdings" panose="05000000000000000000" pitchFamily="2" charset="2"/>
              <a:buChar char="q"/>
            </a:pPr>
            <a:r>
              <a:rPr lang="en-US" dirty="0"/>
              <a:t>Returns the predicted class label of each test instance based upon the most prevalent training class of its k closest neighbors.</a:t>
            </a:r>
          </a:p>
        </p:txBody>
      </p:sp>
      <p:grpSp>
        <p:nvGrpSpPr>
          <p:cNvPr id="7" name="Group 6">
            <a:extLst>
              <a:ext uri="{FF2B5EF4-FFF2-40B4-BE49-F238E27FC236}">
                <a16:creationId xmlns:a16="http://schemas.microsoft.com/office/drawing/2014/main" id="{5E8BFFB5-6323-4496-BCF8-E08A393A63A4}"/>
              </a:ext>
            </a:extLst>
          </p:cNvPr>
          <p:cNvGrpSpPr/>
          <p:nvPr/>
        </p:nvGrpSpPr>
        <p:grpSpPr>
          <a:xfrm>
            <a:off x="4689908" y="5547198"/>
            <a:ext cx="1801406" cy="1301277"/>
            <a:chOff x="4689908" y="5547198"/>
            <a:chExt cx="1801406" cy="1301277"/>
          </a:xfrm>
        </p:grpSpPr>
        <p:pic>
          <p:nvPicPr>
            <p:cNvPr id="3" name="Picture 2">
              <a:extLst>
                <a:ext uri="{FF2B5EF4-FFF2-40B4-BE49-F238E27FC236}">
                  <a16:creationId xmlns:a16="http://schemas.microsoft.com/office/drawing/2014/main" id="{C55357FB-A191-4A20-9577-BD77C02B8C2D}"/>
                </a:ext>
              </a:extLst>
            </p:cNvPr>
            <p:cNvPicPr>
              <a:picLocks noChangeAspect="1"/>
            </p:cNvPicPr>
            <p:nvPr/>
          </p:nvPicPr>
          <p:blipFill>
            <a:blip r:embed="rId2"/>
            <a:stretch>
              <a:fillRect/>
            </a:stretch>
          </p:blipFill>
          <p:spPr>
            <a:xfrm>
              <a:off x="4689908" y="5547198"/>
              <a:ext cx="1190711" cy="1301277"/>
            </a:xfrm>
            <a:prstGeom prst="rect">
              <a:avLst/>
            </a:prstGeom>
          </p:spPr>
        </p:pic>
        <p:pic>
          <p:nvPicPr>
            <p:cNvPr id="5" name="Picture 4">
              <a:extLst>
                <a:ext uri="{FF2B5EF4-FFF2-40B4-BE49-F238E27FC236}">
                  <a16:creationId xmlns:a16="http://schemas.microsoft.com/office/drawing/2014/main" id="{C1009EAC-64FC-4F82-B2BB-76A209CCA8DC}"/>
                </a:ext>
              </a:extLst>
            </p:cNvPr>
            <p:cNvPicPr>
              <a:picLocks noChangeAspect="1"/>
            </p:cNvPicPr>
            <p:nvPr/>
          </p:nvPicPr>
          <p:blipFill>
            <a:blip r:embed="rId3"/>
            <a:stretch>
              <a:fillRect/>
            </a:stretch>
          </p:blipFill>
          <p:spPr>
            <a:xfrm>
              <a:off x="5904464" y="5591495"/>
              <a:ext cx="586850" cy="1224731"/>
            </a:xfrm>
            <a:prstGeom prst="rect">
              <a:avLst/>
            </a:prstGeom>
          </p:spPr>
        </p:pic>
      </p:grpSp>
    </p:spTree>
    <p:extLst>
      <p:ext uri="{BB962C8B-B14F-4D97-AF65-F5344CB8AC3E}">
        <p14:creationId xmlns:p14="http://schemas.microsoft.com/office/powerpoint/2010/main" val="403809717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3271627" y="761097"/>
            <a:ext cx="7958331" cy="1077229"/>
          </a:xfrm>
        </p:spPr>
        <p:txBody>
          <a:bodyPr>
            <a:normAutofit/>
          </a:bodyPr>
          <a:lstStyle/>
          <a:p>
            <a:pPr algn="l"/>
            <a:r>
              <a:rPr lang="en-US" dirty="0"/>
              <a:t>Model 3: KNN (Cont.…)</a:t>
            </a:r>
          </a:p>
        </p:txBody>
      </p:sp>
      <p:pic>
        <p:nvPicPr>
          <p:cNvPr id="7" name="Content Placeholder 6">
            <a:extLst>
              <a:ext uri="{FF2B5EF4-FFF2-40B4-BE49-F238E27FC236}">
                <a16:creationId xmlns:a16="http://schemas.microsoft.com/office/drawing/2014/main" id="{59A1492B-06C7-480A-925D-A4DC440F427C}"/>
              </a:ext>
            </a:extLst>
          </p:cNvPr>
          <p:cNvPicPr>
            <a:picLocks noGrp="1" noChangeAspect="1"/>
          </p:cNvPicPr>
          <p:nvPr>
            <p:ph idx="1"/>
          </p:nvPr>
        </p:nvPicPr>
        <p:blipFill>
          <a:blip r:embed="rId2"/>
          <a:stretch>
            <a:fillRect/>
          </a:stretch>
        </p:blipFill>
        <p:spPr>
          <a:xfrm>
            <a:off x="2657526" y="2052638"/>
            <a:ext cx="7529461" cy="4591050"/>
          </a:xfrm>
        </p:spPr>
      </p:pic>
    </p:spTree>
    <p:extLst>
      <p:ext uri="{BB962C8B-B14F-4D97-AF65-F5344CB8AC3E}">
        <p14:creationId xmlns:p14="http://schemas.microsoft.com/office/powerpoint/2010/main" val="23549217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1880" y="893781"/>
            <a:ext cx="7958331" cy="1077229"/>
          </a:xfrm>
        </p:spPr>
        <p:txBody>
          <a:bodyPr>
            <a:normAutofit/>
          </a:bodyPr>
          <a:lstStyle/>
          <a:p>
            <a:pPr algn="l"/>
            <a:r>
              <a:rPr lang="en-US" dirty="0"/>
              <a:t>Model 4: Support Vector Machine</a:t>
            </a:r>
          </a:p>
        </p:txBody>
      </p:sp>
      <p:sp>
        <p:nvSpPr>
          <p:cNvPr id="9" name="TextBox 8">
            <a:extLst>
              <a:ext uri="{FF2B5EF4-FFF2-40B4-BE49-F238E27FC236}">
                <a16:creationId xmlns:a16="http://schemas.microsoft.com/office/drawing/2014/main" id="{88BB3452-B995-48A2-8C19-42705D227889}"/>
              </a:ext>
            </a:extLst>
          </p:cNvPr>
          <p:cNvSpPr txBox="1"/>
          <p:nvPr/>
        </p:nvSpPr>
        <p:spPr>
          <a:xfrm>
            <a:off x="2068293" y="1598350"/>
            <a:ext cx="8180869" cy="6463308"/>
          </a:xfrm>
          <a:prstGeom prst="rect">
            <a:avLst/>
          </a:prstGeom>
          <a:noFill/>
        </p:spPr>
        <p:txBody>
          <a:bodyPr wrap="square" rtlCol="0">
            <a:spAutoFit/>
          </a:bodyPr>
          <a:lstStyle/>
          <a:p>
            <a:pPr algn="l"/>
            <a:endParaRPr lang="en-US" sz="1800" b="0" i="0" u="none" strike="noStrike" baseline="0" dirty="0">
              <a:solidFill>
                <a:srgbClr val="000000"/>
              </a:solidFill>
            </a:endParaRP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Supervised learning approach used in classification and regression problems.</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sz="1800" b="0" i="0" u="none" strike="noStrike" baseline="0" dirty="0">
                <a:solidFill>
                  <a:srgbClr val="000000"/>
                </a:solidFill>
              </a:rPr>
              <a:t>SVM finds the optimal hyperplane that maximizes the margin between classes.</a:t>
            </a:r>
          </a:p>
          <a:p>
            <a:pPr algn="just">
              <a:buClr>
                <a:schemeClr val="accent2">
                  <a:lumMod val="75000"/>
                </a:schemeClr>
              </a:buClr>
            </a:pPr>
            <a:endParaRPr lang="en-US" sz="1800" b="0" i="0" u="none" strike="noStrike" baseline="0" dirty="0">
              <a:solidFill>
                <a:srgbClr val="000000"/>
              </a:solidFill>
            </a:endParaRP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Uses hyperplanes as decision boundary to classify the data.</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Effective in dealing with higher dimensional data.</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68404250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4702" y="700834"/>
            <a:ext cx="7958331" cy="1077229"/>
          </a:xfrm>
        </p:spPr>
        <p:txBody>
          <a:bodyPr>
            <a:normAutofit/>
          </a:bodyPr>
          <a:lstStyle/>
          <a:p>
            <a:pPr algn="l"/>
            <a:r>
              <a:rPr lang="en-US" sz="3200" dirty="0"/>
              <a:t>Model 4: Support Vector Machine (contd..)</a:t>
            </a:r>
          </a:p>
        </p:txBody>
      </p:sp>
      <p:sp>
        <p:nvSpPr>
          <p:cNvPr id="9" name="TextBox 8">
            <a:extLst>
              <a:ext uri="{FF2B5EF4-FFF2-40B4-BE49-F238E27FC236}">
                <a16:creationId xmlns:a16="http://schemas.microsoft.com/office/drawing/2014/main" id="{88BB3452-B995-48A2-8C19-42705D227889}"/>
              </a:ext>
            </a:extLst>
          </p:cNvPr>
          <p:cNvSpPr txBox="1"/>
          <p:nvPr/>
        </p:nvSpPr>
        <p:spPr>
          <a:xfrm>
            <a:off x="2111880" y="1383781"/>
            <a:ext cx="8180869" cy="7571303"/>
          </a:xfrm>
          <a:prstGeom prst="rect">
            <a:avLst/>
          </a:prstGeom>
          <a:noFill/>
        </p:spPr>
        <p:txBody>
          <a:bodyPr wrap="square" rtlCol="0">
            <a:spAutoFit/>
          </a:bodyPr>
          <a:lstStyle/>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Used Caret package for the model analysis.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Data is linearly separable hence linear kernel is used.</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Data is preprocessed at the center and scaled.</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Tuning parameter C is default that is 1.</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With trcontrol function data is resampled with the 10-fold CV approach and is repeated 3 times.  </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Model accuracy for labeled data: </a:t>
            </a:r>
            <a:r>
              <a:rPr lang="en-US" dirty="0">
                <a:latin typeface="LMMono10-Regular"/>
              </a:rPr>
              <a:t>89%</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algn="just">
              <a:buClr>
                <a:schemeClr val="accent2">
                  <a:lumMod val="75000"/>
                </a:schemeClr>
              </a:buClr>
            </a:pPr>
            <a:endParaRPr lang="en-US" dirty="0"/>
          </a:p>
          <a:p>
            <a:pPr algn="just">
              <a:buClr>
                <a:schemeClr val="accent2">
                  <a:lumMod val="75000"/>
                </a:schemeClr>
              </a:buClr>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grpSp>
        <p:nvGrpSpPr>
          <p:cNvPr id="6" name="Group 5">
            <a:extLst>
              <a:ext uri="{FF2B5EF4-FFF2-40B4-BE49-F238E27FC236}">
                <a16:creationId xmlns:a16="http://schemas.microsoft.com/office/drawing/2014/main" id="{29B18329-7766-4BE3-9483-D304BB2C8468}"/>
              </a:ext>
            </a:extLst>
          </p:cNvPr>
          <p:cNvGrpSpPr/>
          <p:nvPr/>
        </p:nvGrpSpPr>
        <p:grpSpPr>
          <a:xfrm>
            <a:off x="7057575" y="5465592"/>
            <a:ext cx="1802215" cy="1317887"/>
            <a:chOff x="7057575" y="5465592"/>
            <a:chExt cx="1802215" cy="1317887"/>
          </a:xfrm>
        </p:grpSpPr>
        <p:pic>
          <p:nvPicPr>
            <p:cNvPr id="3" name="Picture 2">
              <a:extLst>
                <a:ext uri="{FF2B5EF4-FFF2-40B4-BE49-F238E27FC236}">
                  <a16:creationId xmlns:a16="http://schemas.microsoft.com/office/drawing/2014/main" id="{712B3329-1136-4C65-BCE6-C88A7C3B8D43}"/>
                </a:ext>
              </a:extLst>
            </p:cNvPr>
            <p:cNvPicPr>
              <a:picLocks noChangeAspect="1"/>
            </p:cNvPicPr>
            <p:nvPr/>
          </p:nvPicPr>
          <p:blipFill>
            <a:blip r:embed="rId2"/>
            <a:stretch>
              <a:fillRect/>
            </a:stretch>
          </p:blipFill>
          <p:spPr>
            <a:xfrm>
              <a:off x="7057575" y="5485948"/>
              <a:ext cx="1218594" cy="1272754"/>
            </a:xfrm>
            <a:prstGeom prst="rect">
              <a:avLst/>
            </a:prstGeom>
          </p:spPr>
        </p:pic>
        <p:pic>
          <p:nvPicPr>
            <p:cNvPr id="4" name="Picture 3">
              <a:extLst>
                <a:ext uri="{FF2B5EF4-FFF2-40B4-BE49-F238E27FC236}">
                  <a16:creationId xmlns:a16="http://schemas.microsoft.com/office/drawing/2014/main" id="{273BBAAD-9C06-4476-9935-D7A7435FC6E9}"/>
                </a:ext>
              </a:extLst>
            </p:cNvPr>
            <p:cNvPicPr>
              <a:picLocks noChangeAspect="1"/>
            </p:cNvPicPr>
            <p:nvPr/>
          </p:nvPicPr>
          <p:blipFill>
            <a:blip r:embed="rId3"/>
            <a:stretch>
              <a:fillRect/>
            </a:stretch>
          </p:blipFill>
          <p:spPr>
            <a:xfrm>
              <a:off x="8236953" y="5465592"/>
              <a:ext cx="622837" cy="1317887"/>
            </a:xfrm>
            <a:prstGeom prst="rect">
              <a:avLst/>
            </a:prstGeom>
          </p:spPr>
        </p:pic>
      </p:grpSp>
    </p:spTree>
    <p:extLst>
      <p:ext uri="{BB962C8B-B14F-4D97-AF65-F5344CB8AC3E}">
        <p14:creationId xmlns:p14="http://schemas.microsoft.com/office/powerpoint/2010/main" val="71764896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1880" y="808056"/>
            <a:ext cx="7958331" cy="888009"/>
          </a:xfrm>
        </p:spPr>
        <p:txBody>
          <a:bodyPr>
            <a:normAutofit/>
          </a:bodyPr>
          <a:lstStyle/>
          <a:p>
            <a:pPr algn="l"/>
            <a:r>
              <a:rPr lang="en-US" dirty="0"/>
              <a:t>Model 5: Random Forest </a:t>
            </a:r>
          </a:p>
        </p:txBody>
      </p:sp>
      <p:sp>
        <p:nvSpPr>
          <p:cNvPr id="9" name="TextBox 8">
            <a:extLst>
              <a:ext uri="{FF2B5EF4-FFF2-40B4-BE49-F238E27FC236}">
                <a16:creationId xmlns:a16="http://schemas.microsoft.com/office/drawing/2014/main" id="{88BB3452-B995-48A2-8C19-42705D227889}"/>
              </a:ext>
            </a:extLst>
          </p:cNvPr>
          <p:cNvSpPr txBox="1"/>
          <p:nvPr/>
        </p:nvSpPr>
        <p:spPr>
          <a:xfrm>
            <a:off x="2068293" y="1876375"/>
            <a:ext cx="8180869" cy="4801314"/>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Created in 1975 by Tin Kam Ho.</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Supervised classification and regression algorithms.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Helps in dealing with missing values.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Provides ranking of variables respective to your case.</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Can deal with large number of variables without having to delete variables.</a:t>
            </a:r>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8379916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18926" y="671691"/>
            <a:ext cx="7915974" cy="1086388"/>
          </a:xfrm>
        </p:spPr>
        <p:txBody>
          <a:bodyPr>
            <a:normAutofit/>
          </a:bodyPr>
          <a:lstStyle/>
          <a:p>
            <a:pPr algn="l"/>
            <a:r>
              <a:rPr lang="en-US" dirty="0"/>
              <a:t>Table of Content</a:t>
            </a:r>
          </a:p>
        </p:txBody>
      </p:sp>
      <p:sp>
        <p:nvSpPr>
          <p:cNvPr id="9" name="TextBox 8">
            <a:extLst>
              <a:ext uri="{FF2B5EF4-FFF2-40B4-BE49-F238E27FC236}">
                <a16:creationId xmlns:a16="http://schemas.microsoft.com/office/drawing/2014/main" id="{88BB3452-B995-48A2-8C19-42705D227889}"/>
              </a:ext>
            </a:extLst>
          </p:cNvPr>
          <p:cNvSpPr txBox="1"/>
          <p:nvPr/>
        </p:nvSpPr>
        <p:spPr>
          <a:xfrm>
            <a:off x="2577649" y="1436315"/>
            <a:ext cx="8180869" cy="6186309"/>
          </a:xfrm>
          <a:prstGeom prst="rect">
            <a:avLst/>
          </a:prstGeom>
          <a:noFill/>
        </p:spPr>
        <p:txBody>
          <a:bodyPr wrap="square" rtlCol="0">
            <a:spAutoFit/>
          </a:bodyPr>
          <a:lstStyle/>
          <a:p>
            <a:pPr marL="285750" indent="-285750">
              <a:buClr>
                <a:schemeClr val="accent2">
                  <a:lumMod val="75000"/>
                </a:schemeClr>
              </a:buClr>
              <a:buFont typeface="Wingdings" panose="05000000000000000000" pitchFamily="2" charset="2"/>
              <a:buChar char="q"/>
            </a:pPr>
            <a:r>
              <a:rPr lang="en-US" dirty="0"/>
              <a:t> Overview/Problem Background</a:t>
            </a:r>
          </a:p>
          <a:p>
            <a:pPr marL="285750" indent="-285750">
              <a:buClr>
                <a:schemeClr val="accent2">
                  <a:lumMod val="75000"/>
                </a:schemeClr>
              </a:buClr>
              <a:buFont typeface="Wingdings" panose="05000000000000000000" pitchFamily="2" charset="2"/>
              <a:buChar char="q"/>
            </a:pPr>
            <a:r>
              <a:rPr lang="en-US" dirty="0"/>
              <a:t> The Data &amp; Observations through Exploratory Analysis</a:t>
            </a:r>
          </a:p>
          <a:p>
            <a:pPr marL="285750" indent="-285750">
              <a:buClr>
                <a:schemeClr val="accent2">
                  <a:lumMod val="75000"/>
                </a:schemeClr>
              </a:buClr>
              <a:buFont typeface="Wingdings" panose="05000000000000000000" pitchFamily="2" charset="2"/>
              <a:buChar char="q"/>
            </a:pPr>
            <a:r>
              <a:rPr lang="en-US" dirty="0"/>
              <a:t> Methods/ Models </a:t>
            </a:r>
          </a:p>
          <a:p>
            <a:pPr marL="285750" indent="-285750">
              <a:buClr>
                <a:schemeClr val="accent2">
                  <a:lumMod val="75000"/>
                </a:schemeClr>
              </a:buClr>
              <a:buFont typeface="Wingdings" panose="05000000000000000000" pitchFamily="2" charset="2"/>
              <a:buChar char="q"/>
            </a:pPr>
            <a:r>
              <a:rPr lang="en-US" dirty="0"/>
              <a:t> Model Building Process</a:t>
            </a:r>
          </a:p>
          <a:p>
            <a:pPr marL="285750" indent="-285750">
              <a:buClr>
                <a:schemeClr val="accent2">
                  <a:lumMod val="75000"/>
                </a:schemeClr>
              </a:buClr>
              <a:buFont typeface="Wingdings" panose="05000000000000000000" pitchFamily="2" charset="2"/>
              <a:buChar char="q"/>
            </a:pPr>
            <a:r>
              <a:rPr lang="en-US" dirty="0"/>
              <a:t> Neural Network</a:t>
            </a:r>
          </a:p>
          <a:p>
            <a:pPr marL="285750" indent="-285750">
              <a:buClr>
                <a:schemeClr val="accent2">
                  <a:lumMod val="75000"/>
                </a:schemeClr>
              </a:buClr>
              <a:buFont typeface="Wingdings" panose="05000000000000000000" pitchFamily="2" charset="2"/>
              <a:buChar char="q"/>
            </a:pPr>
            <a:r>
              <a:rPr lang="en-US" dirty="0"/>
              <a:t> Linear Discriminant Analysis</a:t>
            </a:r>
          </a:p>
          <a:p>
            <a:pPr marL="285750" indent="-285750">
              <a:buClr>
                <a:schemeClr val="accent2">
                  <a:lumMod val="75000"/>
                </a:schemeClr>
              </a:buClr>
              <a:buFont typeface="Wingdings" panose="05000000000000000000" pitchFamily="2" charset="2"/>
              <a:buChar char="q"/>
            </a:pPr>
            <a:r>
              <a:rPr lang="en-US" dirty="0"/>
              <a:t> K-Nearest Neighbors</a:t>
            </a:r>
          </a:p>
          <a:p>
            <a:pPr marL="285750" indent="-285750">
              <a:buClr>
                <a:schemeClr val="accent2">
                  <a:lumMod val="75000"/>
                </a:schemeClr>
              </a:buClr>
              <a:buFont typeface="Wingdings" panose="05000000000000000000" pitchFamily="2" charset="2"/>
              <a:buChar char="q"/>
            </a:pPr>
            <a:r>
              <a:rPr lang="en-US" dirty="0"/>
              <a:t> Support Vector Machine</a:t>
            </a:r>
          </a:p>
          <a:p>
            <a:pPr marL="285750" indent="-285750">
              <a:buClr>
                <a:schemeClr val="accent2">
                  <a:lumMod val="75000"/>
                </a:schemeClr>
              </a:buClr>
              <a:buFont typeface="Wingdings" panose="05000000000000000000" pitchFamily="2" charset="2"/>
              <a:buChar char="q"/>
            </a:pPr>
            <a:r>
              <a:rPr lang="en-US" dirty="0"/>
              <a:t> Random Forest</a:t>
            </a:r>
          </a:p>
          <a:p>
            <a:pPr marL="285750" indent="-285750">
              <a:buClr>
                <a:schemeClr val="accent2">
                  <a:lumMod val="75000"/>
                </a:schemeClr>
              </a:buClr>
              <a:buFont typeface="Wingdings" panose="05000000000000000000" pitchFamily="2" charset="2"/>
              <a:buChar char="q"/>
            </a:pPr>
            <a:r>
              <a:rPr lang="en-US" dirty="0"/>
              <a:t> Model Comparison</a:t>
            </a:r>
          </a:p>
          <a:p>
            <a:pPr marL="285750" indent="-285750">
              <a:buClr>
                <a:schemeClr val="accent2">
                  <a:lumMod val="75000"/>
                </a:schemeClr>
              </a:buClr>
              <a:buFont typeface="Wingdings" panose="05000000000000000000" pitchFamily="2" charset="2"/>
              <a:buChar char="q"/>
            </a:pPr>
            <a:r>
              <a:rPr lang="en-US" dirty="0"/>
              <a:t> Recommendation</a:t>
            </a:r>
          </a:p>
          <a:p>
            <a:pPr marL="285750" indent="-285750">
              <a:buClr>
                <a:schemeClr val="accent2">
                  <a:lumMod val="75000"/>
                </a:schemeClr>
              </a:buClr>
              <a:buFont typeface="Wingdings" panose="05000000000000000000" pitchFamily="2" charset="2"/>
              <a:buChar char="q"/>
            </a:pPr>
            <a:r>
              <a:rPr lang="en-US" dirty="0"/>
              <a:t> References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5934207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sp>
        <p:nvSpPr>
          <p:cNvPr id="9" name="TextBox 8">
            <a:extLst>
              <a:ext uri="{FF2B5EF4-FFF2-40B4-BE49-F238E27FC236}">
                <a16:creationId xmlns:a16="http://schemas.microsoft.com/office/drawing/2014/main" id="{88BB3452-B995-48A2-8C19-42705D227889}"/>
              </a:ext>
            </a:extLst>
          </p:cNvPr>
          <p:cNvSpPr txBox="1"/>
          <p:nvPr/>
        </p:nvSpPr>
        <p:spPr>
          <a:xfrm>
            <a:off x="3489205" y="1569908"/>
            <a:ext cx="4209659" cy="1200329"/>
          </a:xfrm>
          <a:prstGeom prst="rect">
            <a:avLst/>
          </a:prstGeom>
          <a:noFill/>
        </p:spPr>
        <p:txBody>
          <a:bodyPr wrap="square" rtlCol="0">
            <a:spAutoFit/>
          </a:bodyPr>
          <a:lstStyle/>
          <a:p>
            <a:r>
              <a:rPr lang="en-US" b="1" dirty="0"/>
              <a:t>Accuracy of Random Forest Model</a:t>
            </a:r>
          </a:p>
          <a:p>
            <a:endParaRPr lang="en-US" dirty="0"/>
          </a:p>
          <a:p>
            <a:endParaRPr lang="en-US" dirty="0"/>
          </a:p>
          <a:p>
            <a:endParaRPr lang="en-US" dirty="0"/>
          </a:p>
        </p:txBody>
      </p:sp>
      <p:sp>
        <p:nvSpPr>
          <p:cNvPr id="17" name="TextBox 16">
            <a:extLst>
              <a:ext uri="{FF2B5EF4-FFF2-40B4-BE49-F238E27FC236}">
                <a16:creationId xmlns:a16="http://schemas.microsoft.com/office/drawing/2014/main" id="{77A3A23E-A227-491B-826F-55FE7EDE61FB}"/>
              </a:ext>
            </a:extLst>
          </p:cNvPr>
          <p:cNvSpPr txBox="1"/>
          <p:nvPr/>
        </p:nvSpPr>
        <p:spPr>
          <a:xfrm>
            <a:off x="2735317" y="3392978"/>
            <a:ext cx="5968681" cy="369332"/>
          </a:xfrm>
          <a:prstGeom prst="rect">
            <a:avLst/>
          </a:prstGeom>
          <a:noFill/>
        </p:spPr>
        <p:txBody>
          <a:bodyPr wrap="square" rtlCol="0">
            <a:spAutoFit/>
          </a:bodyPr>
          <a:lstStyle/>
          <a:p>
            <a:r>
              <a:rPr lang="en-US" b="1" dirty="0"/>
              <a:t>	Precision respective to Dry Beans Type</a:t>
            </a:r>
            <a:endParaRPr lang="en-US" dirty="0"/>
          </a:p>
        </p:txBody>
      </p:sp>
      <p:grpSp>
        <p:nvGrpSpPr>
          <p:cNvPr id="5" name="Group 4">
            <a:extLst>
              <a:ext uri="{FF2B5EF4-FFF2-40B4-BE49-F238E27FC236}">
                <a16:creationId xmlns:a16="http://schemas.microsoft.com/office/drawing/2014/main" id="{75922BFD-14C0-4A41-9AF6-CDD72562E3AA}"/>
              </a:ext>
            </a:extLst>
          </p:cNvPr>
          <p:cNvGrpSpPr/>
          <p:nvPr/>
        </p:nvGrpSpPr>
        <p:grpSpPr>
          <a:xfrm>
            <a:off x="2612710" y="3995251"/>
            <a:ext cx="5962650" cy="933392"/>
            <a:chOff x="2474687" y="3984883"/>
            <a:chExt cx="5962650" cy="933392"/>
          </a:xfrm>
        </p:grpSpPr>
        <p:pic>
          <p:nvPicPr>
            <p:cNvPr id="3" name="Picture 2">
              <a:extLst>
                <a:ext uri="{FF2B5EF4-FFF2-40B4-BE49-F238E27FC236}">
                  <a16:creationId xmlns:a16="http://schemas.microsoft.com/office/drawing/2014/main" id="{7EC90257-511A-490C-9048-3508CC52E3F5}"/>
                </a:ext>
              </a:extLst>
            </p:cNvPr>
            <p:cNvPicPr>
              <a:picLocks noChangeAspect="1"/>
            </p:cNvPicPr>
            <p:nvPr/>
          </p:nvPicPr>
          <p:blipFill>
            <a:blip r:embed="rId2"/>
            <a:stretch>
              <a:fillRect/>
            </a:stretch>
          </p:blipFill>
          <p:spPr>
            <a:xfrm>
              <a:off x="2474687" y="3984883"/>
              <a:ext cx="5962650" cy="533400"/>
            </a:xfrm>
            <a:prstGeom prst="rect">
              <a:avLst/>
            </a:prstGeom>
          </p:spPr>
        </p:pic>
        <p:pic>
          <p:nvPicPr>
            <p:cNvPr id="4" name="Picture 3">
              <a:extLst>
                <a:ext uri="{FF2B5EF4-FFF2-40B4-BE49-F238E27FC236}">
                  <a16:creationId xmlns:a16="http://schemas.microsoft.com/office/drawing/2014/main" id="{654ECAA8-BFE0-4397-B2B0-B9C952448291}"/>
                </a:ext>
              </a:extLst>
            </p:cNvPr>
            <p:cNvPicPr>
              <a:picLocks noChangeAspect="1"/>
            </p:cNvPicPr>
            <p:nvPr/>
          </p:nvPicPr>
          <p:blipFill>
            <a:blip r:embed="rId3"/>
            <a:stretch>
              <a:fillRect/>
            </a:stretch>
          </p:blipFill>
          <p:spPr>
            <a:xfrm>
              <a:off x="2563376" y="4518225"/>
              <a:ext cx="5819775" cy="400050"/>
            </a:xfrm>
            <a:prstGeom prst="rect">
              <a:avLst/>
            </a:prstGeom>
          </p:spPr>
        </p:pic>
      </p:grpSp>
      <p:grpSp>
        <p:nvGrpSpPr>
          <p:cNvPr id="10" name="Group 9">
            <a:extLst>
              <a:ext uri="{FF2B5EF4-FFF2-40B4-BE49-F238E27FC236}">
                <a16:creationId xmlns:a16="http://schemas.microsoft.com/office/drawing/2014/main" id="{79606716-B91F-4DE4-98AA-3684F91994A3}"/>
              </a:ext>
            </a:extLst>
          </p:cNvPr>
          <p:cNvGrpSpPr/>
          <p:nvPr/>
        </p:nvGrpSpPr>
        <p:grpSpPr>
          <a:xfrm>
            <a:off x="4500563" y="1949705"/>
            <a:ext cx="2038606" cy="1524000"/>
            <a:chOff x="3663799" y="1949705"/>
            <a:chExt cx="2038606" cy="1524000"/>
          </a:xfrm>
        </p:grpSpPr>
        <p:pic>
          <p:nvPicPr>
            <p:cNvPr id="6" name="Picture 5">
              <a:extLst>
                <a:ext uri="{FF2B5EF4-FFF2-40B4-BE49-F238E27FC236}">
                  <a16:creationId xmlns:a16="http://schemas.microsoft.com/office/drawing/2014/main" id="{EC8E22EE-D61A-405B-9F21-AC0CB8E97CED}"/>
                </a:ext>
              </a:extLst>
            </p:cNvPr>
            <p:cNvPicPr>
              <a:picLocks noChangeAspect="1"/>
            </p:cNvPicPr>
            <p:nvPr/>
          </p:nvPicPr>
          <p:blipFill>
            <a:blip r:embed="rId4"/>
            <a:stretch>
              <a:fillRect/>
            </a:stretch>
          </p:blipFill>
          <p:spPr>
            <a:xfrm>
              <a:off x="3663799" y="1951599"/>
              <a:ext cx="1362075" cy="1466850"/>
            </a:xfrm>
            <a:prstGeom prst="rect">
              <a:avLst/>
            </a:prstGeom>
          </p:spPr>
        </p:pic>
        <p:pic>
          <p:nvPicPr>
            <p:cNvPr id="8" name="Picture 7">
              <a:extLst>
                <a:ext uri="{FF2B5EF4-FFF2-40B4-BE49-F238E27FC236}">
                  <a16:creationId xmlns:a16="http://schemas.microsoft.com/office/drawing/2014/main" id="{7288A926-1EF1-4C23-9A5B-CC3228A16B52}"/>
                </a:ext>
              </a:extLst>
            </p:cNvPr>
            <p:cNvPicPr>
              <a:picLocks noChangeAspect="1"/>
            </p:cNvPicPr>
            <p:nvPr/>
          </p:nvPicPr>
          <p:blipFill>
            <a:blip r:embed="rId5"/>
            <a:stretch>
              <a:fillRect/>
            </a:stretch>
          </p:blipFill>
          <p:spPr>
            <a:xfrm>
              <a:off x="5026130" y="1949705"/>
              <a:ext cx="676275" cy="1524000"/>
            </a:xfrm>
            <a:prstGeom prst="rect">
              <a:avLst/>
            </a:prstGeom>
          </p:spPr>
        </p:pic>
      </p:grpSp>
    </p:spTree>
    <p:extLst>
      <p:ext uri="{BB962C8B-B14F-4D97-AF65-F5344CB8AC3E}">
        <p14:creationId xmlns:p14="http://schemas.microsoft.com/office/powerpoint/2010/main" val="29485143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pic>
        <p:nvPicPr>
          <p:cNvPr id="3" name="Picture 2">
            <a:extLst>
              <a:ext uri="{FF2B5EF4-FFF2-40B4-BE49-F238E27FC236}">
                <a16:creationId xmlns:a16="http://schemas.microsoft.com/office/drawing/2014/main" id="{E507145B-0419-460A-92D8-D1112505015F}"/>
              </a:ext>
            </a:extLst>
          </p:cNvPr>
          <p:cNvPicPr>
            <a:picLocks noChangeAspect="1"/>
          </p:cNvPicPr>
          <p:nvPr/>
        </p:nvPicPr>
        <p:blipFill>
          <a:blip r:embed="rId2"/>
          <a:stretch>
            <a:fillRect/>
          </a:stretch>
        </p:blipFill>
        <p:spPr>
          <a:xfrm>
            <a:off x="2123898" y="1440525"/>
            <a:ext cx="7517515" cy="5061594"/>
          </a:xfrm>
          <a:prstGeom prst="rect">
            <a:avLst/>
          </a:prstGeom>
        </p:spPr>
      </p:pic>
    </p:spTree>
    <p:extLst>
      <p:ext uri="{BB962C8B-B14F-4D97-AF65-F5344CB8AC3E}">
        <p14:creationId xmlns:p14="http://schemas.microsoft.com/office/powerpoint/2010/main" val="19400244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pic>
        <p:nvPicPr>
          <p:cNvPr id="4" name="Picture 3">
            <a:extLst>
              <a:ext uri="{FF2B5EF4-FFF2-40B4-BE49-F238E27FC236}">
                <a16:creationId xmlns:a16="http://schemas.microsoft.com/office/drawing/2014/main" id="{A7685496-F700-4571-81DD-9490980E94E2}"/>
              </a:ext>
            </a:extLst>
          </p:cNvPr>
          <p:cNvPicPr>
            <a:picLocks noChangeAspect="1"/>
          </p:cNvPicPr>
          <p:nvPr/>
        </p:nvPicPr>
        <p:blipFill>
          <a:blip r:embed="rId2"/>
          <a:stretch>
            <a:fillRect/>
          </a:stretch>
        </p:blipFill>
        <p:spPr>
          <a:xfrm>
            <a:off x="2256480" y="1579570"/>
            <a:ext cx="7569491" cy="4998578"/>
          </a:xfrm>
          <a:prstGeom prst="rect">
            <a:avLst/>
          </a:prstGeom>
        </p:spPr>
      </p:pic>
    </p:spTree>
    <p:extLst>
      <p:ext uri="{BB962C8B-B14F-4D97-AF65-F5344CB8AC3E}">
        <p14:creationId xmlns:p14="http://schemas.microsoft.com/office/powerpoint/2010/main" val="25947324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Calculating Accuracy for Unknown Data</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2195598" y="1899905"/>
            <a:ext cx="7796540" cy="4943475"/>
          </a:xfrm>
        </p:spPr>
        <p:txBody>
          <a:bodyPr>
            <a:normAutofit/>
          </a:bodyPr>
          <a:lstStyle/>
          <a:p>
            <a:pPr algn="just">
              <a:buClr>
                <a:schemeClr val="accent2">
                  <a:lumMod val="75000"/>
                </a:schemeClr>
              </a:buClr>
              <a:buFont typeface="Wingdings" panose="05000000000000000000" pitchFamily="2" charset="2"/>
              <a:buChar char="q"/>
            </a:pPr>
            <a:r>
              <a:rPr lang="en-US" dirty="0"/>
              <a:t>For applying our classifiers and our algorithm to the sample data sets we designed a function in order to automate the process.</a:t>
            </a:r>
          </a:p>
          <a:p>
            <a:pPr algn="just">
              <a:buClr>
                <a:schemeClr val="accent2">
                  <a:lumMod val="75000"/>
                </a:schemeClr>
              </a:buClr>
              <a:buFont typeface="Wingdings" panose="05000000000000000000" pitchFamily="2" charset="2"/>
              <a:buChar char="q"/>
            </a:pPr>
            <a:r>
              <a:rPr lang="en-US" dirty="0"/>
              <a:t>The function implements an algorithm that we designed that takes the predictions made by the selected model and derives from those predictions a “Calculated (Predicted) Price”, “Bean Counts” (how many of each class of bean is predicted to be in the sample), “Predicted Weight” ( how much the sample would weigh given the bean predictions), “Predicted Price Accuracy” (how confident we are in the predicted price of the sample), and “Error in Dollars” (how much we could possibly be off in our price prediction)</a:t>
            </a:r>
          </a:p>
          <a:p>
            <a:pPr algn="just">
              <a:buClr>
                <a:schemeClr val="accent2">
                  <a:lumMod val="75000"/>
                </a:schemeClr>
              </a:buClr>
              <a:buFont typeface="Wingdings" panose="05000000000000000000" pitchFamily="2" charset="2"/>
              <a:buChar char="q"/>
            </a:pPr>
            <a:endParaRPr lang="en-US" dirty="0"/>
          </a:p>
        </p:txBody>
      </p:sp>
    </p:spTree>
    <p:extLst>
      <p:ext uri="{BB962C8B-B14F-4D97-AF65-F5344CB8AC3E}">
        <p14:creationId xmlns:p14="http://schemas.microsoft.com/office/powerpoint/2010/main" val="277348142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1854542" y="1668794"/>
            <a:ext cx="7796540" cy="1053787"/>
          </a:xfrm>
        </p:spPr>
        <p:txBody>
          <a:bodyPr>
            <a:normAutofit/>
          </a:bodyPr>
          <a:lstStyle/>
          <a:p>
            <a:pPr marL="285750" indent="-285750">
              <a:buFont typeface="Arial" panose="020B0604020202020204" pitchFamily="34" charset="0"/>
              <a:buChar char="•"/>
            </a:pPr>
            <a:r>
              <a:rPr lang="en-US" sz="1600" dirty="0"/>
              <a:t>The first </a:t>
            </a:r>
            <a:r>
              <a:rPr lang="en-US" dirty="0"/>
              <a:t>step</a:t>
            </a:r>
            <a:r>
              <a:rPr lang="en-US" sz="1600" dirty="0"/>
              <a:t> was just predicting the price of the sample based upon the predicted bean counts from the model</a:t>
            </a:r>
          </a:p>
          <a:p>
            <a:pPr algn="just">
              <a:buClr>
                <a:schemeClr val="accent2">
                  <a:lumMod val="75000"/>
                </a:schemeClr>
              </a:buClr>
              <a:buFont typeface="Wingdings" panose="05000000000000000000" pitchFamily="2" charset="2"/>
              <a:buChar char="q"/>
            </a:pPr>
            <a:endParaRPr lang="en-US" dirty="0"/>
          </a:p>
        </p:txBody>
      </p:sp>
      <p:pic>
        <p:nvPicPr>
          <p:cNvPr id="9" name="Picture 8">
            <a:extLst>
              <a:ext uri="{FF2B5EF4-FFF2-40B4-BE49-F238E27FC236}">
                <a16:creationId xmlns:a16="http://schemas.microsoft.com/office/drawing/2014/main" id="{CB4A295C-113A-40B5-B454-68444D18D619}"/>
              </a:ext>
            </a:extLst>
          </p:cNvPr>
          <p:cNvPicPr/>
          <p:nvPr/>
        </p:nvPicPr>
        <p:blipFill rotWithShape="1">
          <a:blip r:embed="rId2"/>
          <a:srcRect l="18430" t="52912" r="47917" b="40963"/>
          <a:stretch/>
        </p:blipFill>
        <p:spPr bwMode="auto">
          <a:xfrm>
            <a:off x="1643521" y="2460273"/>
            <a:ext cx="5829143" cy="57150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F728A62-301C-4A54-AD96-F60B3E35F5E0}"/>
              </a:ext>
            </a:extLst>
          </p:cNvPr>
          <p:cNvPicPr/>
          <p:nvPr/>
        </p:nvPicPr>
        <p:blipFill rotWithShape="1">
          <a:blip r:embed="rId2"/>
          <a:srcRect l="19231" t="43020" r="71795" b="47293"/>
          <a:stretch/>
        </p:blipFill>
        <p:spPr bwMode="auto">
          <a:xfrm>
            <a:off x="8008998" y="2309354"/>
            <a:ext cx="1676651" cy="826453"/>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A51D5AC-27C6-45A2-9AFA-9AFEA317CE6E}"/>
              </a:ext>
            </a:extLst>
          </p:cNvPr>
          <p:cNvSpPr txBox="1"/>
          <p:nvPr/>
        </p:nvSpPr>
        <p:spPr>
          <a:xfrm>
            <a:off x="1544095" y="3005002"/>
            <a:ext cx="5829144" cy="261610"/>
          </a:xfrm>
          <a:prstGeom prst="rect">
            <a:avLst/>
          </a:prstGeom>
          <a:noFill/>
        </p:spPr>
        <p:txBody>
          <a:bodyPr wrap="square" rtlCol="0">
            <a:spAutoFit/>
          </a:bodyPr>
          <a:lstStyle/>
          <a:p>
            <a:r>
              <a:rPr lang="en-US" sz="1100" i="1" dirty="0"/>
              <a:t>We took the given measurements and simply converted grams to pounds for our algorithm</a:t>
            </a:r>
          </a:p>
        </p:txBody>
      </p:sp>
      <p:pic>
        <p:nvPicPr>
          <p:cNvPr id="13" name="Picture 12">
            <a:extLst>
              <a:ext uri="{FF2B5EF4-FFF2-40B4-BE49-F238E27FC236}">
                <a16:creationId xmlns:a16="http://schemas.microsoft.com/office/drawing/2014/main" id="{7C6104B7-9EC6-4086-8E64-E5EACCCF17E1}"/>
              </a:ext>
            </a:extLst>
          </p:cNvPr>
          <p:cNvPicPr/>
          <p:nvPr/>
        </p:nvPicPr>
        <p:blipFill rotWithShape="1">
          <a:blip r:embed="rId3"/>
          <a:srcRect l="17743" t="23906" r="56983" b="66856"/>
          <a:stretch/>
        </p:blipFill>
        <p:spPr bwMode="auto">
          <a:xfrm>
            <a:off x="1926216" y="3742212"/>
            <a:ext cx="5512435" cy="113347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17537708-D66E-4025-B634-6B3145D3AE94}"/>
              </a:ext>
            </a:extLst>
          </p:cNvPr>
          <p:cNvPicPr/>
          <p:nvPr/>
        </p:nvPicPr>
        <p:blipFill rotWithShape="1">
          <a:blip r:embed="rId4"/>
          <a:srcRect l="32498" t="67797" r="33998" b="22522"/>
          <a:stretch/>
        </p:blipFill>
        <p:spPr bwMode="auto">
          <a:xfrm>
            <a:off x="2052186" y="5029342"/>
            <a:ext cx="6441708" cy="1133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79802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 (</a:t>
            </a:r>
            <a:r>
              <a:rPr lang="en-US" dirty="0" err="1"/>
              <a:t>Contd</a:t>
            </a:r>
            <a:r>
              <a:rPr lang="en-US" dirty="0"/>
              <a:t>…)</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1926216" y="1361290"/>
            <a:ext cx="7796540" cy="3501849"/>
          </a:xfrm>
        </p:spPr>
        <p:txBody>
          <a:bodyPr/>
          <a:lstStyle/>
          <a:p>
            <a:pPr algn="just">
              <a:buClr>
                <a:schemeClr val="accent2">
                  <a:lumMod val="75000"/>
                </a:schemeClr>
              </a:buClr>
              <a:buFont typeface="Wingdings" panose="05000000000000000000" pitchFamily="2" charset="2"/>
              <a:buChar char="q"/>
            </a:pPr>
            <a:r>
              <a:rPr lang="en-US" sz="1200" dirty="0"/>
              <a:t>The next step is determining an error metric so we can calculate a predicted accuracy for our price prediction</a:t>
            </a:r>
          </a:p>
          <a:p>
            <a:pPr algn="just">
              <a:buClr>
                <a:schemeClr val="accent2">
                  <a:lumMod val="75000"/>
                </a:schemeClr>
              </a:buClr>
              <a:buFont typeface="Wingdings" panose="05000000000000000000" pitchFamily="2" charset="2"/>
              <a:buChar char="q"/>
            </a:pPr>
            <a:r>
              <a:rPr lang="en-US" sz="1200" dirty="0"/>
              <a:t>Since we know how many beans are in our sample (number of rows in the data), we know how much the sample is supposed to weigh (1 pound) and we know how much on average one bean for each class weighs, there only exists a certain distribution of beans within the sample that maintains all these constraints</a:t>
            </a:r>
          </a:p>
          <a:p>
            <a:pPr algn="just">
              <a:buClr>
                <a:schemeClr val="accent2">
                  <a:lumMod val="75000"/>
                </a:schemeClr>
              </a:buClr>
              <a:buFont typeface="Wingdings" panose="05000000000000000000" pitchFamily="2" charset="2"/>
              <a:buChar char="q"/>
            </a:pPr>
            <a:r>
              <a:rPr lang="en-US" sz="1200" dirty="0"/>
              <a:t>Therefore, we decided to develop some type of algorithm that gives a higher accuracy score to models whose prediction’s weight is close to the weight of the sample and a lower score to those whose prediction’s weight is not</a:t>
            </a:r>
          </a:p>
          <a:p>
            <a:pPr algn="just">
              <a:buClr>
                <a:schemeClr val="accent2">
                  <a:lumMod val="75000"/>
                </a:schemeClr>
              </a:buClr>
              <a:buFont typeface="Wingdings" panose="05000000000000000000" pitchFamily="2" charset="2"/>
              <a:buChar char="q"/>
            </a:pPr>
            <a:endParaRPr lang="en-US" dirty="0"/>
          </a:p>
        </p:txBody>
      </p:sp>
      <p:pic>
        <p:nvPicPr>
          <p:cNvPr id="8" name="Picture 7">
            <a:extLst>
              <a:ext uri="{FF2B5EF4-FFF2-40B4-BE49-F238E27FC236}">
                <a16:creationId xmlns:a16="http://schemas.microsoft.com/office/drawing/2014/main" id="{C10FD535-7D4F-41E6-98D8-C21035D09B7A}"/>
              </a:ext>
            </a:extLst>
          </p:cNvPr>
          <p:cNvPicPr/>
          <p:nvPr/>
        </p:nvPicPr>
        <p:blipFill rotWithShape="1">
          <a:blip r:embed="rId2"/>
          <a:srcRect l="32752" t="46536" r="37586" b="44634"/>
          <a:stretch/>
        </p:blipFill>
        <p:spPr bwMode="auto">
          <a:xfrm>
            <a:off x="2223149" y="4177481"/>
            <a:ext cx="5403850" cy="904875"/>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99EDAE1-BA50-4160-A753-5B2EAEAFED37}"/>
              </a:ext>
            </a:extLst>
          </p:cNvPr>
          <p:cNvSpPr txBox="1"/>
          <p:nvPr/>
        </p:nvSpPr>
        <p:spPr>
          <a:xfrm>
            <a:off x="1731068" y="5041412"/>
            <a:ext cx="7236867" cy="246221"/>
          </a:xfrm>
          <a:prstGeom prst="rect">
            <a:avLst/>
          </a:prstGeom>
          <a:noFill/>
        </p:spPr>
        <p:txBody>
          <a:bodyPr wrap="square" rtlCol="0">
            <a:spAutoFit/>
          </a:bodyPr>
          <a:lstStyle/>
          <a:p>
            <a:r>
              <a:rPr lang="en-US" sz="1000" i="1" dirty="0"/>
              <a:t>First step: calculate how much the predicted sample weighs based upon the given average weight per bean for each class</a:t>
            </a:r>
          </a:p>
        </p:txBody>
      </p:sp>
      <p:pic>
        <p:nvPicPr>
          <p:cNvPr id="11" name="Picture 10">
            <a:extLst>
              <a:ext uri="{FF2B5EF4-FFF2-40B4-BE49-F238E27FC236}">
                <a16:creationId xmlns:a16="http://schemas.microsoft.com/office/drawing/2014/main" id="{AC4182D0-8DBE-4F5A-A8ED-977004ECA29B}"/>
              </a:ext>
            </a:extLst>
          </p:cNvPr>
          <p:cNvPicPr/>
          <p:nvPr/>
        </p:nvPicPr>
        <p:blipFill rotWithShape="1">
          <a:blip r:embed="rId3"/>
          <a:srcRect l="32531" t="55093" r="44460" b="38921"/>
          <a:stretch/>
        </p:blipFill>
        <p:spPr bwMode="auto">
          <a:xfrm>
            <a:off x="2223149" y="5404797"/>
            <a:ext cx="5076825" cy="7429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26F62250-3C66-43DD-A015-81335B1242FA}"/>
              </a:ext>
            </a:extLst>
          </p:cNvPr>
          <p:cNvSpPr txBox="1"/>
          <p:nvPr/>
        </p:nvSpPr>
        <p:spPr>
          <a:xfrm>
            <a:off x="1673270" y="6147747"/>
            <a:ext cx="7416195" cy="246221"/>
          </a:xfrm>
          <a:prstGeom prst="rect">
            <a:avLst/>
          </a:prstGeom>
          <a:noFill/>
        </p:spPr>
        <p:txBody>
          <a:bodyPr wrap="square" rtlCol="0">
            <a:spAutoFit/>
          </a:bodyPr>
          <a:lstStyle/>
          <a:p>
            <a:r>
              <a:rPr lang="en-US" sz="1000" i="1" dirty="0"/>
              <a:t>Second step: determine how many pounds the prediction weight is off from the actual weight (1 pound for our samples)</a:t>
            </a:r>
          </a:p>
        </p:txBody>
      </p:sp>
    </p:spTree>
    <p:extLst>
      <p:ext uri="{BB962C8B-B14F-4D97-AF65-F5344CB8AC3E}">
        <p14:creationId xmlns:p14="http://schemas.microsoft.com/office/powerpoint/2010/main" val="371736117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 (</a:t>
            </a:r>
            <a:r>
              <a:rPr lang="en-US" dirty="0" err="1"/>
              <a:t>Contd</a:t>
            </a:r>
            <a:r>
              <a:rPr lang="en-US" dirty="0"/>
              <a:t>…)</a:t>
            </a:r>
          </a:p>
        </p:txBody>
      </p:sp>
      <p:pic>
        <p:nvPicPr>
          <p:cNvPr id="11" name="Picture 10">
            <a:extLst>
              <a:ext uri="{FF2B5EF4-FFF2-40B4-BE49-F238E27FC236}">
                <a16:creationId xmlns:a16="http://schemas.microsoft.com/office/drawing/2014/main" id="{D97A4A1D-F5D7-490A-94A5-0924C571DFC4}"/>
              </a:ext>
            </a:extLst>
          </p:cNvPr>
          <p:cNvPicPr/>
          <p:nvPr/>
        </p:nvPicPr>
        <p:blipFill rotWithShape="1">
          <a:blip r:embed="rId2"/>
          <a:srcRect l="32532" t="60968" r="42308" b="31909"/>
          <a:stretch/>
        </p:blipFill>
        <p:spPr bwMode="auto">
          <a:xfrm>
            <a:off x="2688509" y="1697227"/>
            <a:ext cx="5682615" cy="9048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F62392FB-EF01-47BB-9935-A274DC4C04B3}"/>
              </a:ext>
            </a:extLst>
          </p:cNvPr>
          <p:cNvSpPr txBox="1"/>
          <p:nvPr/>
        </p:nvSpPr>
        <p:spPr>
          <a:xfrm>
            <a:off x="1890983" y="2722581"/>
            <a:ext cx="8405769" cy="400110"/>
          </a:xfrm>
          <a:prstGeom prst="rect">
            <a:avLst/>
          </a:prstGeom>
          <a:noFill/>
        </p:spPr>
        <p:txBody>
          <a:bodyPr wrap="square" rtlCol="0">
            <a:spAutoFit/>
          </a:bodyPr>
          <a:lstStyle/>
          <a:p>
            <a:r>
              <a:rPr lang="en-US" sz="1000" i="1" dirty="0"/>
              <a:t>Third step: take the difference in weight between the sample and prediction and convert it to a count of beans (based upon average weight for a bean) and then convert that into a price (based upon average price for a bean)</a:t>
            </a:r>
          </a:p>
        </p:txBody>
      </p:sp>
      <p:pic>
        <p:nvPicPr>
          <p:cNvPr id="13" name="Picture 12">
            <a:extLst>
              <a:ext uri="{FF2B5EF4-FFF2-40B4-BE49-F238E27FC236}">
                <a16:creationId xmlns:a16="http://schemas.microsoft.com/office/drawing/2014/main" id="{0A82D609-6C27-469D-8DEF-5B46C485A333}"/>
              </a:ext>
            </a:extLst>
          </p:cNvPr>
          <p:cNvPicPr/>
          <p:nvPr/>
        </p:nvPicPr>
        <p:blipFill rotWithShape="1">
          <a:blip r:embed="rId2"/>
          <a:srcRect l="32856" t="29825" r="42060" b="52399"/>
          <a:stretch/>
        </p:blipFill>
        <p:spPr bwMode="auto">
          <a:xfrm>
            <a:off x="3560999" y="3243170"/>
            <a:ext cx="4810125" cy="191706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92160C35-5A40-49E3-8097-8F7381D40C30}"/>
              </a:ext>
            </a:extLst>
          </p:cNvPr>
          <p:cNvPicPr/>
          <p:nvPr/>
        </p:nvPicPr>
        <p:blipFill rotWithShape="1">
          <a:blip r:embed="rId3"/>
          <a:srcRect l="32692" t="76741" r="39584" b="17663"/>
          <a:stretch/>
        </p:blipFill>
        <p:spPr bwMode="auto">
          <a:xfrm>
            <a:off x="3156187" y="5312868"/>
            <a:ext cx="5619750" cy="637540"/>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8A6ABDD6-FBCB-495C-B055-5A656C807514}"/>
              </a:ext>
            </a:extLst>
          </p:cNvPr>
          <p:cNvSpPr txBox="1"/>
          <p:nvPr/>
        </p:nvSpPr>
        <p:spPr>
          <a:xfrm>
            <a:off x="3261172" y="5979930"/>
            <a:ext cx="7228572" cy="246221"/>
          </a:xfrm>
          <a:prstGeom prst="rect">
            <a:avLst/>
          </a:prstGeom>
          <a:noFill/>
        </p:spPr>
        <p:txBody>
          <a:bodyPr wrap="square" rtlCol="0">
            <a:spAutoFit/>
          </a:bodyPr>
          <a:lstStyle/>
          <a:p>
            <a:r>
              <a:rPr lang="en-US" sz="1000" i="1" dirty="0"/>
              <a:t>Final step: calculate the predicted accuracy of the model’s price prediction</a:t>
            </a:r>
          </a:p>
        </p:txBody>
      </p:sp>
    </p:spTree>
    <p:extLst>
      <p:ext uri="{BB962C8B-B14F-4D97-AF65-F5344CB8AC3E}">
        <p14:creationId xmlns:p14="http://schemas.microsoft.com/office/powerpoint/2010/main" val="37136817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483220" y="974887"/>
            <a:ext cx="7958331" cy="1077229"/>
          </a:xfrm>
        </p:spPr>
        <p:txBody>
          <a:bodyPr>
            <a:normAutofit/>
          </a:bodyPr>
          <a:lstStyle/>
          <a:p>
            <a:pPr algn="l"/>
            <a:r>
              <a:rPr lang="en-US" dirty="0"/>
              <a:t>Model Evaluation</a:t>
            </a:r>
          </a:p>
        </p:txBody>
      </p:sp>
      <p:sp>
        <p:nvSpPr>
          <p:cNvPr id="7" name="Content Placeholder 6">
            <a:extLst>
              <a:ext uri="{FF2B5EF4-FFF2-40B4-BE49-F238E27FC236}">
                <a16:creationId xmlns:a16="http://schemas.microsoft.com/office/drawing/2014/main" id="{D3690B95-3260-4186-AAEF-4C58AB5E6A2A}"/>
              </a:ext>
            </a:extLst>
          </p:cNvPr>
          <p:cNvSpPr>
            <a:spLocks noGrp="1"/>
          </p:cNvSpPr>
          <p:nvPr>
            <p:ph idx="1"/>
          </p:nvPr>
        </p:nvSpPr>
        <p:spPr>
          <a:xfrm>
            <a:off x="2304044" y="1799509"/>
            <a:ext cx="7796540" cy="3258981"/>
          </a:xfrm>
        </p:spPr>
        <p:txBody>
          <a:bodyPr/>
          <a:lstStyle/>
          <a:p>
            <a:pPr algn="just">
              <a:buClr>
                <a:schemeClr val="accent2">
                  <a:lumMod val="75000"/>
                </a:schemeClr>
              </a:buClr>
              <a:buFont typeface="Wingdings" panose="05000000000000000000" pitchFamily="2" charset="2"/>
              <a:buChar char="q"/>
            </a:pPr>
            <a:r>
              <a:rPr lang="en-US" dirty="0"/>
              <a:t>Used Accuracy and the F1-score to gauge training model’s performing.</a:t>
            </a:r>
          </a:p>
          <a:p>
            <a:pPr algn="just">
              <a:buClr>
                <a:schemeClr val="accent2">
                  <a:lumMod val="75000"/>
                </a:schemeClr>
              </a:buClr>
              <a:buFont typeface="Wingdings" panose="05000000000000000000" pitchFamily="2" charset="2"/>
              <a:buChar char="q"/>
            </a:pPr>
            <a:r>
              <a:rPr lang="en-US" dirty="0"/>
              <a:t>F1-score tells us which model performs the best across all classes.</a:t>
            </a:r>
          </a:p>
          <a:p>
            <a:pPr algn="just">
              <a:buClr>
                <a:schemeClr val="accent2">
                  <a:lumMod val="75000"/>
                </a:schemeClr>
              </a:buClr>
              <a:buFont typeface="Wingdings" panose="05000000000000000000" pitchFamily="2" charset="2"/>
              <a:buChar char="q"/>
            </a:pPr>
            <a:r>
              <a:rPr lang="en-US" dirty="0"/>
              <a:t>Selection is how well each performed on the sample data sets.</a:t>
            </a:r>
          </a:p>
        </p:txBody>
      </p:sp>
    </p:spTree>
    <p:extLst>
      <p:ext uri="{BB962C8B-B14F-4D97-AF65-F5344CB8AC3E}">
        <p14:creationId xmlns:p14="http://schemas.microsoft.com/office/powerpoint/2010/main" val="16956128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Model Comparison</a:t>
            </a:r>
          </a:p>
        </p:txBody>
      </p:sp>
      <p:pic>
        <p:nvPicPr>
          <p:cNvPr id="3" name="Picture 2">
            <a:extLst>
              <a:ext uri="{FF2B5EF4-FFF2-40B4-BE49-F238E27FC236}">
                <a16:creationId xmlns:a16="http://schemas.microsoft.com/office/drawing/2014/main" id="{D485F607-17BD-4FAB-A2F7-988EE85815E3}"/>
              </a:ext>
            </a:extLst>
          </p:cNvPr>
          <p:cNvPicPr>
            <a:picLocks noChangeAspect="1"/>
          </p:cNvPicPr>
          <p:nvPr/>
        </p:nvPicPr>
        <p:blipFill>
          <a:blip r:embed="rId2"/>
          <a:stretch>
            <a:fillRect/>
          </a:stretch>
        </p:blipFill>
        <p:spPr>
          <a:xfrm>
            <a:off x="2440149" y="1777040"/>
            <a:ext cx="8317016" cy="2970363"/>
          </a:xfrm>
          <a:prstGeom prst="rect">
            <a:avLst/>
          </a:prstGeom>
        </p:spPr>
      </p:pic>
    </p:spTree>
    <p:extLst>
      <p:ext uri="{BB962C8B-B14F-4D97-AF65-F5344CB8AC3E}">
        <p14:creationId xmlns:p14="http://schemas.microsoft.com/office/powerpoint/2010/main" val="271495163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7"/>
            <a:ext cx="7958331" cy="901474"/>
          </a:xfrm>
        </p:spPr>
        <p:txBody>
          <a:bodyPr>
            <a:normAutofit fontScale="90000"/>
          </a:bodyPr>
          <a:lstStyle/>
          <a:p>
            <a:pPr algn="l"/>
            <a:r>
              <a:rPr lang="en-US" sz="3800" dirty="0"/>
              <a:t>Results</a:t>
            </a:r>
            <a:r>
              <a:rPr lang="en-US" dirty="0"/>
              <a:t>: Prediction for Sample-A</a:t>
            </a:r>
            <a:br>
              <a:rPr lang="en-US" dirty="0"/>
            </a:br>
            <a:endParaRPr lang="en-US" dirty="0"/>
          </a:p>
        </p:txBody>
      </p:sp>
      <p:pic>
        <p:nvPicPr>
          <p:cNvPr id="3" name="Picture 2">
            <a:extLst>
              <a:ext uri="{FF2B5EF4-FFF2-40B4-BE49-F238E27FC236}">
                <a16:creationId xmlns:a16="http://schemas.microsoft.com/office/drawing/2014/main" id="{BF875C29-7435-4E02-8E3A-B558EACD14F1}"/>
              </a:ext>
            </a:extLst>
          </p:cNvPr>
          <p:cNvPicPr>
            <a:picLocks noChangeAspect="1"/>
          </p:cNvPicPr>
          <p:nvPr/>
        </p:nvPicPr>
        <p:blipFill>
          <a:blip r:embed="rId2"/>
          <a:stretch>
            <a:fillRect/>
          </a:stretch>
        </p:blipFill>
        <p:spPr>
          <a:xfrm>
            <a:off x="2568221" y="1266824"/>
            <a:ext cx="7940432" cy="5210175"/>
          </a:xfrm>
          <a:prstGeom prst="rect">
            <a:avLst/>
          </a:prstGeom>
        </p:spPr>
      </p:pic>
    </p:spTree>
    <p:extLst>
      <p:ext uri="{BB962C8B-B14F-4D97-AF65-F5344CB8AC3E}">
        <p14:creationId xmlns:p14="http://schemas.microsoft.com/office/powerpoint/2010/main" val="28290971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6" y="847740"/>
            <a:ext cx="7958331" cy="1077229"/>
          </a:xfrm>
        </p:spPr>
        <p:txBody>
          <a:bodyPr>
            <a:normAutofit/>
          </a:bodyPr>
          <a:lstStyle/>
          <a:p>
            <a:pPr algn="l"/>
            <a:r>
              <a:rPr lang="en-US" dirty="0"/>
              <a:t>Overview/Problem Background</a:t>
            </a:r>
          </a:p>
        </p:txBody>
      </p:sp>
      <p:graphicFrame>
        <p:nvGraphicFramePr>
          <p:cNvPr id="36" name="Content Placeholder 2" descr="rounded rectangle timeline SmartArt">
            <a:extLst>
              <a:ext uri="{FF2B5EF4-FFF2-40B4-BE49-F238E27FC236}">
                <a16:creationId xmlns:a16="http://schemas.microsoft.com/office/drawing/2014/main" id="{6BA025B2-6EAF-4BAB-AE0F-7FFFCD4D8AFF}"/>
              </a:ext>
            </a:extLst>
          </p:cNvPr>
          <p:cNvGraphicFramePr>
            <a:graphicFrameLocks noGrp="1"/>
          </p:cNvGraphicFramePr>
          <p:nvPr>
            <p:ph idx="1"/>
            <p:extLst>
              <p:ext uri="{D42A27DB-BD31-4B8C-83A1-F6EECF244321}">
                <p14:modId xmlns:p14="http://schemas.microsoft.com/office/powerpoint/2010/main" val="3345345604"/>
              </p:ext>
            </p:extLst>
          </p:nvPr>
        </p:nvGraphicFramePr>
        <p:xfrm>
          <a:off x="2611807" y="2367882"/>
          <a:ext cx="7958331" cy="4047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5191D16-278C-4F23-9A90-929D61CFAE7F}"/>
              </a:ext>
            </a:extLst>
          </p:cNvPr>
          <p:cNvSpPr txBox="1"/>
          <p:nvPr/>
        </p:nvSpPr>
        <p:spPr>
          <a:xfrm>
            <a:off x="2416830" y="1745686"/>
            <a:ext cx="7483794" cy="3970318"/>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Turkey is highest cultivator of dry beans in the world. Varieties of beans are cultivated during harvest. </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Market value of dry beans seeds are dependent on separability between the different varieties of seeds.</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The net worth of a sample of seeds decreases if there is no clear identification between the seeds.</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Aim: to design a classifier that will predict the type of beans for the given samples and estimate the accuracy of the predicted value of a pound of beans for each sample.</a:t>
            </a:r>
            <a:endParaRPr lang="en-US" sz="1800" b="0" i="0" u="none" strike="noStrike" baseline="0" dirty="0">
              <a:solidFill>
                <a:srgbClr val="000000"/>
              </a:solidFill>
              <a:latin typeface="+mj-lt"/>
            </a:endParaRP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endParaRPr lang="en-US" dirty="0"/>
          </a:p>
        </p:txBody>
      </p:sp>
    </p:spTree>
    <p:extLst>
      <p:ext uri="{BB962C8B-B14F-4D97-AF65-F5344CB8AC3E}">
        <p14:creationId xmlns:p14="http://schemas.microsoft.com/office/powerpoint/2010/main" val="168736801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Results: Prediction for Sample-B</a:t>
            </a:r>
          </a:p>
        </p:txBody>
      </p:sp>
      <p:pic>
        <p:nvPicPr>
          <p:cNvPr id="3" name="Picture 2">
            <a:extLst>
              <a:ext uri="{FF2B5EF4-FFF2-40B4-BE49-F238E27FC236}">
                <a16:creationId xmlns:a16="http://schemas.microsoft.com/office/drawing/2014/main" id="{A94C0E16-AFA9-4E75-BCBC-B493982C4A29}"/>
              </a:ext>
            </a:extLst>
          </p:cNvPr>
          <p:cNvPicPr>
            <a:picLocks noChangeAspect="1"/>
          </p:cNvPicPr>
          <p:nvPr/>
        </p:nvPicPr>
        <p:blipFill>
          <a:blip r:embed="rId2"/>
          <a:stretch>
            <a:fillRect/>
          </a:stretch>
        </p:blipFill>
        <p:spPr>
          <a:xfrm>
            <a:off x="2611808" y="1330880"/>
            <a:ext cx="7762823" cy="5125952"/>
          </a:xfrm>
          <a:prstGeom prst="rect">
            <a:avLst/>
          </a:prstGeom>
        </p:spPr>
      </p:pic>
    </p:spTree>
    <p:extLst>
      <p:ext uri="{BB962C8B-B14F-4D97-AF65-F5344CB8AC3E}">
        <p14:creationId xmlns:p14="http://schemas.microsoft.com/office/powerpoint/2010/main" val="25301367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Results: Prediction for Sample-C</a:t>
            </a:r>
          </a:p>
        </p:txBody>
      </p:sp>
      <p:pic>
        <p:nvPicPr>
          <p:cNvPr id="3" name="Picture 2">
            <a:extLst>
              <a:ext uri="{FF2B5EF4-FFF2-40B4-BE49-F238E27FC236}">
                <a16:creationId xmlns:a16="http://schemas.microsoft.com/office/drawing/2014/main" id="{F63CFCAA-738C-4514-842B-9CFA81F06B0E}"/>
              </a:ext>
            </a:extLst>
          </p:cNvPr>
          <p:cNvPicPr>
            <a:picLocks noChangeAspect="1"/>
          </p:cNvPicPr>
          <p:nvPr/>
        </p:nvPicPr>
        <p:blipFill>
          <a:blip r:embed="rId2"/>
          <a:stretch>
            <a:fillRect/>
          </a:stretch>
        </p:blipFill>
        <p:spPr>
          <a:xfrm>
            <a:off x="2678483" y="1346670"/>
            <a:ext cx="8097085" cy="5214937"/>
          </a:xfrm>
          <a:prstGeom prst="rect">
            <a:avLst/>
          </a:prstGeom>
        </p:spPr>
      </p:pic>
    </p:spTree>
    <p:extLst>
      <p:ext uri="{BB962C8B-B14F-4D97-AF65-F5344CB8AC3E}">
        <p14:creationId xmlns:p14="http://schemas.microsoft.com/office/powerpoint/2010/main" val="62466815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30318" y="875419"/>
            <a:ext cx="7958331" cy="1077229"/>
          </a:xfrm>
        </p:spPr>
        <p:txBody>
          <a:bodyPr>
            <a:normAutofit/>
          </a:bodyPr>
          <a:lstStyle/>
          <a:p>
            <a:pPr algn="l"/>
            <a:r>
              <a:rPr lang="en-US" dirty="0"/>
              <a:t>Recommendation</a:t>
            </a:r>
          </a:p>
        </p:txBody>
      </p:sp>
      <p:sp>
        <p:nvSpPr>
          <p:cNvPr id="4" name="Content Placeholder 3">
            <a:extLst>
              <a:ext uri="{FF2B5EF4-FFF2-40B4-BE49-F238E27FC236}">
                <a16:creationId xmlns:a16="http://schemas.microsoft.com/office/drawing/2014/main" id="{C2DC5ADD-0934-4DFF-95F2-B1EE6C2163BE}"/>
              </a:ext>
            </a:extLst>
          </p:cNvPr>
          <p:cNvSpPr>
            <a:spLocks noGrp="1"/>
          </p:cNvSpPr>
          <p:nvPr>
            <p:ph idx="1"/>
          </p:nvPr>
        </p:nvSpPr>
        <p:spPr>
          <a:xfrm>
            <a:off x="2530318" y="1865320"/>
            <a:ext cx="7796540" cy="3997828"/>
          </a:xfrm>
        </p:spPr>
        <p:txBody>
          <a:bodyPr>
            <a:normAutofit fontScale="92500" lnSpcReduction="20000"/>
          </a:bodyPr>
          <a:lstStyle/>
          <a:p>
            <a:pPr>
              <a:buClr>
                <a:schemeClr val="accent2">
                  <a:lumMod val="75000"/>
                </a:schemeClr>
              </a:buClr>
              <a:buFont typeface="Wingdings" panose="05000000000000000000" pitchFamily="2" charset="2"/>
              <a:buChar char="q"/>
            </a:pPr>
            <a:endParaRPr lang="en-US" dirty="0"/>
          </a:p>
          <a:p>
            <a:pPr>
              <a:buClr>
                <a:schemeClr val="accent2">
                  <a:lumMod val="75000"/>
                </a:schemeClr>
              </a:buClr>
              <a:buFont typeface="Wingdings" panose="05000000000000000000" pitchFamily="2" charset="2"/>
              <a:buChar char="q"/>
            </a:pPr>
            <a:r>
              <a:rPr lang="en-US" dirty="0"/>
              <a:t>Recommended model: Random Forest</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Model Accuracy: 89.3% and F1: 0.8927</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Comparatively higher price accuracy for samples.</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Weight for the samples is within constraints.</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2298549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489996"/>
            <a:ext cx="7958331" cy="1077229"/>
          </a:xfrm>
        </p:spPr>
        <p:txBody>
          <a:bodyPr>
            <a:normAutofit/>
          </a:bodyPr>
          <a:lstStyle/>
          <a:p>
            <a:pPr algn="l"/>
            <a:r>
              <a:rPr lang="en-US" dirty="0"/>
              <a:t>Sources</a:t>
            </a:r>
          </a:p>
        </p:txBody>
      </p:sp>
      <p:sp>
        <p:nvSpPr>
          <p:cNvPr id="6" name="TextBox 5">
            <a:extLst>
              <a:ext uri="{FF2B5EF4-FFF2-40B4-BE49-F238E27FC236}">
                <a16:creationId xmlns:a16="http://schemas.microsoft.com/office/drawing/2014/main" id="{163EA6FE-781C-4159-AC89-8F9A76917A55}"/>
              </a:ext>
            </a:extLst>
          </p:cNvPr>
          <p:cNvSpPr txBox="1"/>
          <p:nvPr/>
        </p:nvSpPr>
        <p:spPr>
          <a:xfrm>
            <a:off x="2156245" y="1426128"/>
            <a:ext cx="8975581" cy="5078313"/>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hlinkClick r:id="rId2">
                  <a:extLst>
                    <a:ext uri="{A12FA001-AC4F-418D-AE19-62706E023703}">
                      <ahyp:hlinkClr xmlns:ahyp="http://schemas.microsoft.com/office/drawing/2018/hyperlinkcolor" val="tx"/>
                    </a:ext>
                  </a:extLst>
                </a:hlinkClick>
              </a:rPr>
              <a:t>https://www.rdocumentation.org/packages/neuralnet</a:t>
            </a:r>
            <a:endParaRPr lang="en-US" dirty="0"/>
          </a:p>
          <a:p>
            <a:pPr marL="285750" indent="-285750" algn="just">
              <a:buClr>
                <a:schemeClr val="accent2">
                  <a:lumMod val="75000"/>
                </a:schemeClr>
              </a:buClr>
              <a:buFont typeface="Wingdings" panose="05000000000000000000" pitchFamily="2" charset="2"/>
              <a:buChar char="q"/>
            </a:pPr>
            <a:r>
              <a:rPr lang="en-US" dirty="0">
                <a:hlinkClick r:id="rId3">
                  <a:extLst>
                    <a:ext uri="{A12FA001-AC4F-418D-AE19-62706E023703}">
                      <ahyp:hlinkClr xmlns:ahyp="http://schemas.microsoft.com/office/drawing/2018/hyperlinkcolor" val="tx"/>
                    </a:ext>
                  </a:extLst>
                </a:hlinkClick>
              </a:rPr>
              <a:t>https://www.edureka.co/blog/knn-algorithm-in-r/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4">
                  <a:extLst>
                    <a:ext uri="{A12FA001-AC4F-418D-AE19-62706E023703}">
                      <ahyp:hlinkClr xmlns:ahyp="http://schemas.microsoft.com/office/drawing/2018/hyperlinkcolor" val="tx"/>
                    </a:ext>
                  </a:extLst>
                </a:hlinkClick>
              </a:rPr>
              <a:t>https://rstudiopubsstatic.s3.amazonaws.com/316172_a857ca788d1441f8be1bcd1e31f0e875.html </a:t>
            </a:r>
            <a:endParaRPr lang="en-US" dirty="0"/>
          </a:p>
          <a:p>
            <a:pPr marL="285750" indent="-285750" algn="just">
              <a:buClr>
                <a:schemeClr val="accent2">
                  <a:lumMod val="75000"/>
                </a:schemeClr>
              </a:buClr>
              <a:buFont typeface="Wingdings" panose="05000000000000000000" pitchFamily="2" charset="2"/>
              <a:buChar char="q"/>
            </a:pPr>
            <a:r>
              <a:rPr lang="en-US" dirty="0">
                <a:hlinkClick r:id="rId5">
                  <a:extLst>
                    <a:ext uri="{A12FA001-AC4F-418D-AE19-62706E023703}">
                      <ahyp:hlinkClr xmlns:ahyp="http://schemas.microsoft.com/office/drawing/2018/hyperlinkcolor" val="tx"/>
                    </a:ext>
                  </a:extLst>
                </a:hlinkClick>
              </a:rPr>
              <a:t>https://www.edureka.co/blog/random-forest-classifier/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6">
                  <a:extLst>
                    <a:ext uri="{A12FA001-AC4F-418D-AE19-62706E023703}">
                      <ahyp:hlinkClr xmlns:ahyp="http://schemas.microsoft.com/office/drawing/2018/hyperlinkcolor" val="tx"/>
                    </a:ext>
                  </a:extLst>
                </a:hlinkClick>
              </a:rPr>
              <a:t>https://www.blopig.com/blog/2017/04/a-very-basic-introduction-to-random-forests-using-r/</a:t>
            </a:r>
            <a:endParaRPr lang="en-US" dirty="0"/>
          </a:p>
          <a:p>
            <a:pPr marL="285750" indent="-285750" algn="just">
              <a:buClr>
                <a:schemeClr val="accent2">
                  <a:lumMod val="75000"/>
                </a:schemeClr>
              </a:buClr>
              <a:buFont typeface="Wingdings" panose="05000000000000000000" pitchFamily="2" charset="2"/>
              <a:buChar char="q"/>
            </a:pPr>
            <a:r>
              <a:rPr lang="en-US" dirty="0">
                <a:hlinkClick r:id="rId7">
                  <a:extLst>
                    <a:ext uri="{A12FA001-AC4F-418D-AE19-62706E023703}">
                      <ahyp:hlinkClr xmlns:ahyp="http://schemas.microsoft.com/office/drawing/2018/hyperlinkcolor" val="tx"/>
                    </a:ext>
                  </a:extLst>
                </a:hlinkClick>
              </a:rPr>
              <a:t>https://github.com/mariocastro73/ML2020-2021/blob/master/scripts/caret-rf.R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8">
                  <a:extLst>
                    <a:ext uri="{A12FA001-AC4F-418D-AE19-62706E023703}">
                      <ahyp:hlinkClr xmlns:ahyp="http://schemas.microsoft.com/office/drawing/2018/hyperlinkcolor" val="tx"/>
                    </a:ext>
                  </a:extLst>
                </a:hlinkClick>
              </a:rPr>
              <a:t>https://www.edureka.co/blog/support-vector-machine-in-r/</a:t>
            </a:r>
            <a:endParaRPr lang="en-US" dirty="0"/>
          </a:p>
          <a:p>
            <a:pPr marL="285750" indent="-285750" algn="just">
              <a:buClr>
                <a:schemeClr val="accent2">
                  <a:lumMod val="75000"/>
                </a:schemeClr>
              </a:buClr>
              <a:buFont typeface="Wingdings" panose="05000000000000000000" pitchFamily="2" charset="2"/>
              <a:buChar char="q"/>
            </a:pPr>
            <a:r>
              <a:rPr lang="en-US" dirty="0"/>
              <a:t>https://www.r-project.org/conferences/useR-2013/Tutorials/kuhn/user_caret_2up.pdf</a:t>
            </a:r>
          </a:p>
          <a:p>
            <a:pPr marL="285750" indent="-285750" algn="just">
              <a:buClr>
                <a:schemeClr val="accent2">
                  <a:lumMod val="75000"/>
                </a:schemeClr>
              </a:buClr>
              <a:buFont typeface="Wingdings" panose="05000000000000000000" pitchFamily="2" charset="2"/>
              <a:buChar char="q"/>
            </a:pPr>
            <a:r>
              <a:rPr lang="en-US" dirty="0"/>
              <a:t>KOKLU, M. and OZKAN, I.A., (2020), “Multiclass Classification of Dry Beans Using Computer Vision and Machine Learning Techniques.” Computers and Electronics in Agriculture, 174, 105507. </a:t>
            </a:r>
          </a:p>
          <a:p>
            <a:pPr marL="285750" indent="-285750" algn="just">
              <a:buClr>
                <a:schemeClr val="accent2">
                  <a:lumMod val="75000"/>
                </a:schemeClr>
              </a:buClr>
              <a:buFont typeface="Wingdings" panose="05000000000000000000" pitchFamily="2" charset="2"/>
              <a:buChar char="q"/>
            </a:pPr>
            <a:r>
              <a:rPr lang="en-US" dirty="0" err="1"/>
              <a:t>Saunders,Christopher</a:t>
            </a:r>
            <a:r>
              <a:rPr lang="en-US" dirty="0"/>
              <a:t>.(2018).</a:t>
            </a:r>
            <a:r>
              <a:rPr lang="en-US" dirty="0" err="1"/>
              <a:t>FinalLDAExample</a:t>
            </a:r>
            <a:r>
              <a:rPr lang="en-US" dirty="0"/>
              <a:t>. </a:t>
            </a:r>
            <a:r>
              <a:rPr lang="en-US" dirty="0">
                <a:hlinkClick r:id="rId9">
                  <a:extLst>
                    <a:ext uri="{A12FA001-AC4F-418D-AE19-62706E023703}">
                      <ahyp:hlinkClr xmlns:ahyp="http://schemas.microsoft.com/office/drawing/2018/hyperlinkcolor" val="tx"/>
                    </a:ext>
                  </a:extLst>
                </a:hlinkClick>
              </a:rPr>
              <a:t>https://d2l.sdbor.edu/d2l/le/content/1543761/ </a:t>
            </a:r>
            <a:r>
              <a:rPr lang="en-US" dirty="0" err="1">
                <a:hlinkClick r:id="rId9">
                  <a:extLst>
                    <a:ext uri="{A12FA001-AC4F-418D-AE19-62706E023703}">
                      <ahyp:hlinkClr xmlns:ahyp="http://schemas.microsoft.com/office/drawing/2018/hyperlinkcolor" val="tx"/>
                    </a:ext>
                  </a:extLst>
                </a:hlinkClick>
              </a:rPr>
              <a:t>viewContent</a:t>
            </a:r>
            <a:r>
              <a:rPr lang="en-US" dirty="0">
                <a:hlinkClick r:id="rId9">
                  <a:extLst>
                    <a:ext uri="{A12FA001-AC4F-418D-AE19-62706E023703}">
                      <ahyp:hlinkClr xmlns:ahyp="http://schemas.microsoft.com/office/drawing/2018/hyperlinkcolor" val="tx"/>
                    </a:ext>
                  </a:extLst>
                </a:hlinkClick>
              </a:rPr>
              <a:t>/8840088/View </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3605236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BAE5992C-9291-40C6-9AAE-EA94CDB1B646}"/>
              </a:ext>
            </a:extLst>
          </p:cNvPr>
          <p:cNvSpPr txBox="1"/>
          <p:nvPr/>
        </p:nvSpPr>
        <p:spPr>
          <a:xfrm>
            <a:off x="2912281" y="3059668"/>
            <a:ext cx="6096000" cy="923330"/>
          </a:xfrm>
          <a:prstGeom prst="rect">
            <a:avLst/>
          </a:prstGeom>
          <a:noFill/>
        </p:spPr>
        <p:txBody>
          <a:bodyPr wrap="square">
            <a:spAutoFit/>
          </a:bodyPr>
          <a:lstStyle/>
          <a:p>
            <a:pPr algn="ctr"/>
            <a:r>
              <a:rPr lang="en-US" sz="5400" dirty="0"/>
              <a:t>Thank you!!</a:t>
            </a:r>
          </a:p>
        </p:txBody>
      </p:sp>
    </p:spTree>
    <p:extLst>
      <p:ext uri="{BB962C8B-B14F-4D97-AF65-F5344CB8AC3E}">
        <p14:creationId xmlns:p14="http://schemas.microsoft.com/office/powerpoint/2010/main" val="327286658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BAE5992C-9291-40C6-9AAE-EA94CDB1B646}"/>
              </a:ext>
            </a:extLst>
          </p:cNvPr>
          <p:cNvSpPr txBox="1"/>
          <p:nvPr/>
        </p:nvSpPr>
        <p:spPr>
          <a:xfrm>
            <a:off x="2873780" y="3059668"/>
            <a:ext cx="6096000" cy="923330"/>
          </a:xfrm>
          <a:prstGeom prst="rect">
            <a:avLst/>
          </a:prstGeom>
          <a:noFill/>
        </p:spPr>
        <p:txBody>
          <a:bodyPr wrap="square">
            <a:spAutoFit/>
          </a:bodyPr>
          <a:lstStyle/>
          <a:p>
            <a:pPr algn="ctr"/>
            <a:r>
              <a:rPr lang="en-US" sz="5400" dirty="0"/>
              <a:t>Any Questions?</a:t>
            </a:r>
          </a:p>
        </p:txBody>
      </p:sp>
    </p:spTree>
    <p:extLst>
      <p:ext uri="{BB962C8B-B14F-4D97-AF65-F5344CB8AC3E}">
        <p14:creationId xmlns:p14="http://schemas.microsoft.com/office/powerpoint/2010/main" val="32957133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339338" y="705343"/>
            <a:ext cx="7958331" cy="1077229"/>
          </a:xfrm>
        </p:spPr>
        <p:txBody>
          <a:bodyPr>
            <a:normAutofit/>
          </a:bodyPr>
          <a:lstStyle/>
          <a:p>
            <a:pPr algn="l"/>
            <a:r>
              <a:rPr lang="en-US" dirty="0"/>
              <a:t>The Data (labeled/Sample)</a:t>
            </a:r>
          </a:p>
        </p:txBody>
      </p:sp>
      <p:sp>
        <p:nvSpPr>
          <p:cNvPr id="4" name="Content Placeholder 3">
            <a:extLst>
              <a:ext uri="{FF2B5EF4-FFF2-40B4-BE49-F238E27FC236}">
                <a16:creationId xmlns:a16="http://schemas.microsoft.com/office/drawing/2014/main" id="{5482986F-8DAA-4EE3-8A39-32C055CD7ABF}"/>
              </a:ext>
            </a:extLst>
          </p:cNvPr>
          <p:cNvSpPr>
            <a:spLocks noGrp="1"/>
          </p:cNvSpPr>
          <p:nvPr>
            <p:ph idx="1"/>
          </p:nvPr>
        </p:nvSpPr>
        <p:spPr>
          <a:xfrm>
            <a:off x="2295751" y="1579683"/>
            <a:ext cx="7436250" cy="4982818"/>
          </a:xfrm>
        </p:spPr>
        <p:txBody>
          <a:bodyPr>
            <a:normAutofit/>
          </a:bodyPr>
          <a:lstStyle/>
          <a:p>
            <a:pPr algn="just">
              <a:buClr>
                <a:schemeClr val="accent2">
                  <a:lumMod val="75000"/>
                </a:schemeClr>
              </a:buClr>
              <a:buFont typeface="Wingdings" panose="05000000000000000000" pitchFamily="2" charset="2"/>
              <a:buChar char="q"/>
            </a:pPr>
            <a:r>
              <a:rPr lang="en-US" sz="1800" dirty="0"/>
              <a:t>One labeled dataset: With all 6 varieties of white beans labeled.</a:t>
            </a:r>
          </a:p>
          <a:p>
            <a:pPr algn="just">
              <a:buClr>
                <a:schemeClr val="accent2">
                  <a:lumMod val="75000"/>
                </a:schemeClr>
              </a:buClr>
              <a:buFont typeface="Wingdings" panose="05000000000000000000" pitchFamily="2" charset="2"/>
              <a:buChar char="q"/>
            </a:pPr>
            <a:r>
              <a:rPr lang="en-US" sz="1800" dirty="0"/>
              <a:t>3000 observations with eight variables: Class, Area, Perimeter, </a:t>
            </a:r>
            <a:r>
              <a:rPr lang="en-US" sz="1800" dirty="0" err="1"/>
              <a:t>MajorAxisLength</a:t>
            </a:r>
            <a:r>
              <a:rPr lang="en-US" sz="1800" dirty="0"/>
              <a:t>, </a:t>
            </a:r>
            <a:r>
              <a:rPr lang="en-US" sz="1800" dirty="0" err="1"/>
              <a:t>MinorAxisLength</a:t>
            </a:r>
            <a:r>
              <a:rPr lang="en-US" sz="1800" dirty="0"/>
              <a:t>, Eccentricity, </a:t>
            </a:r>
            <a:r>
              <a:rPr lang="en-US" sz="1800" dirty="0" err="1"/>
              <a:t>ConvexArea</a:t>
            </a:r>
            <a:r>
              <a:rPr lang="en-US" sz="1800" dirty="0"/>
              <a:t>, and Extent</a:t>
            </a:r>
          </a:p>
          <a:p>
            <a:pPr algn="just">
              <a:buClr>
                <a:schemeClr val="accent2">
                  <a:lumMod val="75000"/>
                </a:schemeClr>
              </a:buClr>
              <a:buFont typeface="Wingdings" panose="05000000000000000000" pitchFamily="2" charset="2"/>
              <a:buChar char="q"/>
            </a:pPr>
            <a:r>
              <a:rPr lang="en-US" sz="1800" dirty="0"/>
              <a:t>Three unlabeled sample datasets: given to classify the bean varieties and predicting each set’s estimated net worth.</a:t>
            </a:r>
          </a:p>
          <a:p>
            <a:pPr algn="just">
              <a:buClr>
                <a:schemeClr val="accent2">
                  <a:lumMod val="75000"/>
                </a:schemeClr>
              </a:buClr>
              <a:buFont typeface="Wingdings" panose="05000000000000000000" pitchFamily="2" charset="2"/>
              <a:buChar char="q"/>
            </a:pPr>
            <a:r>
              <a:rPr lang="en-US" sz="1800" dirty="0"/>
              <a:t>By exploration, we found that some variables are extremely separable. </a:t>
            </a:r>
          </a:p>
          <a:p>
            <a:endParaRPr lang="en-US" dirty="0"/>
          </a:p>
          <a:p>
            <a:endParaRPr lang="en-US" dirty="0"/>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427250" y="598162"/>
            <a:ext cx="7958331" cy="1077229"/>
          </a:xfrm>
        </p:spPr>
        <p:txBody>
          <a:bodyPr>
            <a:normAutofit/>
          </a:bodyPr>
          <a:lstStyle/>
          <a:p>
            <a:pPr algn="l"/>
            <a:r>
              <a:rPr lang="en-US" sz="3200" dirty="0"/>
              <a:t>Observations through Exploratory Analysis</a:t>
            </a:r>
          </a:p>
        </p:txBody>
      </p:sp>
      <p:pic>
        <p:nvPicPr>
          <p:cNvPr id="5" name="Content Placeholder 4">
            <a:extLst>
              <a:ext uri="{FF2B5EF4-FFF2-40B4-BE49-F238E27FC236}">
                <a16:creationId xmlns:a16="http://schemas.microsoft.com/office/drawing/2014/main" id="{9F8EF2B6-64C3-48E2-AD46-73F00EEBE7A9}"/>
              </a:ext>
            </a:extLst>
          </p:cNvPr>
          <p:cNvPicPr>
            <a:picLocks noGrp="1" noChangeAspect="1"/>
          </p:cNvPicPr>
          <p:nvPr>
            <p:ph idx="1"/>
          </p:nvPr>
        </p:nvPicPr>
        <p:blipFill>
          <a:blip r:embed="rId2"/>
          <a:stretch>
            <a:fillRect/>
          </a:stretch>
        </p:blipFill>
        <p:spPr>
          <a:xfrm>
            <a:off x="2288363" y="1574447"/>
            <a:ext cx="8012461" cy="4476769"/>
          </a:xfrm>
        </p:spPr>
      </p:pic>
    </p:spTree>
    <p:extLst>
      <p:ext uri="{BB962C8B-B14F-4D97-AF65-F5344CB8AC3E}">
        <p14:creationId xmlns:p14="http://schemas.microsoft.com/office/powerpoint/2010/main" val="40306012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a:extLst>
              <a:ext uri="{FF2B5EF4-FFF2-40B4-BE49-F238E27FC236}">
                <a16:creationId xmlns:a16="http://schemas.microsoft.com/office/drawing/2014/main" id="{C749DB53-C438-43C0-A797-654C8FD1D9DC}"/>
              </a:ext>
            </a:extLst>
          </p:cNvPr>
          <p:cNvPicPr>
            <a:picLocks noGrp="1" noChangeAspect="1"/>
          </p:cNvPicPr>
          <p:nvPr>
            <p:ph idx="1"/>
          </p:nvPr>
        </p:nvPicPr>
        <p:blipFill>
          <a:blip r:embed="rId2"/>
          <a:stretch>
            <a:fillRect/>
          </a:stretch>
        </p:blipFill>
        <p:spPr>
          <a:xfrm>
            <a:off x="2114703" y="1440241"/>
            <a:ext cx="7958330" cy="4576762"/>
          </a:xfrm>
        </p:spPr>
      </p:pic>
      <p:sp>
        <p:nvSpPr>
          <p:cNvPr id="10" name="Title 1">
            <a:extLst>
              <a:ext uri="{FF2B5EF4-FFF2-40B4-BE49-F238E27FC236}">
                <a16:creationId xmlns:a16="http://schemas.microsoft.com/office/drawing/2014/main" id="{671E405F-4817-4368-B2E4-BA51AFB8166A}"/>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spTree>
    <p:extLst>
      <p:ext uri="{BB962C8B-B14F-4D97-AF65-F5344CB8AC3E}">
        <p14:creationId xmlns:p14="http://schemas.microsoft.com/office/powerpoint/2010/main" val="32931888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69542019-ACB5-4654-B941-BFEDE334A2B8}"/>
              </a:ext>
            </a:extLst>
          </p:cNvPr>
          <p:cNvPicPr/>
          <p:nvPr/>
        </p:nvPicPr>
        <p:blipFill rotWithShape="1">
          <a:blip r:embed="rId2">
            <a:extLst>
              <a:ext uri="{28A0092B-C50C-407E-A947-70E740481C1C}">
                <a14:useLocalDpi xmlns:a14="http://schemas.microsoft.com/office/drawing/2010/main" val="0"/>
              </a:ext>
            </a:extLst>
          </a:blip>
          <a:srcRect l="37340" t="12820" r="26282" b="60969"/>
          <a:stretch/>
        </p:blipFill>
        <p:spPr bwMode="auto">
          <a:xfrm>
            <a:off x="1170818" y="1524389"/>
            <a:ext cx="9846099" cy="4576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6372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50F01C6C-3223-462C-B9C4-6EDE1B77F342}"/>
              </a:ext>
            </a:extLst>
          </p:cNvPr>
          <p:cNvPicPr/>
          <p:nvPr/>
        </p:nvPicPr>
        <p:blipFill rotWithShape="1">
          <a:blip r:embed="rId2">
            <a:extLst>
              <a:ext uri="{28A0092B-C50C-407E-A947-70E740481C1C}">
                <a14:useLocalDpi xmlns:a14="http://schemas.microsoft.com/office/drawing/2010/main" val="0"/>
              </a:ext>
            </a:extLst>
          </a:blip>
          <a:srcRect l="37340" t="38481" r="26282" b="36251"/>
          <a:stretch/>
        </p:blipFill>
        <p:spPr bwMode="auto">
          <a:xfrm>
            <a:off x="1137732" y="1669232"/>
            <a:ext cx="9912272" cy="4529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63059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D62178AA-F5F3-49DA-9F63-E024275DDD6B}"/>
              </a:ext>
            </a:extLst>
          </p:cNvPr>
          <p:cNvPicPr/>
          <p:nvPr/>
        </p:nvPicPr>
        <p:blipFill rotWithShape="1">
          <a:blip r:embed="rId2">
            <a:extLst>
              <a:ext uri="{28A0092B-C50C-407E-A947-70E740481C1C}">
                <a14:useLocalDpi xmlns:a14="http://schemas.microsoft.com/office/drawing/2010/main" val="0"/>
              </a:ext>
            </a:extLst>
          </a:blip>
          <a:srcRect l="37340" t="63120" r="26282" b="11297"/>
          <a:stretch/>
        </p:blipFill>
        <p:spPr bwMode="auto">
          <a:xfrm>
            <a:off x="1095378" y="1524389"/>
            <a:ext cx="9996980" cy="4471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781522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38766F-4A4C-4A97-A586-D473DB73896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3.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3682</TotalTime>
  <Words>1465</Words>
  <Application>Microsoft Office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LMMono10-Regular</vt:lpstr>
      <vt:lpstr>MS Shell Dlg 2</vt:lpstr>
      <vt:lpstr>Wingdings</vt:lpstr>
      <vt:lpstr>Wingdings 3</vt:lpstr>
      <vt:lpstr>Madison</vt:lpstr>
      <vt:lpstr>Semi-Supervised Learning Approach to predict dry beans</vt:lpstr>
      <vt:lpstr>Table of Content</vt:lpstr>
      <vt:lpstr>Overview/Problem Background</vt:lpstr>
      <vt:lpstr>The Data (labeled/Sample)</vt:lpstr>
      <vt:lpstr>Observations through Exploratory Analysis</vt:lpstr>
      <vt:lpstr>PowerPoint Presentation</vt:lpstr>
      <vt:lpstr>PowerPoint Presentation</vt:lpstr>
      <vt:lpstr>PowerPoint Presentation</vt:lpstr>
      <vt:lpstr>PowerPoint Presentation</vt:lpstr>
      <vt:lpstr>Methods/Models</vt:lpstr>
      <vt:lpstr>Model Building Process</vt:lpstr>
      <vt:lpstr>Model 1: Neural Network</vt:lpstr>
      <vt:lpstr>Model 1: Neural Network</vt:lpstr>
      <vt:lpstr>Model 2: Linear Discriminant Analysis</vt:lpstr>
      <vt:lpstr>Model 3: KNN</vt:lpstr>
      <vt:lpstr>Model 3: KNN (Cont.…)</vt:lpstr>
      <vt:lpstr>Model 4: Support Vector Machine</vt:lpstr>
      <vt:lpstr>Model 4: Support Vector Machine (contd..)</vt:lpstr>
      <vt:lpstr>Model 5: Random Forest </vt:lpstr>
      <vt:lpstr>Model 5: Random Forest (Cont.…)</vt:lpstr>
      <vt:lpstr>Model 5: Random Forest (Cont.…)</vt:lpstr>
      <vt:lpstr>Model 5: Random Forest (Cont.…)</vt:lpstr>
      <vt:lpstr>Calculating Accuracy for Unknown Data</vt:lpstr>
      <vt:lpstr>Algorithm Explanation</vt:lpstr>
      <vt:lpstr>Algorithm Explanation (Contd…)</vt:lpstr>
      <vt:lpstr>Algorithm Explanation (Contd…)</vt:lpstr>
      <vt:lpstr>Model Evaluation</vt:lpstr>
      <vt:lpstr>Model Comparison</vt:lpstr>
      <vt:lpstr>Results: Prediction for Sample-A </vt:lpstr>
      <vt:lpstr>Results: Prediction for Sample-B</vt:lpstr>
      <vt:lpstr>Results: Prediction for Sample-C</vt:lpstr>
      <vt:lpstr>Recommendation</vt:lpstr>
      <vt:lpstr>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602 Final Group Project</dc:title>
  <dc:creator>Lilibeth Lumbreras</dc:creator>
  <cp:lastModifiedBy>Achal Neupane</cp:lastModifiedBy>
  <cp:revision>79</cp:revision>
  <dcterms:created xsi:type="dcterms:W3CDTF">2021-04-21T18:03:41Z</dcterms:created>
  <dcterms:modified xsi:type="dcterms:W3CDTF">2021-05-04T17:30:10Z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