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Caveat" panose="020B0604020202020204" charset="0"/>
      <p:regular r:id="rId28"/>
      <p:bold r:id="rId29"/>
    </p:embeddedFont>
    <p:embeddedFont>
      <p:font typeface="Georgia" panose="02040502050405020303" pitchFamily="18" charset="0"/>
      <p:regular r:id="rId30"/>
      <p:bold r:id="rId31"/>
      <p:italic r:id="rId32"/>
      <p:boldItalic r:id="rId33"/>
    </p:embeddedFont>
    <p:embeddedFont>
      <p:font typeface="Lato" panose="020B0604020202020204" charset="0"/>
      <p:regular r:id="rId34"/>
      <p:bold r:id="rId35"/>
      <p:italic r:id="rId36"/>
      <p:boldItalic r:id="rId37"/>
    </p:embeddedFont>
    <p:embeddedFont>
      <p:font typeface="Lucida Sans" panose="020B0602030504020204" pitchFamily="34" charset="0"/>
      <p:regular r:id="rId38"/>
      <p:bold r:id="rId39"/>
      <p:italic r:id="rId40"/>
      <p:boldItalic r:id="rId41"/>
    </p:embeddedFont>
    <p:embeddedFont>
      <p:font typeface="Raleway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1a28cb7a2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1a28cb7a2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1a28cb7a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1a28cb7a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1a28cb7a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1a28cb7a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1a47fa33a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1a47fa33a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1a28cb7a2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1a28cb7a2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1a28cb7a2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1a28cb7a2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1a28cb7a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1a28cb7a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1a28cb7a2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1a28cb7a2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1a28cb7a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1a28cb7a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1a28cb7a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1a28cb7a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1a28cb7a2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1a28cb7a2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1a47fa33a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1a47fa33a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1a28cb7a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1a28cb7a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1a28cb7a2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1a28cb7a2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1a28cb7a2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1a28cb7a2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1a47fa33a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1a47fa33a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1a28cb7a2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1a28cb7a2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a28cb7a2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a28cb7a2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1a28cb7a2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1a28cb7a2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1a28cb7a2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1a28cb7a2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1a28cb7a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1a28cb7a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1a28cb7a2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1a28cb7a2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1a28cb7a2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1a28cb7a2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1a28cb7a2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1a28cb7a2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link.springer.com/article/10.1007/s10916-018-0894-9" TargetMode="External"/><Relationship Id="rId7" Type="http://schemas.openxmlformats.org/officeDocument/2006/relationships/hyperlink" Target="https://link.springer.com/referenceworkentry/10.1007%2F978-1-4614-8265-9_1007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ioinformatics-ua.github.io/dicoogle-learning-pack/docs/introduction/" TargetMode="External"/><Relationship Id="rId5" Type="http://schemas.openxmlformats.org/officeDocument/2006/relationships/hyperlink" Target="https://www.ncbi.nlm.nih.gov/pmc/articles/PMC6032968/" TargetMode="External"/><Relationship Id="rId4" Type="http://schemas.openxmlformats.org/officeDocument/2006/relationships/hyperlink" Target="https://developer.ibm.com/tutorials/iot-lp301-iot-manage-data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datastax.github.io/spark-cassandra-connector/" TargetMode="External"/><Relationship Id="rId3" Type="http://schemas.openxmlformats.org/officeDocument/2006/relationships/hyperlink" Target="https://www.sciencedirect.com/science/article/pii/S1361841516300883" TargetMode="External"/><Relationship Id="rId7" Type="http://schemas.openxmlformats.org/officeDocument/2006/relationships/hyperlink" Target="https://github.com/datastax/spark-cassandra-connecto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ci-hub.se/10.1007/978-981-13-1280-9_1" TargetMode="External"/><Relationship Id="rId5" Type="http://schemas.openxmlformats.org/officeDocument/2006/relationships/hyperlink" Target="https://opensource.com/life/16/5/basics-cassandra-and-spark-data-processing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www.ncbi.nlm.nih.gov/pmc/articles/PMC6032968/pdf/ABI2018-4059018.pdf" TargetMode="External"/><Relationship Id="rId9" Type="http://schemas.openxmlformats.org/officeDocument/2006/relationships/hyperlink" Target="https://blog.panoply.io/cassandra-vs-mongodb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Database solution</a:t>
            </a:r>
            <a:endParaRPr b="0" dirty="0">
              <a:solidFill>
                <a:schemeClr val="accent2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dirty="0">
                <a:solidFill>
                  <a:schemeClr val="accent2"/>
                </a:solidFill>
                <a:latin typeface="Lucida Sans"/>
                <a:ea typeface="Lucida Sans"/>
                <a:cs typeface="Lucida Sans"/>
                <a:sym typeface="Lucida Sans"/>
              </a:rPr>
              <a:t>Efficient Query processing, Data Organization, Response time, Scalable Database infrastructure</a:t>
            </a:r>
            <a:endParaRPr sz="1000" b="0" dirty="0">
              <a:solidFill>
                <a:schemeClr val="accent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2838375"/>
            <a:ext cx="76881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By: Yamuna Nagasandra Rajaiah</a:t>
            </a:r>
            <a:endParaRPr sz="1800" dirty="0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29th May, 2019</a:t>
            </a:r>
            <a:endParaRPr sz="1800" dirty="0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375" y="515750"/>
            <a:ext cx="2603625" cy="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500" y="4153800"/>
            <a:ext cx="9144000" cy="98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Roche Diagnostics automation solutions GmbH			 Mrs. Dr. Yin Cai (Head of Sample Quality)</a:t>
            </a:r>
            <a:endParaRPr sz="1200" dirty="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Kornwestheim, Salamander Paltz 2-6			 Mr. Romain Guerre</a:t>
            </a:r>
            <a:endParaRPr sz="1200" dirty="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Stuttgart, Germany					 Mr. Michael Hein					     </a:t>
            </a:r>
            <a:endParaRPr sz="1200" dirty="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0" name="Google Shape;90;p13"/>
          <p:cNvCxnSpPr>
            <a:stCxn id="89" idx="0"/>
          </p:cNvCxnSpPr>
          <p:nvPr/>
        </p:nvCxnSpPr>
        <p:spPr>
          <a:xfrm>
            <a:off x="4573500" y="4153800"/>
            <a:ext cx="12600" cy="696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Testing</a:t>
            </a:r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 constant modification in the produced data.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Focus: Provide better runtime / response time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database can grow and database should be scalable.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Introducing parallel testing architecture: Run tests on ‘N’ nodes (N&gt;1)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Validation: If a particular test case has executed and there is no response but more likely to be finished, one or more nodes have been failed.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375" y="515750"/>
            <a:ext cx="2603625" cy="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access solution </a:t>
            </a:r>
            <a:endParaRPr dirty="0"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objects should be added or deleted at later point.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Persistent data storage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Ability of data retention for long duration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Achieve high throughput with improved Update and Delete operations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I/O capability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375" y="515750"/>
            <a:ext cx="2603625" cy="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access to Database</a:t>
            </a:r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Software Development projects need access to data as a repository for multiple data access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Hybrid architecture with Hadoop Framework provides ability to access data concurrently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Apache Mesos on the job would track job with zookeeper</a:t>
            </a:r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375" y="515750"/>
            <a:ext cx="2603625" cy="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>
            <a:spLocks noGrp="1"/>
          </p:cNvSpPr>
          <p:nvPr>
            <p:ph type="title"/>
          </p:nvPr>
        </p:nvSpPr>
        <p:spPr>
          <a:xfrm>
            <a:off x="0" y="515750"/>
            <a:ext cx="6826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High-Level Design</a:t>
            </a:r>
            <a:endParaRPr dirty="0"/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375" y="515750"/>
            <a:ext cx="2603625" cy="80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750" y="1322450"/>
            <a:ext cx="7454400" cy="35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73800" y="515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Hadoop Data Framework</a:t>
            </a:r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375" y="515750"/>
            <a:ext cx="2603625" cy="80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8525" y="1152700"/>
            <a:ext cx="4895425" cy="37986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HBase for Storage</a:t>
            </a:r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HBase provides random read/write operations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Parallel data storage via underlying Cassandra operability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Handle petabytes of data on thousand nodes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Integrate Hadoop Framework with Spark Framework for performance benefits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Constraint match: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Allows Multiple test runs on different nodes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 R/W operation for efficient query processing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Performance benefits to run Development applications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375" y="515750"/>
            <a:ext cx="2603625" cy="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Cassandra - A Column Database</a:t>
            </a:r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Reliable, efficient, highly scalable architecture.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NOSQL Database / Open Source Database Management System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designed to run on cheap hardware and handle high write throughput while not sacrificing read efficiency.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Cassandra offers continuous availability.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can store any type of data from structured to unstructured data.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is compressed up to 80% without much performance overhead and thereby storage costs are reduced. Since Cassandra has high throughput and can handle images, we consider Cassandra to store our medical images.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our use-case: </a:t>
            </a: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read-intensive Database</a:t>
            </a:r>
            <a:endParaRPr sz="1200">
              <a:solidFill>
                <a:srgbClr val="4A4A4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4A4A4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Advantage of Cassandra over Cassandra File System removes the single points of failure that are associated with HDFS</a:t>
            </a:r>
            <a:endParaRPr sz="1200">
              <a:solidFill>
                <a:srgbClr val="4A4A4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375" y="515750"/>
            <a:ext cx="2603625" cy="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Cassandra</a:t>
            </a:r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Schema-free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Analytical Queries:	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and read queries are fast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performance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Elastic scalability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NoSQL database can support biomedical images available in other commonly used formats, and also DICOM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Constraint match: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Allows schema free, to process sensor generated structured and unstructured data by machines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Elastic scalability without down time allows to process large volume of sensor data in case of business critical situations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Cassandra used by: GitHub, Netflix, Reddit</a:t>
            </a:r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375" y="515750"/>
            <a:ext cx="2603625" cy="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Spark</a:t>
            </a:r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Apache Spark is a fast, in-memory data processing engine with elegant and expressive development APIs to allow data workers to efficiently execute streaming, machine learning or SQL/ CQL workloads that require fast iterative access to datasets. 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In-Memory processing engine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Spark includes all libraries used to automate image workﬂow process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enhancement in MLlib, AI feasible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Constraint match: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Allows Development team to run high computing automation tools and Provide MLlib libraries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In-case of multiple resource accessing the database, load balancing is achieved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Continuous updates to database is achieved via Fault Tolerant ability</a:t>
            </a:r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375" y="515750"/>
            <a:ext cx="2603625" cy="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Apache Spark?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Re-Usability: 		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code can be reused for batch-processing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In-Memory Computation: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saves time by caching data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reduced read writes to disc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Fault Tolerance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loss of data is reduced to zero using fault tolerant file system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(HDFS, Cassandra)</a:t>
            </a:r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375" y="515750"/>
            <a:ext cx="2603625" cy="80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4150" y="1739625"/>
            <a:ext cx="2603625" cy="16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me...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375" y="515750"/>
            <a:ext cx="2603625" cy="80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925" y="2006250"/>
            <a:ext cx="2249575" cy="81201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3459150" y="1673050"/>
            <a:ext cx="5267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60000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r>
              <a:rPr lang="en" sz="2500" b="1">
                <a:solidFill>
                  <a:srgbClr val="660000"/>
                </a:solidFill>
                <a:latin typeface="Caveat"/>
                <a:ea typeface="Caveat"/>
                <a:cs typeface="Caveat"/>
                <a:sym typeface="Caveat"/>
              </a:rPr>
              <a:t>Master’s in Data and Knowledge Engineering</a:t>
            </a:r>
            <a:endParaRPr sz="2500" b="1">
              <a:solidFill>
                <a:srgbClr val="66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459150" y="2306025"/>
            <a:ext cx="18879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660000"/>
                </a:solidFill>
                <a:latin typeface="Caveat"/>
                <a:ea typeface="Caveat"/>
                <a:cs typeface="Caveat"/>
                <a:sym typeface="Caveat"/>
              </a:rPr>
              <a:t>Data Mining</a:t>
            </a:r>
            <a:endParaRPr sz="2000" b="1">
              <a:solidFill>
                <a:srgbClr val="66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406500" y="2777000"/>
            <a:ext cx="27249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660000"/>
                </a:solidFill>
                <a:latin typeface="Caveat"/>
                <a:ea typeface="Caveat"/>
                <a:cs typeface="Caveat"/>
                <a:sym typeface="Caveat"/>
              </a:rPr>
              <a:t>Advanced Database Topics</a:t>
            </a:r>
            <a:endParaRPr sz="2000" b="1">
              <a:solidFill>
                <a:srgbClr val="66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3406500" y="3200725"/>
            <a:ext cx="2334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660000"/>
                </a:solidFill>
                <a:latin typeface="Caveat"/>
                <a:ea typeface="Caveat"/>
                <a:cs typeface="Caveat"/>
                <a:sym typeface="Caveat"/>
              </a:rPr>
              <a:t>Information Retrieval</a:t>
            </a:r>
            <a:endParaRPr sz="2000" b="1">
              <a:solidFill>
                <a:srgbClr val="66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798350" y="2306025"/>
            <a:ext cx="2334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660000"/>
                </a:solidFill>
                <a:latin typeface="Caveat"/>
                <a:ea typeface="Caveat"/>
                <a:cs typeface="Caveat"/>
                <a:sym typeface="Caveat"/>
              </a:rPr>
              <a:t>Machine Learning</a:t>
            </a:r>
            <a:endParaRPr sz="2000" b="1">
              <a:solidFill>
                <a:srgbClr val="66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6450606" y="2704652"/>
            <a:ext cx="21234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660000"/>
                </a:solidFill>
                <a:latin typeface="Caveat"/>
                <a:ea typeface="Caveat"/>
                <a:cs typeface="Caveat"/>
                <a:sym typeface="Caveat"/>
              </a:rPr>
              <a:t>Scientific Research </a:t>
            </a:r>
            <a:endParaRPr sz="2000" b="1" dirty="0">
              <a:solidFill>
                <a:srgbClr val="66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6640124" y="2306025"/>
            <a:ext cx="23070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660000"/>
                </a:solidFill>
                <a:latin typeface="Caveat"/>
                <a:ea typeface="Caveat"/>
                <a:cs typeface="Caveat"/>
                <a:sym typeface="Caveat"/>
              </a:rPr>
              <a:t>In-memory Technologies</a:t>
            </a:r>
            <a:endParaRPr sz="2000" b="1">
              <a:solidFill>
                <a:srgbClr val="66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5741100" y="3345750"/>
            <a:ext cx="32061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660000"/>
                </a:solidFill>
                <a:latin typeface="Caveat"/>
                <a:ea typeface="Caveat"/>
                <a:cs typeface="Caveat"/>
                <a:sym typeface="Caveat"/>
              </a:rPr>
              <a:t>Advanced Database Models</a:t>
            </a:r>
            <a:endParaRPr sz="2000" b="1" dirty="0">
              <a:solidFill>
                <a:srgbClr val="66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08650" y="3673600"/>
            <a:ext cx="82182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0000"/>
                </a:solidFill>
                <a:latin typeface="Lato"/>
                <a:ea typeface="Lato"/>
                <a:cs typeface="Lato"/>
                <a:sym typeface="Lato"/>
              </a:rPr>
              <a:t>Projects:</a:t>
            </a:r>
            <a:endParaRPr>
              <a:solidFill>
                <a:srgbClr val="66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660000"/>
                </a:solidFill>
                <a:latin typeface="Lato"/>
                <a:ea typeface="Lato"/>
                <a:cs typeface="Lato"/>
                <a:sym typeface="Lato"/>
              </a:rPr>
              <a:t>Information Extraction from Legal Document - SpaCy</a:t>
            </a:r>
            <a:endParaRPr>
              <a:solidFill>
                <a:srgbClr val="66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660000"/>
                </a:solidFill>
                <a:latin typeface="Lato"/>
                <a:ea typeface="Lato"/>
                <a:cs typeface="Lato"/>
                <a:sym typeface="Lato"/>
              </a:rPr>
              <a:t>Parsing XML Files into SAP-HANA</a:t>
            </a:r>
            <a:endParaRPr>
              <a:solidFill>
                <a:srgbClr val="66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66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60000"/>
                </a:solidFill>
                <a:latin typeface="Lato"/>
                <a:ea typeface="Lato"/>
                <a:cs typeface="Lato"/>
                <a:sym typeface="Lato"/>
              </a:rPr>
              <a:t>Present Focus: Google Cloud Platform for Big data and Machine Learning</a:t>
            </a:r>
            <a:endParaRPr sz="1200" b="1">
              <a:solidFill>
                <a:srgbClr val="66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299000" y="2777000"/>
            <a:ext cx="13599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0000"/>
                </a:solidFill>
                <a:latin typeface="Lato"/>
                <a:ea typeface="Lato"/>
                <a:cs typeface="Lato"/>
                <a:sym typeface="Lato"/>
              </a:rPr>
              <a:t>2018 - 2020</a:t>
            </a:r>
            <a:endParaRPr b="1">
              <a:solidFill>
                <a:srgbClr val="66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5687112" y="3028351"/>
            <a:ext cx="32061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660000"/>
                </a:solidFill>
                <a:latin typeface="Caveat"/>
                <a:ea typeface="Caveat"/>
                <a:cs typeface="Caveat"/>
                <a:sym typeface="Caveat"/>
              </a:rPr>
              <a:t>Distributed Data Management</a:t>
            </a:r>
            <a:endParaRPr sz="2000" b="1" dirty="0">
              <a:solidFill>
                <a:srgbClr val="66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Mesos</a:t>
            </a:r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Scalability to thousands of nodes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Cloud Operating System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Fault-tolerant replicated master using zookeeper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Dynamic resource sharing through mesos drives higher utilization and throughput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Zookeeper : large-scale data handling requests for data retrieval and update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Integration of new services and new Nodes in production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375" y="515750"/>
            <a:ext cx="2603625" cy="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>
            <a:spLocks noGrp="1"/>
          </p:cNvSpPr>
          <p:nvPr>
            <p:ph type="title"/>
          </p:nvPr>
        </p:nvSpPr>
        <p:spPr>
          <a:xfrm>
            <a:off x="44070" y="515750"/>
            <a:ext cx="6436894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Enhancements</a:t>
            </a:r>
            <a:endParaRPr dirty="0"/>
          </a:p>
        </p:txBody>
      </p:sp>
      <p:sp>
        <p:nvSpPr>
          <p:cNvPr id="264" name="Google Shape;264;p33"/>
          <p:cNvSpPr txBox="1">
            <a:spLocks noGrp="1"/>
          </p:cNvSpPr>
          <p:nvPr>
            <p:ph type="body" idx="1"/>
          </p:nvPr>
        </p:nvSpPr>
        <p:spPr>
          <a:xfrm>
            <a:off x="729450" y="2039363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IoT is the concept of basically connecting any device with an on and off switch to the Internet (and/or to each other)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 IoT includes sensor data and data analysis.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Real time, Near- real time data analysis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Large amount of heterogeneous image and sensor data.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Need for Storage solution to ensure: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High Performance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Reliability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Flexibility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Scalability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375" y="515750"/>
            <a:ext cx="2603625" cy="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4127FF-0981-46D6-AA15-492DF0183F3C}"/>
              </a:ext>
            </a:extLst>
          </p:cNvPr>
          <p:cNvSpPr/>
          <p:nvPr/>
        </p:nvSpPr>
        <p:spPr>
          <a:xfrm>
            <a:off x="729450" y="1391268"/>
            <a:ext cx="2645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latin typeface="Raleway" panose="020B0604020202020204" charset="0"/>
              </a:rPr>
              <a:t>Introducing Internet of Things</a:t>
            </a:r>
            <a:endParaRPr lang="en-IN" dirty="0">
              <a:latin typeface="Raleway" panose="020B060402020202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>
            <a:spLocks noGrp="1"/>
          </p:cNvSpPr>
          <p:nvPr>
            <p:ph type="title"/>
          </p:nvPr>
        </p:nvSpPr>
        <p:spPr>
          <a:xfrm>
            <a:off x="0" y="515750"/>
            <a:ext cx="6695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Enhancements	        		  </a:t>
            </a:r>
            <a:r>
              <a:rPr lang="en" sz="1800" dirty="0"/>
              <a:t>[cont…]</a:t>
            </a:r>
            <a:endParaRPr sz="1800" dirty="0"/>
          </a:p>
        </p:txBody>
      </p:sp>
      <p:sp>
        <p:nvSpPr>
          <p:cNvPr id="272" name="Google Shape;272;p34"/>
          <p:cNvSpPr txBox="1">
            <a:spLocks noGrp="1"/>
          </p:cNvSpPr>
          <p:nvPr>
            <p:ph type="body" idx="1"/>
          </p:nvPr>
        </p:nvSpPr>
        <p:spPr>
          <a:xfrm>
            <a:off x="729450" y="1322450"/>
            <a:ext cx="7688700" cy="30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Architecture Enhancements: FAST Data Architecture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Leverage SMACK Stack : SMACK integrates all technology at right place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Tool enhancement: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Apache Kafka: Stream based multiple consumer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Akka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Use-case: Internet of Metaproteomics</a:t>
            </a:r>
            <a:endParaRPr/>
          </a:p>
        </p:txBody>
      </p:sp>
      <p:pic>
        <p:nvPicPr>
          <p:cNvPr id="273" name="Google Shape;2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375" y="515750"/>
            <a:ext cx="2603625" cy="80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550" y="2113850"/>
            <a:ext cx="3281600" cy="16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9325" y="3077675"/>
            <a:ext cx="3482675" cy="162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282" name="Google Shape;282;p3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61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dirty="0">
                <a:solidFill>
                  <a:srgbClr val="222222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Haftmann, Florian, Donald Kossmann, and Eric Lo. "A framework for efficient regression tests on database applications." </a:t>
            </a:r>
            <a:r>
              <a:rPr lang="en" sz="800" i="1" dirty="0">
                <a:solidFill>
                  <a:srgbClr val="222222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The VLDB Journal</a:t>
            </a:r>
            <a:r>
              <a:rPr lang="en" sz="800" dirty="0">
                <a:solidFill>
                  <a:srgbClr val="222222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 16.1 (2007): 145-164.</a:t>
            </a:r>
            <a:endParaRPr sz="800" dirty="0">
              <a:solidFill>
                <a:srgbClr val="222222"/>
              </a:solidFill>
              <a:highlight>
                <a:srgbClr val="FFFFFF"/>
              </a:highlight>
              <a:latin typeface="+mj-lt"/>
              <a:ea typeface="Arial"/>
              <a:cs typeface="Arial"/>
              <a:sym typeface="Arial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Font typeface="Arial"/>
              <a:buChar char="●"/>
            </a:pPr>
            <a:r>
              <a:rPr lang="en" sz="800" dirty="0">
                <a:solidFill>
                  <a:srgbClr val="222222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Kumar, Sunil, and Maninder Singh. "Big data analytics for healthcare industry: impact, applications, and tools." </a:t>
            </a:r>
            <a:r>
              <a:rPr lang="en" sz="800" i="1" dirty="0">
                <a:solidFill>
                  <a:srgbClr val="222222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Big Data Mining and Analytics</a:t>
            </a:r>
            <a:r>
              <a:rPr lang="en" sz="800" dirty="0">
                <a:solidFill>
                  <a:srgbClr val="222222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 2.1 (2019): 48-57.</a:t>
            </a:r>
          </a:p>
          <a:p>
            <a:pPr lvl="0" indent="-279400">
              <a:buClr>
                <a:srgbClr val="222222"/>
              </a:buClr>
              <a:buSzPts val="800"/>
              <a:buFont typeface="Arial"/>
              <a:buChar char="●"/>
            </a:pPr>
            <a:r>
              <a:rPr lang="en-US" sz="800" dirty="0" err="1">
                <a:highlight>
                  <a:srgbClr val="FFFFFF"/>
                </a:highlight>
                <a:latin typeface="+mj-lt"/>
              </a:rPr>
              <a:t>Sebaa</a:t>
            </a:r>
            <a:r>
              <a:rPr lang="en-US" sz="800" dirty="0">
                <a:highlight>
                  <a:srgbClr val="FFFFFF"/>
                </a:highlight>
                <a:latin typeface="+mj-lt"/>
              </a:rPr>
              <a:t>, </a:t>
            </a:r>
            <a:r>
              <a:rPr lang="en-US" sz="800" dirty="0" err="1">
                <a:highlight>
                  <a:srgbClr val="FFFFFF"/>
                </a:highlight>
                <a:latin typeface="+mj-lt"/>
              </a:rPr>
              <a:t>Abderrazak</a:t>
            </a:r>
            <a:r>
              <a:rPr lang="en-US" sz="800" dirty="0">
                <a:highlight>
                  <a:srgbClr val="FFFFFF"/>
                </a:highlight>
                <a:latin typeface="+mj-lt"/>
              </a:rPr>
              <a:t>, et al. "Medical big data warehouse: architecture and system design, a case study: improving healthcare resources distribution." Journal of medical systems 42.4 (2018): 59.</a:t>
            </a:r>
            <a:endParaRPr sz="800" dirty="0">
              <a:solidFill>
                <a:srgbClr val="222222"/>
              </a:solidFill>
              <a:highlight>
                <a:srgbClr val="FFFFFF"/>
              </a:highlight>
              <a:latin typeface="+mj-lt"/>
              <a:ea typeface="Arial"/>
              <a:cs typeface="Arial"/>
              <a:sym typeface="Arial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Font typeface="Arial"/>
              <a:buChar char="●"/>
            </a:pPr>
            <a:r>
              <a:rPr lang="en" sz="800" dirty="0">
                <a:solidFill>
                  <a:srgbClr val="222222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Lowe, Henry J., et al. "Building a medical multimedia database system to integrate clinical information: an application of high-performance computing and communications technology." </a:t>
            </a:r>
            <a:r>
              <a:rPr lang="en" sz="800" i="1" dirty="0">
                <a:solidFill>
                  <a:srgbClr val="222222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Bulletin of the Medical Library Association</a:t>
            </a:r>
            <a:r>
              <a:rPr lang="en" sz="800" dirty="0">
                <a:solidFill>
                  <a:srgbClr val="222222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 83.1 (1995): 57.</a:t>
            </a:r>
            <a:endParaRPr sz="800" dirty="0">
              <a:solidFill>
                <a:srgbClr val="222222"/>
              </a:solidFill>
              <a:highlight>
                <a:srgbClr val="FFFFFF"/>
              </a:highlight>
              <a:latin typeface="+mj-lt"/>
              <a:ea typeface="Arial"/>
              <a:cs typeface="Arial"/>
              <a:sym typeface="Arial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Font typeface="Arial"/>
              <a:buChar char="●"/>
            </a:pPr>
            <a:r>
              <a:rPr lang="en" sz="800" dirty="0">
                <a:solidFill>
                  <a:srgbClr val="222222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Wang, Yichuan, LeeAnn Kung, and Terry Anthony Byrd. "Big data analytics: Understanding its capabilities and potential benefits for healthcare organizations." </a:t>
            </a:r>
            <a:r>
              <a:rPr lang="en" sz="800" i="1" dirty="0">
                <a:solidFill>
                  <a:srgbClr val="222222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Technological Forecasting and Social Change</a:t>
            </a:r>
            <a:r>
              <a:rPr lang="en" sz="800" dirty="0">
                <a:solidFill>
                  <a:srgbClr val="222222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 126 (2018): 3-13.</a:t>
            </a:r>
            <a:endParaRPr sz="800" dirty="0">
              <a:solidFill>
                <a:srgbClr val="222222"/>
              </a:solidFill>
              <a:highlight>
                <a:srgbClr val="FFFFFF"/>
              </a:highlight>
              <a:latin typeface="+mj-lt"/>
              <a:ea typeface="Arial"/>
              <a:cs typeface="Arial"/>
              <a:sym typeface="Arial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Font typeface="Arial"/>
              <a:buChar char="●"/>
            </a:pPr>
            <a:r>
              <a:rPr lang="en" sz="800" dirty="0">
                <a:solidFill>
                  <a:srgbClr val="222222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Rebecca, D. Revina, and I. Elizabeth Shanthi. "Analyzing the Suitability of Storing Medical Images in NoSQL Databases." </a:t>
            </a:r>
            <a:r>
              <a:rPr lang="en" sz="800" i="1" dirty="0">
                <a:solidFill>
                  <a:srgbClr val="222222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International Journal of Scientific &amp; Engineering Research</a:t>
            </a:r>
            <a:r>
              <a:rPr lang="en" sz="800" dirty="0">
                <a:solidFill>
                  <a:srgbClr val="222222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 7.6 (2016).</a:t>
            </a:r>
          </a:p>
          <a:p>
            <a:pPr lvl="0" indent="-279400">
              <a:buClr>
                <a:srgbClr val="222222"/>
              </a:buClr>
              <a:buSzPts val="800"/>
              <a:buFont typeface="Arial"/>
              <a:buChar char="●"/>
            </a:pPr>
            <a:r>
              <a:rPr lang="en-IN" sz="800" dirty="0" err="1">
                <a:highlight>
                  <a:srgbClr val="FFFFFF"/>
                </a:highlight>
                <a:latin typeface="+mj-lt"/>
              </a:rPr>
              <a:t>Döller</a:t>
            </a:r>
            <a:r>
              <a:rPr lang="en-IN" sz="800" dirty="0">
                <a:highlight>
                  <a:srgbClr val="FFFFFF"/>
                </a:highlight>
                <a:latin typeface="+mj-lt"/>
              </a:rPr>
              <a:t> M., </a:t>
            </a:r>
            <a:r>
              <a:rPr lang="en-IN" sz="800" dirty="0" err="1">
                <a:highlight>
                  <a:srgbClr val="FFFFFF"/>
                </a:highlight>
                <a:latin typeface="+mj-lt"/>
              </a:rPr>
              <a:t>Kosch</a:t>
            </a:r>
            <a:r>
              <a:rPr lang="en-IN" sz="800" dirty="0">
                <a:highlight>
                  <a:srgbClr val="FFFFFF"/>
                </a:highlight>
                <a:latin typeface="+mj-lt"/>
              </a:rPr>
              <a:t> H. (2018) Image Database. In: Liu L., </a:t>
            </a:r>
            <a:r>
              <a:rPr lang="en-IN" sz="800" dirty="0" err="1">
                <a:highlight>
                  <a:srgbClr val="FFFFFF"/>
                </a:highlight>
                <a:latin typeface="+mj-lt"/>
              </a:rPr>
              <a:t>Özsu</a:t>
            </a:r>
            <a:r>
              <a:rPr lang="en-IN" sz="800" dirty="0">
                <a:highlight>
                  <a:srgbClr val="FFFFFF"/>
                </a:highlight>
                <a:latin typeface="+mj-lt"/>
              </a:rPr>
              <a:t> M.T. (eds) </a:t>
            </a:r>
            <a:r>
              <a:rPr lang="en-IN" sz="800" dirty="0" err="1">
                <a:highlight>
                  <a:srgbClr val="FFFFFF"/>
                </a:highlight>
                <a:latin typeface="+mj-lt"/>
              </a:rPr>
              <a:t>Encyclopedia</a:t>
            </a:r>
            <a:r>
              <a:rPr lang="en-IN" sz="800" dirty="0">
                <a:highlight>
                  <a:srgbClr val="FFFFFF"/>
                </a:highlight>
                <a:latin typeface="+mj-lt"/>
              </a:rPr>
              <a:t> of Database Systems. Springer, New York, NY</a:t>
            </a:r>
            <a:endParaRPr sz="800" dirty="0">
              <a:solidFill>
                <a:srgbClr val="222222"/>
              </a:solidFill>
              <a:highlight>
                <a:srgbClr val="FFFFFF"/>
              </a:highlight>
              <a:latin typeface="+mj-lt"/>
              <a:ea typeface="Arial"/>
              <a:cs typeface="Arial"/>
              <a:sym typeface="Arial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u="sng" dirty="0">
                <a:solidFill>
                  <a:schemeClr val="hlink"/>
                </a:solidFill>
                <a:latin typeface="+mj-lt"/>
                <a:ea typeface="Arial"/>
                <a:cs typeface="Arial"/>
                <a:sym typeface="Arial"/>
                <a:hlinkClick r:id="rId3"/>
              </a:rPr>
              <a:t>https://link.springer.com/article/10.1007/s10916-018-0894-9</a:t>
            </a:r>
            <a:endParaRPr sz="800" dirty="0">
              <a:latin typeface="+mj-lt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u="sng" dirty="0">
                <a:solidFill>
                  <a:schemeClr val="hlink"/>
                </a:solidFill>
                <a:latin typeface="+mj-lt"/>
                <a:ea typeface="Arial"/>
                <a:cs typeface="Arial"/>
                <a:sym typeface="Arial"/>
                <a:hlinkClick r:id="rId4"/>
              </a:rPr>
              <a:t>https://developer.ibm.com/tutorials/iot-lp301-iot-manage-data/</a:t>
            </a:r>
            <a:endParaRPr sz="800" dirty="0">
              <a:latin typeface="+mj-lt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u="sng" dirty="0">
                <a:solidFill>
                  <a:schemeClr val="hlink"/>
                </a:solidFill>
                <a:latin typeface="+mj-lt"/>
                <a:ea typeface="Arial"/>
                <a:cs typeface="Arial"/>
                <a:sym typeface="Arial"/>
                <a:hlinkClick r:id="rId5"/>
              </a:rPr>
              <a:t>https://www.ncbi.nlm.nih.gov/pmc/articles/PMC6032968/</a:t>
            </a:r>
            <a:endParaRPr sz="800" dirty="0">
              <a:latin typeface="+mj-lt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u="sng" dirty="0">
                <a:solidFill>
                  <a:schemeClr val="hlink"/>
                </a:solidFill>
                <a:latin typeface="+mj-lt"/>
                <a:ea typeface="Arial"/>
                <a:cs typeface="Arial"/>
                <a:sym typeface="Arial"/>
                <a:hlinkClick r:id="rId6"/>
              </a:rPr>
              <a:t>https://bioinformatics-ua.github.io/dicoogle-learning-pack/docs/introduction/</a:t>
            </a:r>
            <a:endParaRPr sz="800" dirty="0">
              <a:latin typeface="+mj-lt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u="sng" dirty="0">
                <a:solidFill>
                  <a:schemeClr val="accent5"/>
                </a:solidFill>
                <a:latin typeface="+mj-lt"/>
                <a:ea typeface="Arial"/>
                <a:cs typeface="Arial"/>
                <a:sym typeface="Arial"/>
                <a:hlinkClick r:id="rId7"/>
              </a:rPr>
              <a:t>https://link.springer.com/referenceworkentry/10.1007%2F978-1-4614-8265-9_1007</a:t>
            </a:r>
            <a:endParaRPr sz="800" dirty="0">
              <a:latin typeface="+mj-lt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u="sng" dirty="0">
                <a:solidFill>
                  <a:schemeClr val="accent5"/>
                </a:solidFill>
                <a:latin typeface="+mj-lt"/>
                <a:ea typeface="Arial"/>
                <a:cs typeface="Arial"/>
                <a:sym typeface="Arial"/>
                <a:hlinkClick r:id="rId7"/>
              </a:rPr>
              <a:t>https://link.springer.com/referenceworkentry/10.1007%2F978-1-4614-8265-9_1007</a:t>
            </a:r>
            <a:endParaRPr sz="800" dirty="0">
              <a:latin typeface="+mj-lt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800" dirty="0">
              <a:solidFill>
                <a:srgbClr val="222222"/>
              </a:solidFill>
              <a:highlight>
                <a:srgbClr val="FFFFFF"/>
              </a:highlight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40375" y="515750"/>
            <a:ext cx="2603625" cy="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						</a:t>
            </a:r>
            <a:r>
              <a:rPr lang="en" sz="1800" dirty="0"/>
              <a:t>[cont…]</a:t>
            </a:r>
            <a:endParaRPr sz="1800" dirty="0"/>
          </a:p>
        </p:txBody>
      </p:sp>
      <p:sp>
        <p:nvSpPr>
          <p:cNvPr id="290" name="Google Shape;290;p3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https://www.sciencedirect.com/science/article/pii/S1361841516300883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https://www.ncbi.nlm.nih.gov/pmc/articles/PMC6032968/pdf/ABI2018-4059018.pdf</a:t>
            </a:r>
            <a:endParaRPr sz="800"/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Maktoubian, Jamal, and Keyvan Ansari. "To IoT architecture for preventive maintenance of medical devices in healthcare organizations." </a:t>
            </a:r>
            <a:r>
              <a:rPr lang="en" sz="8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Health and Technology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(2019): 1-11.</a:t>
            </a:r>
            <a:endParaRPr sz="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Font typeface="Arial"/>
              <a:buChar char="●"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Kouanou, Aurelle Tchagna, et al. "An optimal big data workflow for biomedical image analysis." </a:t>
            </a:r>
            <a:r>
              <a:rPr lang="en" sz="8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Informatics in Medicine Unlocked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 (2018): 68-74.</a:t>
            </a:r>
            <a:endParaRPr sz="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Font typeface="Arial"/>
              <a:buChar char="●"/>
            </a:pPr>
            <a:r>
              <a:rPr lang="en" sz="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https://opensource.com/life/16/5/basics-cassandra-and-spark-data-processing</a:t>
            </a:r>
            <a:endParaRPr sz="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Font typeface="Arial"/>
              <a:buChar char="●"/>
            </a:pPr>
            <a:r>
              <a:rPr lang="en" sz="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http://sci-hub.se/10.1007/978-981-13-1280-9_1</a:t>
            </a:r>
            <a:endParaRPr sz="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Font typeface="Arial"/>
              <a:buChar char="●"/>
            </a:pPr>
            <a:r>
              <a:rPr lang="en" sz="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https://github.com/datastax/spark-cassandra-connector</a:t>
            </a:r>
            <a:endParaRPr sz="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Font typeface="Arial"/>
              <a:buChar char="●"/>
            </a:pPr>
            <a:r>
              <a:rPr lang="en" sz="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http://datastax.github.io/spark-cassandra-connector/</a:t>
            </a:r>
            <a:endParaRPr sz="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794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Font typeface="Arial"/>
              <a:buChar char="●"/>
            </a:pPr>
            <a:r>
              <a:rPr lang="en" sz="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https://blog.panoply.io/cassandra-vs-mongodb</a:t>
            </a:r>
            <a:endParaRPr sz="8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40375" y="515750"/>
            <a:ext cx="2603625" cy="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375" y="515750"/>
            <a:ext cx="2603625" cy="80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1025" y="2443425"/>
            <a:ext cx="32385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me…						</a:t>
            </a:r>
            <a:r>
              <a:rPr lang="en" sz="1800" dirty="0"/>
              <a:t>[cont…]</a:t>
            </a:r>
            <a:endParaRPr sz="1800" dirty="0"/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725" y="2046100"/>
            <a:ext cx="1905000" cy="139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3199150" y="2023475"/>
            <a:ext cx="5219100" cy="20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Lato"/>
                <a:ea typeface="Lato"/>
                <a:cs typeface="Lato"/>
                <a:sym typeface="Lato"/>
              </a:rPr>
              <a:t>Senior Analyst Delivery Specialist </a:t>
            </a:r>
            <a:endParaRPr sz="1800" b="1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Solution Architect, Enterprise Storage Implementations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Experience with VMware administration, LINUX, NAS, SAN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Implementation Specialist for Enterprise EMC Storage Products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Solution for D@RE (Unified data Encryption)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Solution for CAVA (Anti-virus NAS solution)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Cloud Automation (ViPR SRM)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Disaster Recovery Solution and Implementation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Data Replication over IP (NAS based solution)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1051300" y="3233075"/>
            <a:ext cx="12660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2015 - 2018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804725" y="4461500"/>
            <a:ext cx="7148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Awarded as On-the spot achievement: to be able to deliver ad-hoc solutions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0375" y="515750"/>
            <a:ext cx="2603625" cy="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Motivation @ Roche</a:t>
            </a: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Building technology for a purpose for betterment of people around me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Passion into technological arenas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Bring University knowledge and research to live to share at industry level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Innovation starts by bringing ideas into the team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platform to work with a motivated team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kick start new journey of my career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375" y="515750"/>
            <a:ext cx="2603625" cy="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</a:t>
            </a: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Machines generate huge volume of sensor / image data with various attributes.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Output from machines are raw image data and structures text data format stored into database.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Motivation: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Quick query processing : Query intensive operations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Constraints: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Stored data objects in database is easy to access for regression tests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Data objects high input/output capabilities for CRUD operations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Parallel processing: Multiple software development projects access data simultaneously</a:t>
            </a:r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375" y="515750"/>
            <a:ext cx="2603625" cy="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constraints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Regression Testing: Continuous data availability, Multiple I/O operation, Response time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Persistent data storage and access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I/O throughput: </a:t>
            </a:r>
            <a:endParaRPr sz="1200">
              <a:solidFill>
                <a:srgbClr val="1529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>
                <a:solidFill>
                  <a:srgbClr val="1529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include indexes that can be configured to optimize data access and query performance.</a:t>
            </a:r>
            <a:endParaRPr sz="1200">
              <a:solidFill>
                <a:srgbClr val="1529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52935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529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Concurrent data access for development team</a:t>
            </a:r>
            <a:endParaRPr sz="1200">
              <a:solidFill>
                <a:srgbClr val="1529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152935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152935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concurrent reads and writes, be highly available.</a:t>
            </a:r>
            <a:endParaRPr sz="1200">
              <a:solidFill>
                <a:srgbClr val="152935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152935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1529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375" y="515750"/>
            <a:ext cx="2603625" cy="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Near-real time data produced by cameras and sensor images, text files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Huge amount of sensor data (high resolution 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Medical image data : unstructured | Text files : Structured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variety with the various modalities (e.g. dictations, EEG, CT, MRI, DTI, PET, SPECT, MRS, fMRI, etc.)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DICOM (Digital Imaging and Communication in Medicine) Standard for medical images: 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400" y="1318650"/>
            <a:ext cx="2190350" cy="14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0375" y="515750"/>
            <a:ext cx="2603625" cy="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 Analysis: </a:t>
            </a:r>
            <a:r>
              <a:rPr lang="en" sz="1800" dirty="0"/>
              <a:t>Database Architecture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Scalable, Reliable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Distributed Data architecture to capture data from metrology workstations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Parallel working ability on multiple clusters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Purpose: Store, Extract, Transform, Load data for Testing, Development, user input / output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Solution: Multi Node Framework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Transformation: Data compression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Gain storage capacity, transmission time, management eﬃciency and querying</a:t>
            </a:r>
            <a:endParaRPr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375" y="515750"/>
            <a:ext cx="2603625" cy="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 Analysis: </a:t>
            </a:r>
            <a:r>
              <a:rPr lang="en" sz="1800" dirty="0"/>
              <a:t>Data Framework </a:t>
            </a:r>
            <a:endParaRPr sz="1800" dirty="0"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Handle structure and unstructured medical data to fulfill such query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CFCFC"/>
                </a:highlight>
              </a:rPr>
              <a:t>unstructured data should be converted into analysis-ready datasets</a:t>
            </a:r>
            <a:endParaRPr>
              <a:solidFill>
                <a:srgbClr val="333333"/>
              </a:solidFill>
              <a:highlight>
                <a:srgbClr val="FCFCFC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CFCFC"/>
                </a:highlight>
              </a:rPr>
              <a:t>complexity of data modeling</a:t>
            </a:r>
            <a:endParaRPr>
              <a:solidFill>
                <a:srgbClr val="333333"/>
              </a:solidFill>
              <a:highlight>
                <a:srgbClr val="FCFCFC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CFCFC"/>
                </a:highlight>
              </a:rPr>
              <a:t>multidimensional data models</a:t>
            </a:r>
            <a:endParaRPr>
              <a:solidFill>
                <a:srgbClr val="333333"/>
              </a:solidFill>
              <a:highlight>
                <a:srgbClr val="FCFCFC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CFCFC"/>
                </a:highlight>
              </a:rPr>
              <a:t>Data generated from large scale heterogeneous data sources</a:t>
            </a:r>
            <a:endParaRPr>
              <a:solidFill>
                <a:srgbClr val="333333"/>
              </a:solidFill>
              <a:highlight>
                <a:srgbClr val="FCFCFC"/>
              </a:highlight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0375" y="515750"/>
            <a:ext cx="2603625" cy="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1630</Words>
  <Application>Microsoft Office PowerPoint</Application>
  <PresentationFormat>On-screen Show (16:9)</PresentationFormat>
  <Paragraphs>217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Caveat</vt:lpstr>
      <vt:lpstr>Raleway</vt:lpstr>
      <vt:lpstr>Arial</vt:lpstr>
      <vt:lpstr>Georgia</vt:lpstr>
      <vt:lpstr>Lucida Sans</vt:lpstr>
      <vt:lpstr>Lato</vt:lpstr>
      <vt:lpstr>Streamline</vt:lpstr>
      <vt:lpstr>Database solution Efficient Query processing, Data Organization, Response time, Scalable Database infrastructure</vt:lpstr>
      <vt:lpstr>About me...</vt:lpstr>
      <vt:lpstr>About me…      [cont…]</vt:lpstr>
      <vt:lpstr>My Motivation @ Roche</vt:lpstr>
      <vt:lpstr>use-case</vt:lpstr>
      <vt:lpstr>Use case constraints</vt:lpstr>
      <vt:lpstr>Data Source</vt:lpstr>
      <vt:lpstr>Requirement Analysis: Database Architecture </vt:lpstr>
      <vt:lpstr>Requirement Analysis: Data Framework </vt:lpstr>
      <vt:lpstr>Regression Testing</vt:lpstr>
      <vt:lpstr>Data access solution </vt:lpstr>
      <vt:lpstr>Parallel access to Database</vt:lpstr>
      <vt:lpstr>High-Level Design</vt:lpstr>
      <vt:lpstr>Hadoop Data Framework</vt:lpstr>
      <vt:lpstr>Why HBase for Storage</vt:lpstr>
      <vt:lpstr>Cassandra - A Column Database</vt:lpstr>
      <vt:lpstr>Why Cassandra</vt:lpstr>
      <vt:lpstr>Apache Spark</vt:lpstr>
      <vt:lpstr>Why Apache Spark?</vt:lpstr>
      <vt:lpstr>Apache Mesos</vt:lpstr>
      <vt:lpstr>Future Enhancements</vt:lpstr>
      <vt:lpstr>Future Enhancements             [cont…]</vt:lpstr>
      <vt:lpstr>References</vt:lpstr>
      <vt:lpstr>References      [cont…]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solution Efficient Query processing, Data Organization, Response time, Scalable Database infrastructure</dc:title>
  <dc:creator>Basavaraj Prakash Gangadhar</dc:creator>
  <cp:lastModifiedBy>beege.9@gmail.com</cp:lastModifiedBy>
  <cp:revision>9</cp:revision>
  <dcterms:modified xsi:type="dcterms:W3CDTF">2019-05-28T10:50:36Z</dcterms:modified>
</cp:coreProperties>
</file>