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85" r:id="rId5"/>
    <p:sldId id="293" r:id="rId6"/>
    <p:sldId id="279" r:id="rId7"/>
    <p:sldId id="286" r:id="rId8"/>
    <p:sldId id="294" r:id="rId9"/>
    <p:sldId id="295" r:id="rId10"/>
    <p:sldId id="296" r:id="rId11"/>
    <p:sldId id="297" r:id="rId12"/>
    <p:sldId id="298" r:id="rId13"/>
    <p:sldId id="301" r:id="rId14"/>
    <p:sldId id="299" r:id="rId15"/>
    <p:sldId id="270" r:id="rId1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>
      <p:cViewPr varScale="1">
        <p:scale>
          <a:sx n="167" d="100"/>
          <a:sy n="167" d="100"/>
        </p:scale>
        <p:origin x="1363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63115" y="484902"/>
            <a:ext cx="3136991" cy="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1384830"/>
            <a:ext cx="3915511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2605" y="1932263"/>
            <a:ext cx="3864889" cy="55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2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2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6826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579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4783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5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478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732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85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2986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478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732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85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2986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478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732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85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2986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783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518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6561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6561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2690" y="50604"/>
            <a:ext cx="2091323" cy="35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463753"/>
            <a:ext cx="4597400" cy="0"/>
          </a:xfrm>
          <a:custGeom>
            <a:avLst/>
            <a:gdLst/>
            <a:ahLst/>
            <a:cxnLst/>
            <a:rect l="l" t="t" r="r" b="b"/>
            <a:pathLst>
              <a:path w="4597400">
                <a:moveTo>
                  <a:pt x="0" y="0"/>
                </a:moveTo>
                <a:lnTo>
                  <a:pt x="4597400" y="0"/>
                </a:lnTo>
              </a:path>
            </a:pathLst>
          </a:custGeom>
          <a:ln w="5054">
            <a:solidFill>
              <a:srgbClr val="0168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463753"/>
            <a:ext cx="4597400" cy="0"/>
          </a:xfrm>
          <a:custGeom>
            <a:avLst/>
            <a:gdLst/>
            <a:ahLst/>
            <a:cxnLst/>
            <a:rect l="l" t="t" r="r" b="b"/>
            <a:pathLst>
              <a:path w="4597400">
                <a:moveTo>
                  <a:pt x="0" y="0"/>
                </a:moveTo>
                <a:lnTo>
                  <a:pt x="4597400" y="0"/>
                </a:lnTo>
              </a:path>
            </a:pathLst>
          </a:custGeom>
          <a:ln w="5054">
            <a:solidFill>
              <a:srgbClr val="0168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1893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027" y="3349288"/>
            <a:ext cx="734060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04912" y="3349288"/>
            <a:ext cx="199834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3829" y="3349288"/>
            <a:ext cx="92710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pacy.io/usage/facts-figures" TargetMode="External"/><Relationship Id="rId3" Type="http://schemas.openxmlformats.org/officeDocument/2006/relationships/hyperlink" Target="http://citeseerx.ist.psu.edu/viewdoc/download?doi=10.1.1.33.2691&amp;rep=rep1&amp;type=pdf" TargetMode="External"/><Relationship Id="rId7" Type="http://schemas.openxmlformats.org/officeDocument/2006/relationships/hyperlink" Target="https://spacy.io/api/phrasematcher#init" TargetMode="External"/><Relationship Id="rId2" Type="http://schemas.openxmlformats.org/officeDocument/2006/relationships/hyperlink" Target="https://gate.ac.uk/sale/lrec2012/ugc-workshop/opinion-mining-extende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sion.ai/blog/introducing-spacy" TargetMode="External"/><Relationship Id="rId5" Type="http://schemas.openxmlformats.org/officeDocument/2006/relationships/hyperlink" Target="https://en.wikipedia.org/wiki/SpaCy" TargetMode="External"/><Relationship Id="rId4" Type="http://schemas.openxmlformats.org/officeDocument/2006/relationships/hyperlink" Target="https://www.analyticsvidhya.com/blog/2017/04/natural-language-processing-made-easy-using-spacy-%E2%80%8Bin-python/" TargetMode="External"/><Relationship Id="rId9" Type="http://schemas.openxmlformats.org/officeDocument/2006/relationships/hyperlink" Target="https://explosion.ai/demos/displacy-en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50" y="1045692"/>
            <a:ext cx="3200400" cy="58214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lang="en-IN" b="1" spc="-10" dirty="0">
                <a:cs typeface="Arial"/>
              </a:rPr>
              <a:t>Information Extraction from Legal 	Documents</a:t>
            </a:r>
            <a:endParaRPr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845" y="1832912"/>
            <a:ext cx="3967201" cy="67454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200" b="1" spc="-70" dirty="0">
                <a:cs typeface="Arial"/>
              </a:rPr>
              <a:t>By: </a:t>
            </a:r>
            <a:r>
              <a:rPr lang="en-US" sz="1200" spc="-70" dirty="0">
                <a:cs typeface="Arial"/>
              </a:rPr>
              <a:t>Yamuna N R, Sowmya Prakash, Ahamad Shaik, Anustup Das	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200" b="1" spc="-70" dirty="0">
                <a:cs typeface="Arial"/>
              </a:rPr>
              <a:t>Supervisor</a:t>
            </a:r>
            <a:r>
              <a:rPr lang="en-US" sz="1200" spc="-70" dirty="0">
                <a:cs typeface="Arial"/>
              </a:rPr>
              <a:t> : Sabine  Wehnert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200" spc="-70" dirty="0">
                <a:cs typeface="Arial"/>
              </a:rPr>
              <a:t>November 20th, 2018</a:t>
            </a:r>
            <a:endParaRPr lang="en-US" sz="1200" dirty="0"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566987"/>
            <a:ext cx="4597400" cy="889635"/>
          </a:xfrm>
          <a:custGeom>
            <a:avLst/>
            <a:gdLst/>
            <a:ahLst/>
            <a:cxnLst/>
            <a:rect l="l" t="t" r="r" b="b"/>
            <a:pathLst>
              <a:path w="4597400" h="889635">
                <a:moveTo>
                  <a:pt x="4597400" y="0"/>
                </a:moveTo>
                <a:lnTo>
                  <a:pt x="0" y="0"/>
                </a:lnTo>
                <a:lnTo>
                  <a:pt x="0" y="889012"/>
                </a:lnTo>
                <a:lnTo>
                  <a:pt x="4597400" y="889012"/>
                </a:lnTo>
                <a:lnTo>
                  <a:pt x="4597400" y="0"/>
                </a:lnTo>
                <a:close/>
              </a:path>
            </a:pathLst>
          </a:custGeom>
          <a:solidFill>
            <a:srgbClr val="016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8501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84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6684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1277" y="34066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1769" y="339638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1930" y="3386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8108" y="339257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6247" y="3398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57346" y="339257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3547" y="33862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6247" y="34116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3547" y="34243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46247" y="34370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2785" y="33862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5485" y="3398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5485" y="34116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6583" y="339257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32785" y="34243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5485" y="34370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2009" y="33862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4709" y="3398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4709" y="34116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32009" y="34243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4709" y="34370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61727" y="341670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34663" y="339021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5046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39806" y="340400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07448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43008" y="340400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3355-522B-4411-9FBB-88B27BE9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/>
              <a:t>	</a:t>
            </a:r>
            <a:r>
              <a:rPr lang="en-IN" dirty="0">
                <a:latin typeface="+mn-lt"/>
              </a:rPr>
              <a:t>Thinc: NLP in Python[6]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9AE71-5E71-4E5B-A55E-5462CFE6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892175"/>
            <a:ext cx="41910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9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0CCC-84CF-4E8F-B6FA-7A7A4D97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displaCyENT: Visualizer for spaCy[9]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319CF27-ED12-4B56-AB8A-9A083424E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892175"/>
            <a:ext cx="4191000" cy="2170837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86926-3A2A-438B-8CFE-8C48396FA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" y="960415"/>
            <a:ext cx="4257478" cy="20815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A9771-2C78-4AF2-B202-020BFE46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4574"/>
            <a:ext cx="4610100" cy="187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91C6-B975-4302-9332-797D8A39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ctr"/>
            <a:r>
              <a:rPr lang="en-IN" dirty="0"/>
              <a:t>Phrase </a:t>
            </a:r>
            <a:r>
              <a:rPr lang="en-IN" dirty="0">
                <a:latin typeface="+mj-lt"/>
              </a:rPr>
              <a:t>Matcher</a:t>
            </a:r>
            <a:r>
              <a:rPr lang="en-IN" dirty="0"/>
              <a:t> for Pattern Matching(spaCy) [7]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5E7AF-DA45-4B02-B16A-F4ED700A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201593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Phrase Matcher would match sequence of tokens, based on documents.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The Phrase Matcher allows efficient matching of large terminology lists.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While the Matcher leads to match sequences based on lists of token descriptions, the Phrase Matcher accepts match patterns in the form of Doc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Examples:</a:t>
            </a:r>
          </a:p>
          <a:p>
            <a:pPr marL="628650" lvl="1" indent="-171450" algn="l">
              <a:buFont typeface="Courier New" panose="02070309020205020404" pitchFamily="49" charset="0"/>
              <a:buChar char="o"/>
            </a:pPr>
            <a:r>
              <a:rPr lang="en-IN" sz="1000" dirty="0"/>
              <a:t>PhraseMatcher._ _init_ _ : Create the rule-based Phrase Matcher.</a:t>
            </a:r>
          </a:p>
          <a:p>
            <a:pPr marL="628650" lvl="1" indent="-171450" algn="l">
              <a:buFont typeface="Courier New" panose="02070309020205020404" pitchFamily="49" charset="0"/>
              <a:buChar char="o"/>
            </a:pPr>
            <a:r>
              <a:rPr lang="en-IN" sz="1000" dirty="0"/>
              <a:t>PhraseMatcher._ _call_ _ : </a:t>
            </a:r>
            <a:r>
              <a:rPr lang="en-US" sz="1000" dirty="0"/>
              <a:t>Finds all token sequences matching the supplied patterns on the Doc.</a:t>
            </a:r>
          </a:p>
          <a:p>
            <a:pPr marL="628650" lvl="1" indent="-171450" algn="l">
              <a:buFont typeface="Courier New" panose="02070309020205020404" pitchFamily="49" charset="0"/>
              <a:buChar char="o"/>
            </a:pPr>
            <a:r>
              <a:rPr lang="en-IN" sz="1000" dirty="0"/>
              <a:t>PhraseMatcher._ _add_ _ : </a:t>
            </a:r>
            <a:r>
              <a:rPr lang="en-US" sz="1000" dirty="0"/>
              <a:t>Add a rule to the matcher, consisting of an ID key</a:t>
            </a:r>
            <a:endParaRPr lang="en-IN" sz="1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71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D379-5DA9-40E6-92F8-9A82F114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46221"/>
          </a:xfrm>
        </p:spPr>
        <p:txBody>
          <a:bodyPr/>
          <a:lstStyle/>
          <a:p>
            <a:pPr algn="ctr"/>
            <a:r>
              <a:rPr lang="en-IN" sz="1600" b="1" dirty="0">
                <a:latin typeface="+mj-lt"/>
              </a:rPr>
              <a:t>Workflow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7262C6-3A85-4857-BA16-F58519C22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920" y="968375"/>
            <a:ext cx="381538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4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25C4-2DEA-4CEA-A317-C3E3F148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31352-8765-4CC8-A93A-445411F8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2015936"/>
          </a:xfrm>
        </p:spPr>
        <p:txBody>
          <a:bodyPr/>
          <a:lstStyle/>
          <a:p>
            <a:pPr algn="l"/>
            <a:r>
              <a:rPr lang="en-IN" dirty="0">
                <a:latin typeface="+mn-lt"/>
              </a:rPr>
              <a:t>[1</a:t>
            </a:r>
            <a:r>
              <a:rPr lang="en-IN" sz="1000" dirty="0">
                <a:latin typeface="+mn-lt"/>
              </a:rPr>
              <a:t>] Sabine Wehnert, David Broneske, Stefan Langer, Gunter Saake(2018) Concept Hierarchy Extraction from Legal Literature. October 2018.</a:t>
            </a:r>
          </a:p>
          <a:p>
            <a:pPr algn="l"/>
            <a:r>
              <a:rPr lang="en-IN" sz="1000" dirty="0">
                <a:latin typeface="+mn-lt"/>
              </a:rPr>
              <a:t>[2] </a:t>
            </a:r>
            <a:r>
              <a:rPr lang="en-IN" sz="1000" u="sng" dirty="0">
                <a:latin typeface="+mn-lt"/>
                <a:hlinkClick r:id="rId2"/>
              </a:rPr>
              <a:t>https://gate.ac.uk/sale/lrec2012/ugc-workshop/opinion-mining-extended.pdf</a:t>
            </a:r>
            <a:endParaRPr lang="en-IN" sz="1000" u="sng" dirty="0">
              <a:latin typeface="+mn-lt"/>
            </a:endParaRPr>
          </a:p>
          <a:p>
            <a:pPr algn="l"/>
            <a:r>
              <a:rPr lang="en-IN" sz="1000" dirty="0">
                <a:latin typeface="+mn-lt"/>
              </a:rPr>
              <a:t>[3]</a:t>
            </a:r>
            <a:r>
              <a:rPr lang="en-IN" sz="1000" u="sng" dirty="0">
                <a:latin typeface="+mn-lt"/>
                <a:hlinkClick r:id="rId3"/>
              </a:rPr>
              <a:t>http://citeseerx.ist.psu.edu/viewdoc/download?doi=10.1.1.33.2691&amp;rep=rep1&amp;type=pdf</a:t>
            </a:r>
            <a:endParaRPr lang="en-IN" sz="1000" u="sng" dirty="0">
              <a:latin typeface="+mn-lt"/>
            </a:endParaRPr>
          </a:p>
          <a:p>
            <a:pPr algn="l"/>
            <a:r>
              <a:rPr lang="en-IN" sz="1000" dirty="0">
                <a:latin typeface="+mn-lt"/>
              </a:rPr>
              <a:t>[4]</a:t>
            </a:r>
            <a:r>
              <a:rPr lang="en-IN" sz="1000" u="sng" dirty="0">
                <a:latin typeface="+mn-lt"/>
                <a:hlinkClick r:id="rId4"/>
              </a:rPr>
              <a:t> https://www.analyticsvidhya.com/blog/2017/04/natural-language-processing-made-easy-using-spacy-%E2%80%8Bin-python/</a:t>
            </a:r>
            <a:endParaRPr lang="en-IN" sz="1000" u="sng" dirty="0">
              <a:latin typeface="+mn-lt"/>
            </a:endParaRPr>
          </a:p>
          <a:p>
            <a:pPr algn="l"/>
            <a:r>
              <a:rPr lang="en-IN" sz="1000" dirty="0">
                <a:latin typeface="+mn-lt"/>
              </a:rPr>
              <a:t>[5]</a:t>
            </a:r>
            <a:r>
              <a:rPr lang="en-IN" sz="1000" u="sng" dirty="0">
                <a:latin typeface="+mn-lt"/>
                <a:hlinkClick r:id="rId5"/>
              </a:rPr>
              <a:t> https://en.wikipedia.org/wiki/SpaCy</a:t>
            </a:r>
            <a:endParaRPr lang="en-IN" sz="1000" u="sng" dirty="0">
              <a:latin typeface="+mn-lt"/>
            </a:endParaRPr>
          </a:p>
          <a:p>
            <a:pPr algn="l"/>
            <a:r>
              <a:rPr lang="en-IN" sz="1000" dirty="0">
                <a:latin typeface="+mn-lt"/>
              </a:rPr>
              <a:t>[6] </a:t>
            </a:r>
            <a:r>
              <a:rPr lang="en-IN" sz="1000" u="sng" dirty="0">
                <a:latin typeface="+mn-lt"/>
                <a:hlinkClick r:id="rId6"/>
              </a:rPr>
              <a:t>https://explosion.ai/blog/introducing-spacy</a:t>
            </a:r>
            <a:endParaRPr lang="en-IN" sz="1000" u="sng" dirty="0">
              <a:latin typeface="+mn-lt"/>
            </a:endParaRPr>
          </a:p>
          <a:p>
            <a:pPr algn="l"/>
            <a:r>
              <a:rPr lang="en-IN" sz="1000" dirty="0">
                <a:latin typeface="+mn-lt"/>
              </a:rPr>
              <a:t>[7] </a:t>
            </a:r>
            <a:r>
              <a:rPr lang="en-IN" sz="1000" dirty="0">
                <a:latin typeface="+mn-lt"/>
                <a:hlinkClick r:id="rId7"/>
              </a:rPr>
              <a:t>https://spacy.io/api/phrasematcher#init</a:t>
            </a:r>
            <a:endParaRPr lang="en-IN" sz="1000" dirty="0">
              <a:latin typeface="+mn-lt"/>
            </a:endParaRPr>
          </a:p>
          <a:p>
            <a:pPr algn="l"/>
            <a:r>
              <a:rPr lang="en-IN" sz="1000" dirty="0">
                <a:latin typeface="+mn-lt"/>
              </a:rPr>
              <a:t>[8] </a:t>
            </a:r>
            <a:r>
              <a:rPr lang="en-IN" sz="1000" dirty="0">
                <a:latin typeface="+mn-lt"/>
                <a:hlinkClick r:id="rId8"/>
              </a:rPr>
              <a:t>https://spacy.io/usage/facts-figures</a:t>
            </a:r>
            <a:endParaRPr lang="en-IN" sz="1000" dirty="0">
              <a:latin typeface="+mn-lt"/>
            </a:endParaRPr>
          </a:p>
          <a:p>
            <a:pPr algn="l"/>
            <a:r>
              <a:rPr lang="en-IN" sz="1000" dirty="0">
                <a:latin typeface="+mn-lt"/>
              </a:rPr>
              <a:t>[9] </a:t>
            </a:r>
            <a:r>
              <a:rPr lang="en-IN" sz="1000" dirty="0">
                <a:latin typeface="+mn-lt"/>
                <a:hlinkClick r:id="rId9"/>
              </a:rPr>
              <a:t>https://explosion.ai/demos/displacy-ent</a:t>
            </a:r>
            <a:r>
              <a:rPr lang="en-IN" sz="1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79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250" y="1613997"/>
            <a:ext cx="27654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latin typeface="Arial"/>
                <a:cs typeface="Arial"/>
              </a:rPr>
              <a:t>Thank </a:t>
            </a:r>
            <a:r>
              <a:rPr sz="1400" b="1" spc="-75" dirty="0">
                <a:latin typeface="Arial"/>
                <a:cs typeface="Arial"/>
              </a:rPr>
              <a:t>you</a:t>
            </a:r>
            <a:r>
              <a:rPr sz="1400" b="1" spc="10" dirty="0">
                <a:latin typeface="Arial"/>
                <a:cs typeface="Arial"/>
              </a:rPr>
              <a:t>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32084" y="3349288"/>
            <a:ext cx="13462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36280"/>
            <a:ext cx="4419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cs typeface="Arial"/>
              </a:rPr>
              <a:t>A</a:t>
            </a:r>
            <a:r>
              <a:rPr sz="1400" b="1" spc="-60" dirty="0">
                <a:cs typeface="Arial"/>
              </a:rPr>
              <a:t>ge</a:t>
            </a:r>
            <a:r>
              <a:rPr sz="1400" b="1" spc="-55" dirty="0">
                <a:cs typeface="Arial"/>
              </a:rPr>
              <a:t>nd</a:t>
            </a:r>
            <a:r>
              <a:rPr sz="1400" b="1" spc="-30" dirty="0">
                <a:cs typeface="Arial"/>
              </a:rPr>
              <a:t>a</a:t>
            </a:r>
            <a:endParaRPr sz="14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50" y="922640"/>
            <a:ext cx="3481756" cy="1819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Problem Statement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Drawbacks of GATE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Tool Comparison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Why spaCy?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spaCy Features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Phrase Matcher for Pattern Matching 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Workflow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References</a:t>
            </a:r>
          </a:p>
          <a:p>
            <a:pPr marL="469900" lvl="1">
              <a:spcBef>
                <a:spcPts val="90"/>
              </a:spcBef>
            </a:pPr>
            <a:endParaRPr lang="en-US" sz="1100" b="1" spc="-30" dirty="0">
              <a:latin typeface="Arial"/>
              <a:cs typeface="Arial"/>
            </a:endParaRPr>
          </a:p>
          <a:p>
            <a:pPr marL="469900" lvl="1">
              <a:spcBef>
                <a:spcPts val="90"/>
              </a:spcBef>
            </a:pPr>
            <a:endParaRPr lang="en-US"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E936-218E-4FE5-AD85-769EC9D4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79"/>
            <a:ext cx="4419498" cy="215444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1E4C0-12B4-4AB5-B525-2D8873FE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120775"/>
            <a:ext cx="3912260" cy="2031325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Lawyers and Enterprises face an ultimate challenge to trace large number of new legal texts or jurisdictions integrated into existing knowledge to ensure compliance. Thus, requires a context sensitive search and a grouping methodology which ensures that all relevant documents are retrieved for a specific situation[1].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Use tools for Information Extraction processes.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Overcome drawbacks of the implementation issues of tool GATE in IE process.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96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0BF6-4474-4413-8BE5-0D514232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Drawbacks of 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FB5ED-EE6F-4453-A676-6A401AD2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135421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database implementation is space and time inefficient.</a:t>
            </a:r>
          </a:p>
          <a:p>
            <a:pPr algn="just"/>
            <a:endParaRPr lang="en-US" dirty="0"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visual interface is complex and somewhat non-standard. </a:t>
            </a:r>
          </a:p>
          <a:p>
            <a:pPr algn="just"/>
            <a:endParaRPr lang="en-US" dirty="0"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Gate only caters for textual documents, not for multi-media documents and supports 8-bit character sets.</a:t>
            </a:r>
            <a:r>
              <a:rPr lang="en-US" dirty="0"/>
              <a:t> </a:t>
            </a:r>
            <a:r>
              <a:rPr lang="en-US" dirty="0">
                <a:latin typeface="+mn-lt"/>
              </a:rPr>
              <a:t>[3]</a:t>
            </a:r>
            <a:endParaRPr lang="en-IN" dirty="0">
              <a:latin typeface="+mn-lt"/>
            </a:endParaRPr>
          </a:p>
          <a:p>
            <a:pPr algn="just"/>
            <a:endParaRPr lang="en-US" dirty="0"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Output text File is lost once GATE GUI is terminated.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28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110-9E3F-4051-9BD9-7DF61A9D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11175"/>
            <a:ext cx="4419498" cy="215444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Tool Comparison[8]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2D1C5-D78E-4731-8DC3-CAA28C5D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1725"/>
            <a:ext cx="3962400" cy="2045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2FA116-5BED-42C2-88FC-40E99E0A2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797175"/>
            <a:ext cx="1334262" cy="47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9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A036-CF44-40D0-BD77-97D0800A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11175"/>
            <a:ext cx="4419498" cy="215444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Why </a:t>
            </a:r>
            <a:r>
              <a:rPr lang="en-IN" dirty="0" err="1">
                <a:latin typeface="+mj-lt"/>
              </a:rPr>
              <a:t>spaCy</a:t>
            </a:r>
            <a:r>
              <a:rPr lang="en-IN" dirty="0">
                <a:latin typeface="+mj-lt"/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78130-076B-4B47-9487-F75D1BC8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75" y="734874"/>
            <a:ext cx="4267148" cy="2438399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 err="1">
                <a:latin typeface="+mn-lt"/>
              </a:rPr>
              <a:t>spaCy</a:t>
            </a:r>
            <a:r>
              <a:rPr lang="en-US" sz="1050" dirty="0">
                <a:latin typeface="+mn-lt"/>
              </a:rPr>
              <a:t> is a free, open-source library for advanced Natural Language Processing (NLP) in Python.</a:t>
            </a:r>
          </a:p>
          <a:p>
            <a:pPr algn="just"/>
            <a:endParaRPr lang="en-US" sz="1050" dirty="0"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>
                <a:latin typeface="+mn-lt"/>
              </a:rPr>
              <a:t>Used under the Affero General Public License or through commercial license.</a:t>
            </a:r>
          </a:p>
          <a:p>
            <a:pPr algn="just"/>
            <a:endParaRPr lang="en-US" sz="1050" dirty="0"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 err="1">
                <a:latin typeface="+mn-lt"/>
              </a:rPr>
              <a:t>spaCy</a:t>
            </a:r>
            <a:r>
              <a:rPr lang="en-US" sz="1050" dirty="0">
                <a:latin typeface="+mn-lt"/>
              </a:rPr>
              <a:t> by far the fastest NLP software ever released.</a:t>
            </a:r>
          </a:p>
          <a:p>
            <a:pPr algn="just"/>
            <a:endParaRPr lang="en-US" sz="1050" dirty="0"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>
                <a:latin typeface="+mn-lt"/>
              </a:rPr>
              <a:t>The full processing pipeline completes in 20ms per document which includes accurate tagging and parsing.</a:t>
            </a:r>
          </a:p>
          <a:p>
            <a:pPr algn="just"/>
            <a:endParaRPr lang="en-US" sz="1050" dirty="0"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 err="1">
                <a:latin typeface="+mn-lt"/>
              </a:rPr>
              <a:t>spaCy's</a:t>
            </a:r>
            <a:r>
              <a:rPr lang="en-US" sz="1050" dirty="0">
                <a:latin typeface="+mn-lt"/>
              </a:rPr>
              <a:t> parser is faster than most taggers, and its tokenizer is fast enough for any workload.[4]</a:t>
            </a:r>
          </a:p>
          <a:p>
            <a:pPr algn="just"/>
            <a:r>
              <a:rPr lang="en-US" dirty="0"/>
              <a:t>	</a:t>
            </a:r>
          </a:p>
          <a:p>
            <a:pPr algn="just"/>
            <a:r>
              <a:rPr lang="en-US" dirty="0"/>
              <a:t>			                     </a:t>
            </a:r>
            <a:r>
              <a:rPr lang="en-US" sz="900" dirty="0"/>
              <a:t>Continued… </a:t>
            </a:r>
            <a:r>
              <a:rPr lang="en-US" dirty="0"/>
              <a:t>											</a:t>
            </a:r>
          </a:p>
        </p:txBody>
      </p:sp>
    </p:spTree>
    <p:extLst>
      <p:ext uri="{BB962C8B-B14F-4D97-AF65-F5344CB8AC3E}">
        <p14:creationId xmlns:p14="http://schemas.microsoft.com/office/powerpoint/2010/main" val="260785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0887-108E-4F7D-9CB6-A8A84451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ctr"/>
            <a:r>
              <a:rPr lang="en-IN" dirty="0"/>
              <a:t>Efficiency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D2CB6-DDF8-4F0E-A54D-33DBC867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999087"/>
            <a:ext cx="4114800" cy="179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1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F5AE-7C5A-4FBD-B48A-F1D461D5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Speed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8C834-F0E3-4B0E-A42C-B0FA06D0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018169"/>
            <a:ext cx="3867149" cy="18340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82E00E-A98F-4047-BE28-3B0CB4F3329F}"/>
              </a:ext>
            </a:extLst>
          </p:cNvPr>
          <p:cNvSpPr/>
          <p:nvPr/>
        </p:nvSpPr>
        <p:spPr>
          <a:xfrm>
            <a:off x="323850" y="3025775"/>
            <a:ext cx="4267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NOTE: </a:t>
            </a:r>
            <a:r>
              <a:rPr lang="en-US" sz="1100" dirty="0"/>
              <a:t>Accuracy is % unlabeled arcs correct, speed is tokens per second.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11108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80CE-1188-4C42-A99F-287A4539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spaCy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BF84B-F916-4164-A444-C55E34AAA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815975"/>
            <a:ext cx="3912260" cy="253915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spaCy comes with several extensions and visualizations that are available as free, open-source libraries.</a:t>
            </a:r>
          </a:p>
          <a:p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Thinc: A machine learning library optimized for CPU usage and deep learning with text input.</a:t>
            </a:r>
          </a:p>
          <a:p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sense2vec: A library for computing word similarities, based on Word2vec.</a:t>
            </a:r>
          </a:p>
          <a:p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displaCy: An open-source dependency parse tree visualizer built with JavaScript, CSS and SVG.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displaCyENT: An open-source named entity visualizer built with JavaScript and CSS.[5]</a:t>
            </a:r>
            <a:endParaRPr lang="en-IN" dirty="0"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30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</TotalTime>
  <Words>566</Words>
  <Application>Microsoft Office PowerPoint</Application>
  <PresentationFormat>Custom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Problem Statement</vt:lpstr>
      <vt:lpstr>Drawbacks of GATE</vt:lpstr>
      <vt:lpstr>Tool Comparison[8]</vt:lpstr>
      <vt:lpstr>Why spaCy?</vt:lpstr>
      <vt:lpstr>Efficiency</vt:lpstr>
      <vt:lpstr>Speed Comparison</vt:lpstr>
      <vt:lpstr>spaCy Features</vt:lpstr>
      <vt:lpstr> Thinc: NLP in Python[6] </vt:lpstr>
      <vt:lpstr>displaCyENT: Visualizer for spaCy[9]</vt:lpstr>
      <vt:lpstr>Phrase Matcher for Pattern Matching(spaCy) [7]</vt:lpstr>
      <vt:lpstr>Workflow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Prakash</dc:creator>
  <cp:lastModifiedBy>Sowmya Prakash</cp:lastModifiedBy>
  <cp:revision>73</cp:revision>
  <dcterms:created xsi:type="dcterms:W3CDTF">2018-10-28T12:35:31Z</dcterms:created>
  <dcterms:modified xsi:type="dcterms:W3CDTF">2018-11-20T12:19:41Z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2018-10-28T00:00:00Z</vt:filetime>
  </property>
</Properties>
</file>