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8" r:id="rId10"/>
    <p:sldId id="261" r:id="rId11"/>
    <p:sldId id="262" r:id="rId12"/>
    <p:sldId id="269" r:id="rId13"/>
    <p:sldId id="267" r:id="rId14"/>
    <p:sldId id="266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5"/>
    <p:restoredTop sz="94676"/>
  </p:normalViewPr>
  <p:slideViewPr>
    <p:cSldViewPr snapToGrid="0" snapToObjects="1">
      <p:cViewPr varScale="1">
        <p:scale>
          <a:sx n="157" d="100"/>
          <a:sy n="157" d="100"/>
        </p:scale>
        <p:origin x="1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78A72-1F89-0E46-8D63-FE373C677C31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793B4-417E-1B49-BE39-3279A33BE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004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E793B4-417E-1B49-BE39-3279A33BEC0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129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E793B4-417E-1B49-BE39-3279A33BEC0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926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E793B4-417E-1B49-BE39-3279A33BEC0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505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61D7CE-8A58-5807-255D-49BAC2487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381036-E3AB-A6C6-8773-E9B34A214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0CF19F-CE31-FFAE-552A-1BD55AA65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46D2-1948-F949-97FF-3C0038B1F40E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38A832-D4D9-0C3E-49B1-796E66272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42A70E-038B-2587-B5C4-1497FCEEB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E889-E4D6-4B47-8BDD-2C9CEFA8F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6930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01ED08-F586-C9A9-C7BB-A8D4372F2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8BA64BC-78FA-E012-11E3-569E3E582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134CF4-55D7-BD2E-BAB4-2DE2CF531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46D2-1948-F949-97FF-3C0038B1F40E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0BC4AC-3BE2-4CAD-FA71-D45BE1CFF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D452B8-D7EC-7DBA-9B75-A62FC55E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E889-E4D6-4B47-8BDD-2C9CEFA8F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480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BEC6BA3-2C59-0918-0E4E-094F91E8A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1FA7E1B-A535-88CC-242F-75768419B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8C8C3C-6EB8-36CB-7F69-715A4FAAC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46D2-1948-F949-97FF-3C0038B1F40E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7FB9CB-725F-19BC-D5B0-22212159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3A7121-8F08-6F60-5478-93A1778B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E889-E4D6-4B47-8BDD-2C9CEFA8F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41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3B5119-9CAE-84D3-B0A0-33CE34D6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626564-E3DB-08F4-8E6F-A171AB380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8BC63A-4376-CC0B-8478-859D7C073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46D2-1948-F949-97FF-3C0038B1F40E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E58E59-8D30-8291-6B54-F109F7E7B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3752CC-B699-8A14-C648-BAAD81F8F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E889-E4D6-4B47-8BDD-2C9CEFA8F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20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F2754-2DDA-9625-9DFE-CD827F725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CF8D48-96F3-FB5F-28C0-60970E663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919F85-814E-9F59-F477-21CC3110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46D2-1948-F949-97FF-3C0038B1F40E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AFCE7C-BF90-DB96-7CBB-EE45E64A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B260B7-90F1-16D3-1447-CEBC10883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E889-E4D6-4B47-8BDD-2C9CEFA8F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98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ACE1D-FDF5-7F81-928F-B0BA360B8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274195-2887-B153-0024-3E9D1B82E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8114AC-0A18-923F-F1A6-DFCE6543F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CCAB2E-3244-D936-66F0-6F639691B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46D2-1948-F949-97FF-3C0038B1F40E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A884D4-9A04-0944-5D55-F6611470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35575B-34DD-50CC-AC69-4C454785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E889-E4D6-4B47-8BDD-2C9CEFA8F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88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7FFFAD-FE2D-7DB3-7FE4-4C864FDD8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C30855-D3A3-79A6-8B59-7ECE71A8B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9E725F1-61E0-6A08-55EF-C8C8F2DC4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1968D4C-996A-E5B6-6ED9-8340476E6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75D6E3C-9547-1C56-EE0A-420A9B420D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D3CDA00-5B05-2FF2-8652-6B31117D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46D2-1948-F949-97FF-3C0038B1F40E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68937E9-0FC9-B88D-69CF-6DF2FD938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1B2598A-E856-642A-CC46-BF99B909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E889-E4D6-4B47-8BDD-2C9CEFA8F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34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1B1368-61BB-9D32-5B95-62D3059EA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2B5DF48-0523-2126-D7BF-AE71B6BF1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46D2-1948-F949-97FF-3C0038B1F40E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45AE81-5BE2-67D2-B363-9A48AEEF0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8955693-58D5-D634-69CE-A0D5D5C7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E889-E4D6-4B47-8BDD-2C9CEFA8F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78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FA20F2C-4F56-7FFE-49EE-4E1B2AEE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46D2-1948-F949-97FF-3C0038B1F40E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8D14DD2-6DB3-8C7D-37BC-6A38D0776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1CD6BD-187E-6A4B-157E-B83890E3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E889-E4D6-4B47-8BDD-2C9CEFA8F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196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FB7C41-401C-949A-8BB0-5F0DB9496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85A837-0298-62F3-F44C-B3B5977B8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784AF09-AE4E-CBCC-BE3D-B1B03BA5E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FF869B-FB50-3D89-05BD-A519FB09E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46D2-1948-F949-97FF-3C0038B1F40E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E77CE2-1A07-9E74-86A0-246DBDEEE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22ADAC-3841-9F4B-A31D-8CB359ED8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E889-E4D6-4B47-8BDD-2C9CEFA8F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71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ED8117-16F8-4F06-E413-92AC8C410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3744BE5-6184-197E-FB7B-03ACF04234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8DB108-9FF0-91B4-97A3-E23B6789F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E87D64-C6C2-D29E-2C6A-0C6F2671F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46D2-1948-F949-97FF-3C0038B1F40E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086DB5-15B3-7088-9766-9A42EBC4A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43BD19-A753-2AFF-0288-E61FA759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E889-E4D6-4B47-8BDD-2C9CEFA8F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730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2B9F81-D02E-6185-9F6E-16262122C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01D5E7-1968-7B26-45E5-235286DDA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1F6B8E-E525-906D-3083-7E83A32FF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046D2-1948-F949-97FF-3C0038B1F40E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1BEFC1-CDE4-B1E6-18B4-011599231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8C2265-28F0-6E40-B609-286A4A028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FE889-E4D6-4B47-8BDD-2C9CEFA8F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48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1B7D7-9FDD-D407-C79E-4C9A5D628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539" y="1661573"/>
            <a:ext cx="9144000" cy="913412"/>
          </a:xfrm>
        </p:spPr>
        <p:txBody>
          <a:bodyPr>
            <a:normAutofit fontScale="90000"/>
          </a:bodyPr>
          <a:lstStyle/>
          <a:p>
            <a:r>
              <a:rPr lang="ru-RU" dirty="0"/>
              <a:t>Крылов Владимир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D1229754-D882-04EA-A061-CB0C59F9CF4B}"/>
              </a:ext>
            </a:extLst>
          </p:cNvPr>
          <p:cNvSpPr txBox="1">
            <a:spLocks/>
          </p:cNvSpPr>
          <p:nvPr/>
        </p:nvSpPr>
        <p:spPr>
          <a:xfrm>
            <a:off x="1384539" y="283428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Group Lead QA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50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3ED598-370B-92F7-CA15-E5F0B53FF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" dirty="0"/>
              <a:t>Boundary Value Analysis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9C8E33-D24F-62C4-2637-DB6AE6633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0389"/>
            <a:ext cx="10515600" cy="3256573"/>
          </a:xfrm>
        </p:spPr>
        <p:txBody>
          <a:bodyPr>
            <a:normAutofit fontScale="92500" lnSpcReduction="10000"/>
          </a:bodyPr>
          <a:lstStyle/>
          <a:p>
            <a:endParaRPr lang="ru-RU" dirty="0"/>
          </a:p>
          <a:p>
            <a:r>
              <a:rPr lang="ru-RU" dirty="0"/>
              <a:t>Классы эквивалентности могут иметь границы, а могут и не иметь</a:t>
            </a:r>
          </a:p>
          <a:p>
            <a:endParaRPr lang="ru-RU" dirty="0"/>
          </a:p>
          <a:p>
            <a:r>
              <a:rPr lang="ru-RU" dirty="0"/>
              <a:t>Два варианта проверки границы если она существует: </a:t>
            </a:r>
          </a:p>
          <a:p>
            <a:endParaRPr lang="ru-RU" dirty="0"/>
          </a:p>
          <a:p>
            <a:pPr lvl="1"/>
            <a:r>
              <a:rPr lang="en" dirty="0"/>
              <a:t>Two-value boundaries</a:t>
            </a:r>
            <a:r>
              <a:rPr lang="ru-RU" dirty="0"/>
              <a:t> </a:t>
            </a:r>
            <a:r>
              <a:rPr lang="en-US" dirty="0"/>
              <a:t>[</a:t>
            </a:r>
            <a:r>
              <a:rPr lang="ru-RU" dirty="0"/>
              <a:t>3 </a:t>
            </a:r>
            <a:r>
              <a:rPr lang="en-US" dirty="0"/>
              <a:t>..</a:t>
            </a:r>
            <a:r>
              <a:rPr lang="ru-RU" dirty="0"/>
              <a:t> 25</a:t>
            </a:r>
            <a:r>
              <a:rPr lang="en-US" dirty="0"/>
              <a:t>] -&gt; </a:t>
            </a: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/>
              <a:t>и </a:t>
            </a:r>
            <a:r>
              <a:rPr lang="ru-RU" dirty="0">
                <a:solidFill>
                  <a:srgbClr val="7030A0"/>
                </a:solidFill>
              </a:rPr>
              <a:t>24, 25</a:t>
            </a:r>
          </a:p>
          <a:p>
            <a:pPr lvl="1"/>
            <a:endParaRPr lang="ru-RU" dirty="0"/>
          </a:p>
          <a:p>
            <a:pPr lvl="1"/>
            <a:r>
              <a:rPr lang="en" dirty="0"/>
              <a:t>Three-value boundaries</a:t>
            </a:r>
            <a:r>
              <a:rPr lang="ru-RU" dirty="0"/>
              <a:t> </a:t>
            </a:r>
            <a:r>
              <a:rPr lang="en-US" dirty="0"/>
              <a:t>[</a:t>
            </a:r>
            <a:r>
              <a:rPr lang="ru-RU" dirty="0"/>
              <a:t>3 </a:t>
            </a:r>
            <a:r>
              <a:rPr lang="en-US" dirty="0"/>
              <a:t>..</a:t>
            </a:r>
            <a:r>
              <a:rPr lang="ru-RU" dirty="0"/>
              <a:t> 25</a:t>
            </a:r>
            <a:r>
              <a:rPr lang="en-US" dirty="0"/>
              <a:t>] -&gt; </a:t>
            </a: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/>
              <a:t>и </a:t>
            </a:r>
            <a:r>
              <a:rPr lang="ru-RU" dirty="0">
                <a:solidFill>
                  <a:srgbClr val="7030A0"/>
                </a:solidFill>
              </a:rPr>
              <a:t>24, 25, 26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219CD25-C7CE-F1AD-0CD3-5A2D738DE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134" y="1481886"/>
            <a:ext cx="4843732" cy="164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168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DC3B3-94E7-865A-46B8-477971D30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границы бывают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ACB645-EBBA-51C6-6167-FA91F5CDB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Физические</a:t>
            </a:r>
            <a:r>
              <a:rPr lang="ru-RU" dirty="0"/>
              <a:t> </a:t>
            </a:r>
          </a:p>
          <a:p>
            <a:pPr lvl="1"/>
            <a:r>
              <a:rPr lang="ru-RU" sz="2000" dirty="0"/>
              <a:t>посылка не может весить меньше 0 грамм.</a:t>
            </a:r>
          </a:p>
          <a:p>
            <a:endParaRPr lang="ru-RU" b="1" dirty="0"/>
          </a:p>
          <a:p>
            <a:r>
              <a:rPr lang="ru-RU" b="1" dirty="0"/>
              <a:t>Логические</a:t>
            </a:r>
            <a:r>
              <a:rPr lang="ru-RU" dirty="0"/>
              <a:t> </a:t>
            </a:r>
          </a:p>
          <a:p>
            <a:pPr lvl="1"/>
            <a:r>
              <a:rPr lang="ru-RU" sz="2000" dirty="0"/>
              <a:t>нельзя перевести денег больше, чем есть на банковском счету</a:t>
            </a:r>
          </a:p>
          <a:p>
            <a:endParaRPr lang="ru-RU" b="1" dirty="0"/>
          </a:p>
          <a:p>
            <a:r>
              <a:rPr lang="ru-RU" b="1" dirty="0"/>
              <a:t>Технологические </a:t>
            </a:r>
          </a:p>
          <a:p>
            <a:pPr lvl="1"/>
            <a:r>
              <a:rPr lang="ru-RU" sz="2000" dirty="0"/>
              <a:t>поле принимает значения не больше 127 потому что оно хранится в одном байте </a:t>
            </a:r>
          </a:p>
          <a:p>
            <a:endParaRPr lang="ru-RU" b="1" dirty="0"/>
          </a:p>
          <a:p>
            <a:r>
              <a:rPr lang="ru-RU" b="1" dirty="0"/>
              <a:t>Произвольные</a:t>
            </a:r>
          </a:p>
          <a:p>
            <a:pPr lvl="1"/>
            <a:r>
              <a:rPr lang="ru-RU" sz="2000" dirty="0"/>
              <a:t>Бизнес принял решение, что людям старше двадцати лет не продаем игрушки</a:t>
            </a:r>
          </a:p>
        </p:txBody>
      </p:sp>
    </p:spTree>
    <p:extLst>
      <p:ext uri="{BB962C8B-B14F-4D97-AF65-F5344CB8AC3E}">
        <p14:creationId xmlns:p14="http://schemas.microsoft.com/office/powerpoint/2010/main" val="155185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B9155B-03ED-1DAC-FB37-B82D3188A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специальных значений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D977D6-FD31-D7D8-8BB2-5B84CA729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1043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Есть сервис, который принимает на вход дату в виде </a:t>
            </a:r>
            <a:r>
              <a:rPr lang="ru-RU" dirty="0" err="1"/>
              <a:t>дд.мм.гггг</a:t>
            </a:r>
            <a:r>
              <a:rPr lang="en-US" dirty="0"/>
              <a:t> </a:t>
            </a:r>
            <a:r>
              <a:rPr lang="ru-RU" dirty="0"/>
              <a:t>и отдает дату следующего дня.</a:t>
            </a:r>
          </a:p>
          <a:p>
            <a:pPr marL="0" indent="0"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DF6CB1-B660-AA27-F3AF-6690ED270914}"/>
              </a:ext>
            </a:extLst>
          </p:cNvPr>
          <p:cNvSpPr txBox="1"/>
          <p:nvPr/>
        </p:nvSpPr>
        <p:spPr>
          <a:xfrm>
            <a:off x="838199" y="2954895"/>
            <a:ext cx="1003108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dirty="0"/>
              <a:t>Граничные условия обычные: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Конец короткого и длинного месяца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Конец года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Специальные значения из-за специфики календаря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28 февраля високосного и обычного года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29 февраля високосного и обычного года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Специальные значения из-за специфики записи дат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31.12.1969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19.01.2038</a:t>
            </a:r>
          </a:p>
        </p:txBody>
      </p:sp>
    </p:spTree>
    <p:extLst>
      <p:ext uri="{BB962C8B-B14F-4D97-AF65-F5344CB8AC3E}">
        <p14:creationId xmlns:p14="http://schemas.microsoft.com/office/powerpoint/2010/main" val="453796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847C3A-F36C-00D8-7DDF-0199954BA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Объединение проверок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5BDE17-C04C-C31D-0D9A-E038D7647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Позитивные проверки из разных классов эквивалентности можно объединять при наличии возможности</a:t>
            </a:r>
          </a:p>
          <a:p>
            <a:pPr lvl="1"/>
            <a:endParaRPr lang="ru-RU" dirty="0"/>
          </a:p>
          <a:p>
            <a:r>
              <a:rPr lang="ru-RU" dirty="0"/>
              <a:t>Негативные проверки объединять нельзя</a:t>
            </a:r>
          </a:p>
        </p:txBody>
      </p:sp>
    </p:spTree>
    <p:extLst>
      <p:ext uri="{BB962C8B-B14F-4D97-AF65-F5344CB8AC3E}">
        <p14:creationId xmlns:p14="http://schemas.microsoft.com/office/powerpoint/2010/main" val="3357201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76200D-5C22-527D-B080-369C7E8B6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 и минусы подхода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F57BF0-B5B4-61F2-733B-33878E24D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751717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+</a:t>
            </a:r>
          </a:p>
          <a:p>
            <a:r>
              <a:rPr lang="ru-RU" sz="2000" dirty="0">
                <a:solidFill>
                  <a:srgbClr val="00B050"/>
                </a:solidFill>
              </a:rPr>
              <a:t>Для полноценного тестового покрытия требуется малое число тестов</a:t>
            </a:r>
          </a:p>
          <a:p>
            <a:r>
              <a:rPr lang="ru-RU" sz="2000" dirty="0">
                <a:solidFill>
                  <a:srgbClr val="00B050"/>
                </a:solidFill>
              </a:rPr>
              <a:t>Интуитивно понятная техника не требующая сложных вычислений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0D911167-9935-7C1F-438B-CE9EF94E6EC8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475171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FF0000"/>
                </a:solidFill>
              </a:rPr>
              <a:t>-</a:t>
            </a:r>
          </a:p>
          <a:p>
            <a:r>
              <a:rPr lang="ru-RU" sz="2000" dirty="0">
                <a:solidFill>
                  <a:srgbClr val="FF0000"/>
                </a:solidFill>
              </a:rPr>
              <a:t>Иногда сложно формализовать области</a:t>
            </a:r>
          </a:p>
          <a:p>
            <a:r>
              <a:rPr lang="ru-RU" sz="2000" dirty="0">
                <a:solidFill>
                  <a:srgbClr val="FF0000"/>
                </a:solidFill>
              </a:rPr>
              <a:t>В случае черного ящика есть шанс неправильно определить область</a:t>
            </a:r>
          </a:p>
          <a:p>
            <a:r>
              <a:rPr lang="ru-RU" sz="2000" dirty="0">
                <a:solidFill>
                  <a:srgbClr val="FF0000"/>
                </a:solidFill>
              </a:rPr>
              <a:t>Не учитывает скрытые классы</a:t>
            </a:r>
          </a:p>
          <a:p>
            <a:r>
              <a:rPr lang="ru-RU" sz="2000" dirty="0">
                <a:solidFill>
                  <a:srgbClr val="FF0000"/>
                </a:solidFill>
              </a:rPr>
              <a:t>Низкая вероятность найти ошибки, если они не рядом с границами</a:t>
            </a:r>
          </a:p>
          <a:p>
            <a:r>
              <a:rPr lang="ru-RU" sz="2000" dirty="0">
                <a:solidFill>
                  <a:srgbClr val="FF0000"/>
                </a:solidFill>
              </a:rPr>
              <a:t>При формальном подходе в сложных взаимодействиях легко получить очень большое число тестов </a:t>
            </a:r>
          </a:p>
        </p:txBody>
      </p:sp>
    </p:spTree>
    <p:extLst>
      <p:ext uri="{BB962C8B-B14F-4D97-AF65-F5344CB8AC3E}">
        <p14:creationId xmlns:p14="http://schemas.microsoft.com/office/powerpoint/2010/main" val="179919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86BD72-D2FB-B542-46C7-CBDD7F1BB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85" y="1633208"/>
            <a:ext cx="9556630" cy="3292475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Тестирование –</a:t>
            </a:r>
            <a:r>
              <a:rPr lang="en-US" dirty="0"/>
              <a:t> </a:t>
            </a:r>
            <a:r>
              <a:rPr lang="ru-RU" dirty="0"/>
              <a:t>исследование продукта с целью получения информации о его качестве</a:t>
            </a:r>
          </a:p>
        </p:txBody>
      </p:sp>
    </p:spTree>
    <p:extLst>
      <p:ext uri="{BB962C8B-B14F-4D97-AF65-F5344CB8AC3E}">
        <p14:creationId xmlns:p14="http://schemas.microsoft.com/office/powerpoint/2010/main" val="511188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E03EC-D54E-56B7-A9B5-AEE14532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Exhaustive Testing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E1E184-2E80-C50C-C749-90F2418A8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00B050"/>
                </a:solidFill>
              </a:rPr>
              <a:t>Хорошо тем, что мы после него на все 100% знаем качество исследуемого продукта.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rgbClr val="FF0000"/>
                </a:solidFill>
              </a:rPr>
              <a:t>Чем плохо?</a:t>
            </a:r>
          </a:p>
        </p:txBody>
      </p:sp>
    </p:spTree>
    <p:extLst>
      <p:ext uri="{BB962C8B-B14F-4D97-AF65-F5344CB8AC3E}">
        <p14:creationId xmlns:p14="http://schemas.microsoft.com/office/powerpoint/2010/main" val="3515383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1F105F-5363-BB1D-1CDE-98411880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Analysis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ED9213-99A6-1F52-B996-0965E01B6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503614"/>
          </a:xfrm>
        </p:spPr>
        <p:txBody>
          <a:bodyPr>
            <a:normAutofit/>
          </a:bodyPr>
          <a:lstStyle/>
          <a:p>
            <a:r>
              <a:rPr lang="en-US" dirty="0"/>
              <a:t>Domain Analysis – </a:t>
            </a:r>
            <a:r>
              <a:rPr lang="ru-RU" dirty="0"/>
              <a:t>метод тестирования в основе которого лежит работа с областями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8F81512-2E0C-8C26-3452-43C07EBEE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700" y="3145785"/>
            <a:ext cx="2451100" cy="3175000"/>
          </a:xfrm>
          <a:prstGeom prst="rect">
            <a:avLst/>
          </a:prstGeom>
        </p:spPr>
      </p:pic>
      <p:sp>
        <p:nvSpPr>
          <p:cNvPr id="4" name="Объект 2">
            <a:extLst>
              <a:ext uri="{FF2B5EF4-FFF2-40B4-BE49-F238E27FC236}">
                <a16:creationId xmlns:a16="http://schemas.microsoft.com/office/drawing/2014/main" id="{2FF5996B-6AE5-2F4B-C9A2-CC86B109F0BD}"/>
              </a:ext>
            </a:extLst>
          </p:cNvPr>
          <p:cNvSpPr txBox="1">
            <a:spLocks/>
          </p:cNvSpPr>
          <p:nvPr/>
        </p:nvSpPr>
        <p:spPr>
          <a:xfrm>
            <a:off x="838200" y="3145785"/>
            <a:ext cx="6413613" cy="2503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Предполагается, что если все данные из одной области обрабатываются одинаково, значит результат проверки одного значения будет таким же как и у всех значений из области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207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EB30F2-EF14-F92E-BB74-B72940F52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Equivalence Partitioning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1E5623-F691-D9C7-445D-0D439F5C4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r>
              <a:rPr lang="ru-RU" dirty="0"/>
              <a:t>Разделить данные на классы эквивалентности, которые обрабатываются системой схожим образом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Из каждого класса выбрать одно значение и проверить его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0444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2">
            <a:extLst>
              <a:ext uri="{FF2B5EF4-FFF2-40B4-BE49-F238E27FC236}">
                <a16:creationId xmlns:a16="http://schemas.microsoft.com/office/drawing/2014/main" id="{B095E356-70AB-82EC-F9CC-A5EB4E24C0BA}"/>
              </a:ext>
            </a:extLst>
          </p:cNvPr>
          <p:cNvSpPr txBox="1">
            <a:spLocks/>
          </p:cNvSpPr>
          <p:nvPr/>
        </p:nvSpPr>
        <p:spPr>
          <a:xfrm>
            <a:off x="838200" y="1976901"/>
            <a:ext cx="10515600" cy="311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  <a:p>
            <a:pPr marL="0" indent="0">
              <a:buNone/>
            </a:pPr>
            <a:r>
              <a:rPr lang="ru-RU" b="1" dirty="0"/>
              <a:t>Правила для выделения классов эквивалентностей:</a:t>
            </a:r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ru-RU" dirty="0"/>
              <a:t>1) Если определен диапазон значений, то для него выделяется три класса эквивалентности: 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lvl="1"/>
            <a:r>
              <a:rPr lang="ru-RU" dirty="0"/>
              <a:t>Сам диапазон </a:t>
            </a:r>
            <a:r>
              <a:rPr lang="en-US" dirty="0"/>
              <a:t>[3</a:t>
            </a:r>
            <a:r>
              <a:rPr lang="ru-RU" dirty="0"/>
              <a:t> </a:t>
            </a:r>
            <a:r>
              <a:rPr lang="en-US" dirty="0"/>
              <a:t>..</a:t>
            </a:r>
            <a:r>
              <a:rPr lang="ru-RU" dirty="0"/>
              <a:t> </a:t>
            </a:r>
            <a:r>
              <a:rPr lang="en-US" dirty="0"/>
              <a:t>25]</a:t>
            </a:r>
            <a:endParaRPr lang="ru-RU" dirty="0"/>
          </a:p>
          <a:p>
            <a:pPr lvl="1"/>
            <a:r>
              <a:rPr lang="ru-RU" dirty="0"/>
              <a:t>Значения слева от него</a:t>
            </a:r>
            <a:r>
              <a:rPr lang="en-US" dirty="0"/>
              <a:t> </a:t>
            </a:r>
            <a:r>
              <a:rPr lang="ru-RU" dirty="0"/>
              <a:t>(-</a:t>
            </a:r>
            <a:r>
              <a:rPr lang="en-US" dirty="0"/>
              <a:t>∞</a:t>
            </a:r>
            <a:r>
              <a:rPr lang="ru-RU" dirty="0"/>
              <a:t> .. 3)</a:t>
            </a:r>
          </a:p>
          <a:p>
            <a:pPr lvl="1"/>
            <a:r>
              <a:rPr lang="ru-RU" dirty="0"/>
              <a:t>Значения справа от него (25 .. ∞+)</a:t>
            </a:r>
          </a:p>
          <a:p>
            <a:pPr marL="514350" indent="-514350">
              <a:buAutoNum type="arabicParenR"/>
            </a:pP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0D5B984-836D-FF8E-6EEC-14F6AB130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942936"/>
            <a:ext cx="7772400" cy="145289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F250F239-5F63-AE0F-B733-C59E36462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134" y="117145"/>
            <a:ext cx="4843732" cy="164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58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>
            <a:extLst>
              <a:ext uri="{FF2B5EF4-FFF2-40B4-BE49-F238E27FC236}">
                <a16:creationId xmlns:a16="http://schemas.microsoft.com/office/drawing/2014/main" id="{574938E8-84EE-DA57-B78C-C51C285B1BFF}"/>
              </a:ext>
            </a:extLst>
          </p:cNvPr>
          <p:cNvSpPr txBox="1">
            <a:spLocks/>
          </p:cNvSpPr>
          <p:nvPr/>
        </p:nvSpPr>
        <p:spPr>
          <a:xfrm>
            <a:off x="838200" y="1976901"/>
            <a:ext cx="10515600" cy="311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  <a:p>
            <a:pPr marL="0" indent="0">
              <a:buNone/>
            </a:pPr>
            <a:r>
              <a:rPr lang="ru-RU" b="1" dirty="0"/>
              <a:t>Правила для выделения классов эквивалентностей:</a:t>
            </a:r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ru-RU" dirty="0"/>
              <a:t>2) Если определен конкретный неупорядоченный набор значений, то для него выделяется два класса эквивалентности: 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lvl="1"/>
            <a:r>
              <a:rPr lang="ru-RU" dirty="0"/>
              <a:t>Набор валидных значений </a:t>
            </a:r>
            <a:r>
              <a:rPr lang="en-US" dirty="0"/>
              <a:t>{A</a:t>
            </a:r>
            <a:r>
              <a:rPr lang="ru-RU" dirty="0"/>
              <a:t> </a:t>
            </a:r>
            <a:r>
              <a:rPr lang="en-US" dirty="0"/>
              <a:t>..</a:t>
            </a:r>
            <a:r>
              <a:rPr lang="ru-RU" dirty="0"/>
              <a:t> </a:t>
            </a:r>
            <a:r>
              <a:rPr lang="en-US" dirty="0"/>
              <a:t>Z, a</a:t>
            </a:r>
            <a:r>
              <a:rPr lang="ru-RU" dirty="0"/>
              <a:t> </a:t>
            </a:r>
            <a:r>
              <a:rPr lang="en-US" dirty="0"/>
              <a:t>..</a:t>
            </a:r>
            <a:r>
              <a:rPr lang="ru-RU" dirty="0"/>
              <a:t> </a:t>
            </a:r>
            <a:r>
              <a:rPr lang="en-US" dirty="0"/>
              <a:t>z, 0</a:t>
            </a:r>
            <a:r>
              <a:rPr lang="ru-RU" dirty="0"/>
              <a:t> </a:t>
            </a:r>
            <a:r>
              <a:rPr lang="en-US" dirty="0"/>
              <a:t>..</a:t>
            </a:r>
            <a:r>
              <a:rPr lang="ru-RU" dirty="0"/>
              <a:t> </a:t>
            </a:r>
            <a:r>
              <a:rPr lang="en-US" dirty="0"/>
              <a:t>9}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Все остальные </a:t>
            </a:r>
            <a:r>
              <a:rPr lang="en-US" dirty="0"/>
              <a:t>{</a:t>
            </a:r>
            <a:r>
              <a:rPr lang="ru-RU" dirty="0"/>
              <a:t>А .. Я, а .. я, !, «, </a:t>
            </a:r>
            <a:r>
              <a:rPr lang="en-US" dirty="0"/>
              <a:t>#</a:t>
            </a:r>
            <a:r>
              <a:rPr lang="ru-RU" dirty="0"/>
              <a:t>, </a:t>
            </a:r>
            <a:r>
              <a:rPr lang="ru-RU" dirty="0">
                <a:sym typeface="Wingdings" pitchFamily="2" charset="2"/>
              </a:rPr>
              <a:t>, </a:t>
            </a:r>
            <a:r>
              <a:rPr lang="ja-JP" altLang="en-US">
                <a:sym typeface="Wingdings" pitchFamily="2" charset="2"/>
              </a:rPr>
              <a:t>家</a:t>
            </a:r>
            <a:r>
              <a:rPr lang="en-US" dirty="0"/>
              <a:t>}</a:t>
            </a:r>
            <a:r>
              <a:rPr lang="ru-RU" dirty="0"/>
              <a:t> и т.д.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EC2A5ED-60BC-14BD-21DD-3A9BBE74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134" y="117145"/>
            <a:ext cx="4843732" cy="164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110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5344019-242E-867B-1EE6-84D2DA7DE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134" y="117145"/>
            <a:ext cx="4843732" cy="1647305"/>
          </a:xfrm>
          <a:prstGeom prst="rect">
            <a:avLst/>
          </a:prstGeom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E2B28B81-8335-9529-3620-0F8D58FF7CE0}"/>
              </a:ext>
            </a:extLst>
          </p:cNvPr>
          <p:cNvSpPr txBox="1">
            <a:spLocks/>
          </p:cNvSpPr>
          <p:nvPr/>
        </p:nvSpPr>
        <p:spPr>
          <a:xfrm>
            <a:off x="838200" y="1976901"/>
            <a:ext cx="10515600" cy="311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  <a:p>
            <a:pPr marL="0" indent="0">
              <a:buNone/>
            </a:pPr>
            <a:r>
              <a:rPr lang="ru-RU" b="1" dirty="0"/>
              <a:t>Правила для выделения классов эквивалентностей:</a:t>
            </a:r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ru-RU" dirty="0"/>
              <a:t>3) Если определено условия вида «должно быть», то для него выделяется два класса эквивалентности: 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lvl="1"/>
            <a:r>
              <a:rPr lang="ru-RU" dirty="0"/>
              <a:t>Выполняющий условие </a:t>
            </a:r>
            <a:r>
              <a:rPr lang="en-US" dirty="0"/>
              <a:t>{A</a:t>
            </a:r>
            <a:r>
              <a:rPr lang="ru-RU" dirty="0"/>
              <a:t> </a:t>
            </a:r>
            <a:r>
              <a:rPr lang="en-US" dirty="0"/>
              <a:t>..</a:t>
            </a:r>
            <a:r>
              <a:rPr lang="ru-RU" dirty="0"/>
              <a:t> </a:t>
            </a:r>
            <a:r>
              <a:rPr lang="en-US" dirty="0"/>
              <a:t>Z, a</a:t>
            </a:r>
            <a:r>
              <a:rPr lang="ru-RU" dirty="0"/>
              <a:t> </a:t>
            </a:r>
            <a:r>
              <a:rPr lang="en-US" dirty="0"/>
              <a:t>..</a:t>
            </a:r>
            <a:r>
              <a:rPr lang="ru-RU" dirty="0"/>
              <a:t> </a:t>
            </a:r>
            <a:r>
              <a:rPr lang="en-US" dirty="0"/>
              <a:t>z}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Не выполняющий условие </a:t>
            </a:r>
            <a:r>
              <a:rPr lang="en-US" dirty="0"/>
              <a:t>{</a:t>
            </a:r>
            <a:r>
              <a:rPr lang="ru-RU" dirty="0"/>
              <a:t>0 .. 9</a:t>
            </a: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5047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DA4AF7-6482-3015-0799-40A20137A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выбрать значение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490B1D-158B-6F5B-6E87-13FBB4871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Случайно</a:t>
            </a:r>
          </a:p>
          <a:p>
            <a:pPr lvl="1"/>
            <a:r>
              <a:rPr lang="en-US" dirty="0"/>
              <a:t>Hint:</a:t>
            </a:r>
            <a:r>
              <a:rPr lang="ru-RU" dirty="0"/>
              <a:t> можно использовать каждый раз разное!</a:t>
            </a:r>
          </a:p>
          <a:p>
            <a:endParaRPr lang="ru-RU" dirty="0"/>
          </a:p>
          <a:p>
            <a:r>
              <a:rPr lang="ru-RU" dirty="0"/>
              <a:t>Пропорциональное разбиение</a:t>
            </a:r>
          </a:p>
          <a:p>
            <a:pPr lvl="1"/>
            <a:r>
              <a:rPr lang="ru-RU" dirty="0"/>
              <a:t>Делим класс эквивалентности на подклассы и берем случайное значение из каждого класса</a:t>
            </a:r>
          </a:p>
          <a:p>
            <a:endParaRPr lang="ru-RU" dirty="0"/>
          </a:p>
          <a:p>
            <a:r>
              <a:rPr lang="ru-RU" dirty="0"/>
              <a:t>Эмпирический выбор потенциально уязвимого места</a:t>
            </a:r>
          </a:p>
          <a:p>
            <a:pPr lvl="1"/>
            <a:r>
              <a:rPr lang="ru-RU" dirty="0"/>
              <a:t>«Чуйка» тестировщика и накопленный опыт в индустрии</a:t>
            </a:r>
          </a:p>
          <a:p>
            <a:endParaRPr lang="ru-RU" dirty="0"/>
          </a:p>
          <a:p>
            <a:r>
              <a:rPr lang="ru-RU" dirty="0"/>
              <a:t>Выбор специальных значений</a:t>
            </a:r>
          </a:p>
          <a:p>
            <a:pPr lvl="1"/>
            <a:r>
              <a:rPr lang="ru-RU" dirty="0"/>
              <a:t>Исходя из специфики предметной области</a:t>
            </a:r>
          </a:p>
        </p:txBody>
      </p:sp>
    </p:spTree>
    <p:extLst>
      <p:ext uri="{BB962C8B-B14F-4D97-AF65-F5344CB8AC3E}">
        <p14:creationId xmlns:p14="http://schemas.microsoft.com/office/powerpoint/2010/main" val="38279805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547</Words>
  <Application>Microsoft Macintosh PowerPoint</Application>
  <PresentationFormat>Широкоэкранный</PresentationFormat>
  <Paragraphs>104</Paragraphs>
  <Slides>14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Крылов Владимир</vt:lpstr>
      <vt:lpstr>Тестирование – исследование продукта с целью получения информации о его качестве</vt:lpstr>
      <vt:lpstr>Exhaustive Testing</vt:lpstr>
      <vt:lpstr>Domain Analysis</vt:lpstr>
      <vt:lpstr>Equivalence Partitioning</vt:lpstr>
      <vt:lpstr>Презентация PowerPoint</vt:lpstr>
      <vt:lpstr>Презентация PowerPoint</vt:lpstr>
      <vt:lpstr>Презентация PowerPoint</vt:lpstr>
      <vt:lpstr>Как выбрать значение</vt:lpstr>
      <vt:lpstr>Boundary Value Analysis</vt:lpstr>
      <vt:lpstr>Какие границы бывают</vt:lpstr>
      <vt:lpstr>Пример специальных значений</vt:lpstr>
      <vt:lpstr>Объединение проверок</vt:lpstr>
      <vt:lpstr>Плюсы и минусы подхода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Крылов Владимир</dc:title>
  <dc:creator>Microsoft Office User</dc:creator>
  <cp:lastModifiedBy>Microsoft Office User</cp:lastModifiedBy>
  <cp:revision>6</cp:revision>
  <dcterms:created xsi:type="dcterms:W3CDTF">2022-10-15T09:26:15Z</dcterms:created>
  <dcterms:modified xsi:type="dcterms:W3CDTF">2022-10-17T12:40:39Z</dcterms:modified>
</cp:coreProperties>
</file>