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2D09C-7A5F-4608-8AAA-7EED70AEB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DE3D9A-21AA-AD2D-C92B-3A85415B2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1D7C94-A874-1C60-8C38-B73A5171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EC2-AA15-EE4B-B69D-5C84B1CDAB5C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3EC547-BA91-093A-E2F0-3F8753B4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868BFA-168F-CC55-E1E0-770D0385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DFC0-E685-3D4F-BA76-F3C0C143F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78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307FD-95FA-2F5C-746D-79465E02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E02B31-5429-5255-3B4D-7C11E371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BBE859-8861-13B2-6330-DBF83B60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EC2-AA15-EE4B-B69D-5C84B1CDAB5C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5FAC3E-2F69-E582-64A6-F64540F5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A62D9C-A1F0-36F5-E6F1-AA40C469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DFC0-E685-3D4F-BA76-F3C0C143F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18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C234DA8-9A6E-A0CA-6C0E-D022EB91B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F5E33E-3A9C-F9E4-412D-FCD359CB8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6B39EB-654B-E687-C362-16454CFA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EC2-AA15-EE4B-B69D-5C84B1CDAB5C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2088E4-0C1E-DAA8-038D-FACDA16A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B0A408-1BEE-BBE7-4C20-6236B072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DFC0-E685-3D4F-BA76-F3C0C143F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5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88BBC-47B6-F8B8-7593-3710A908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6285E-E386-219C-0150-BB69F724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A34EFA-08C6-0A79-44B3-906B60BE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EC2-AA15-EE4B-B69D-5C84B1CDAB5C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8C494C-A04A-F5F9-C4ED-3199FF64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D01C1-DB77-17EA-2842-F42EC37B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DFC0-E685-3D4F-BA76-F3C0C143F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52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6A54B-63AE-E32A-E8A5-2898237F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45D647-89FA-2923-E5B5-BC4E982E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9F2D34-D2ED-37F6-FA49-FFF48E64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EC2-AA15-EE4B-B69D-5C84B1CDAB5C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57BABD-BCD9-6723-3A72-EC1464B3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EDBF68-CFB7-76F2-A8C3-6322477C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DFC0-E685-3D4F-BA76-F3C0C143F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91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2E2E5-DA36-AACD-4BC3-3A3F1D1F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3BB1E7-3D43-D014-0A79-4F02DB467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6DE48C-A7DC-D134-9701-FBDC46EF3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8448F4-8990-246F-2195-699A2143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EC2-AA15-EE4B-B69D-5C84B1CDAB5C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B7210A-16A1-E200-F509-9CE88B15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1B2F0-3435-398F-74E3-812DC061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DFC0-E685-3D4F-BA76-F3C0C143F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38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B79CA-03F1-03EC-7335-24DEF541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72009B-6E3F-1883-119D-412EB26EB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B6A2A1-E3FF-BC48-CF7C-2343ADFD9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40C28F-93F8-EBFC-566D-3DFF45EB6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BB05A1-45D1-2FA0-D5FD-365106F2D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B53D3A-BCDC-A2BB-EE5D-B2CF6E8F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EC2-AA15-EE4B-B69D-5C84B1CDAB5C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26B37E-31B6-7882-7B1D-25F578D4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9ACB10-2E33-6F1D-6125-EC7714BF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DFC0-E685-3D4F-BA76-F3C0C143F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30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CC08A-AF3F-BCE2-E854-71BB61E1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7A4489-BA0F-7F10-C51F-F729E4B7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EC2-AA15-EE4B-B69D-5C84B1CDAB5C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EB0D73-63AC-7053-119C-252F29BF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D133DA-2543-C5D9-B54C-C4B37FFA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DFC0-E685-3D4F-BA76-F3C0C143F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47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0EE9D2-FBEB-C9F4-A845-9D782741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EC2-AA15-EE4B-B69D-5C84B1CDAB5C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18CB2A-BF29-A8F3-FEB3-5D32A1CA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3F64ED-9E76-71A9-8E4D-916D6EBC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DFC0-E685-3D4F-BA76-F3C0C143F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9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00199-B318-7C90-A28D-5E4E48CF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56EFFE-AF1A-EA73-0276-8A90A9C2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03CD79-A162-2EDD-2DDF-DC6E7850D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BACC79-332D-94C3-2F24-84E6225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EC2-AA15-EE4B-B69D-5C84B1CDAB5C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97B75D-83EF-8B61-6B6B-2BB4BAFD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EECCC3-BB43-7D16-43F7-7FC419A4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DFC0-E685-3D4F-BA76-F3C0C143F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B4E60-3542-C6CA-B203-C754781E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D54BF5-755E-C2E3-527E-1F77F4445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45F75B-C1D8-05B2-AF5E-A6DD53F35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413C3A-E45D-E8FF-1949-4D81ADAE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EC2-AA15-EE4B-B69D-5C84B1CDAB5C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88D91C-B68A-0006-D4BA-721FF087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91468E-BC32-4244-FCE5-F63D4F01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DFC0-E685-3D4F-BA76-F3C0C143F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65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CB079-13C2-40EE-3113-20796C98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EBFE1A-4BF8-7989-6DA6-327E00CE4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D9A99A-A25C-E5D0-648B-AF63AF8AB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1EC2-AA15-EE4B-B69D-5C84B1CDAB5C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76F05C-2B40-990F-8580-277F6D0FC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C5915-A65D-D346-19CB-C1485D9CE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5DFC0-E685-3D4F-BA76-F3C0C143F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26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207701C-A630-AE1C-D1E4-6F0781A89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539" y="1661573"/>
            <a:ext cx="9144000" cy="913412"/>
          </a:xfrm>
        </p:spPr>
        <p:txBody>
          <a:bodyPr>
            <a:normAutofit fontScale="90000"/>
          </a:bodyPr>
          <a:lstStyle/>
          <a:p>
            <a:r>
              <a:rPr lang="ru-RU" dirty="0"/>
              <a:t>Крылов Владимир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6C88A537-0CD7-78A5-DF79-FCA1BA73F43E}"/>
              </a:ext>
            </a:extLst>
          </p:cNvPr>
          <p:cNvSpPr txBox="1">
            <a:spLocks/>
          </p:cNvSpPr>
          <p:nvPr/>
        </p:nvSpPr>
        <p:spPr>
          <a:xfrm>
            <a:off x="1384539" y="283428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Group Lead QA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0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677C64-BEB4-D5F0-16F3-82C26BB9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" dirty="0"/>
              <a:t>Black-box Testing Design Techniques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779C8CD-64FF-0A29-EA91-FD755338A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" dirty="0"/>
              <a:t>Equivalence Partitioning</a:t>
            </a:r>
          </a:p>
          <a:p>
            <a:pPr>
              <a:lnSpc>
                <a:spcPct val="150000"/>
              </a:lnSpc>
            </a:pPr>
            <a:r>
              <a:rPr lang="en" dirty="0"/>
              <a:t>Boundary Value Analysis</a:t>
            </a:r>
          </a:p>
          <a:p>
            <a:pPr>
              <a:lnSpc>
                <a:spcPct val="150000"/>
              </a:lnSpc>
            </a:pPr>
            <a:r>
              <a:rPr lang="en" dirty="0"/>
              <a:t>Decision Tables</a:t>
            </a:r>
          </a:p>
          <a:p>
            <a:pPr>
              <a:lnSpc>
                <a:spcPct val="150000"/>
              </a:lnSpc>
            </a:pPr>
            <a:r>
              <a:rPr lang="en" dirty="0"/>
              <a:t>State &amp; Transition Diagram</a:t>
            </a:r>
          </a:p>
          <a:p>
            <a:pPr>
              <a:lnSpc>
                <a:spcPct val="150000"/>
              </a:lnSpc>
            </a:pPr>
            <a:r>
              <a:rPr lang="en" dirty="0"/>
              <a:t>Combinatorial Test Design</a:t>
            </a:r>
          </a:p>
        </p:txBody>
      </p:sp>
    </p:spTree>
    <p:extLst>
      <p:ext uri="{BB962C8B-B14F-4D97-AF65-F5344CB8AC3E}">
        <p14:creationId xmlns:p14="http://schemas.microsoft.com/office/powerpoint/2010/main" val="279162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53ED3-476D-6B2B-97B9-620114FE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Decision Tables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518EE7-01CB-5C5F-4A8E-4DB488E18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Таблицы принятия решений (или таблицы причинно-следственных связей) – это краткое визуальное представление для указания, какие действия выполнять в зависимости от заданных условий. </a:t>
            </a: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Каждый столбец таблицы представляет из себя одно правило принятия решений в форме «если» (условия) – «то» (действия)</a:t>
            </a:r>
          </a:p>
        </p:txBody>
      </p:sp>
    </p:spTree>
    <p:extLst>
      <p:ext uri="{BB962C8B-B14F-4D97-AF65-F5344CB8AC3E}">
        <p14:creationId xmlns:p14="http://schemas.microsoft.com/office/powerpoint/2010/main" val="45543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671A6-2496-015C-2F64-1B43097B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Чтобы сдать экзамен, необходимо правильно ответить не менее чем на 26 вопросов за 1 час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3726A-E413-56CD-60F4-2C1FF73FA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Условия </a:t>
            </a:r>
          </a:p>
          <a:p>
            <a:pPr lvl="1"/>
            <a:r>
              <a:rPr lang="ru-RU" dirty="0"/>
              <a:t>Первое: количество правильных ответов </a:t>
            </a:r>
            <a:r>
              <a:rPr lang="en-US" dirty="0"/>
              <a:t>&gt;= 26 (</a:t>
            </a:r>
            <a:r>
              <a:rPr lang="ru-RU" dirty="0"/>
              <a:t>Варианты: «Да», «Нет»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Второе: время </a:t>
            </a:r>
            <a:r>
              <a:rPr lang="en-US" dirty="0"/>
              <a:t>&lt;1</a:t>
            </a:r>
            <a:r>
              <a:rPr lang="ru-RU" dirty="0"/>
              <a:t> час </a:t>
            </a:r>
            <a:r>
              <a:rPr lang="en-US" dirty="0"/>
              <a:t>(</a:t>
            </a:r>
            <a:r>
              <a:rPr lang="ru-RU" dirty="0"/>
              <a:t>Варианты: «Да», «Нет»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Действия</a:t>
            </a:r>
          </a:p>
          <a:p>
            <a:pPr lvl="1"/>
            <a:r>
              <a:rPr lang="ru-RU" dirty="0"/>
              <a:t>Экзамен сдан </a:t>
            </a:r>
            <a:r>
              <a:rPr lang="en-US" dirty="0"/>
              <a:t>(</a:t>
            </a:r>
            <a:r>
              <a:rPr lang="ru-RU" dirty="0"/>
              <a:t>Варианты: «Да», «Нет»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0DBF02-CA25-62B2-8108-7F7AF20F7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4289898"/>
            <a:ext cx="7429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0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05184-EECA-0A08-344C-67271C51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Алгоритм построения таблиц принятия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62C2C-24C7-642D-C607-03BE08C5C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Определить все возможные условия</a:t>
            </a:r>
          </a:p>
          <a:p>
            <a:pPr>
              <a:lnSpc>
                <a:spcPct val="150000"/>
              </a:lnSpc>
            </a:pPr>
            <a:r>
              <a:rPr lang="ru-RU" dirty="0"/>
              <a:t>Определить все возможные действия</a:t>
            </a:r>
          </a:p>
          <a:p>
            <a:pPr>
              <a:lnSpc>
                <a:spcPct val="150000"/>
              </a:lnSpc>
            </a:pPr>
            <a:r>
              <a:rPr lang="ru-RU" dirty="0"/>
              <a:t>Сгенерировать все комбинации условий: каждая отдельная комбинация это отдельный столбец в таблице</a:t>
            </a:r>
          </a:p>
          <a:p>
            <a:pPr>
              <a:lnSpc>
                <a:spcPct val="150000"/>
              </a:lnSpc>
            </a:pPr>
            <a:r>
              <a:rPr lang="ru-RU" dirty="0"/>
              <a:t>Определить какие действия соответствуют каким комбинациям условий и заполнить таблицу</a:t>
            </a:r>
          </a:p>
          <a:p>
            <a:pPr>
              <a:lnSpc>
                <a:spcPct val="150000"/>
              </a:lnSpc>
            </a:pPr>
            <a:r>
              <a:rPr lang="ru-RU" dirty="0"/>
              <a:t>Для каждого столбца составить минимум один тест-кейс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NOTE</a:t>
            </a:r>
            <a:r>
              <a:rPr lang="en-US" dirty="0"/>
              <a:t>: </a:t>
            </a:r>
            <a:r>
              <a:rPr lang="ru-RU" dirty="0"/>
              <a:t>помним про классы эквивалентности и граничные условия</a:t>
            </a:r>
          </a:p>
        </p:txBody>
      </p:sp>
    </p:spTree>
    <p:extLst>
      <p:ext uri="{BB962C8B-B14F-4D97-AF65-F5344CB8AC3E}">
        <p14:creationId xmlns:p14="http://schemas.microsoft.com/office/powerpoint/2010/main" val="30488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E79BBF-ED18-BEE5-78D6-18675CE9B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745"/>
            <a:ext cx="10515600" cy="1459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Помним о том, что таблицу можно оптимизировать, а также отслеживать невозможные комбинации условий.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Рассмотрим пример из предыдущей лекции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8E52D8-A907-4B66-DCE5-4262C83B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134" y="1781695"/>
            <a:ext cx="4843732" cy="164730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F5F43B19-652E-C3BB-FDA2-9725FBB506A9}"/>
              </a:ext>
            </a:extLst>
          </p:cNvPr>
          <p:cNvSpPr txBox="1">
            <a:spLocks/>
          </p:cNvSpPr>
          <p:nvPr/>
        </p:nvSpPr>
        <p:spPr>
          <a:xfrm>
            <a:off x="838200" y="3346315"/>
            <a:ext cx="10515600" cy="2769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Условия: </a:t>
            </a:r>
          </a:p>
          <a:p>
            <a:pPr lvl="1"/>
            <a:r>
              <a:rPr lang="ru-RU" sz="2000" dirty="0"/>
              <a:t>Латинские буквы </a:t>
            </a:r>
            <a:r>
              <a:rPr lang="en-US" sz="2000" dirty="0"/>
              <a:t>(</a:t>
            </a:r>
            <a:r>
              <a:rPr lang="ru-RU" sz="2000" dirty="0"/>
              <a:t>Варианты: «Да», «Нет»</a:t>
            </a:r>
            <a:r>
              <a:rPr lang="en-US" sz="2000" dirty="0"/>
              <a:t>)</a:t>
            </a:r>
          </a:p>
          <a:p>
            <a:pPr lvl="1"/>
            <a:r>
              <a:rPr lang="ru-RU" sz="2000" dirty="0"/>
              <a:t>Цифры</a:t>
            </a:r>
            <a:r>
              <a:rPr lang="en-US" sz="2000" dirty="0"/>
              <a:t> (</a:t>
            </a:r>
            <a:r>
              <a:rPr lang="ru-RU" sz="2000" dirty="0"/>
              <a:t>Варианты: «Да», «Нет»</a:t>
            </a:r>
            <a:r>
              <a:rPr lang="en-US" sz="2000" dirty="0"/>
              <a:t>)</a:t>
            </a:r>
            <a:endParaRPr lang="ru-RU" sz="2000" dirty="0"/>
          </a:p>
          <a:p>
            <a:pPr lvl="1"/>
            <a:r>
              <a:rPr lang="ru-RU" sz="2000" dirty="0"/>
              <a:t>Количество символов от 3 до 25 </a:t>
            </a:r>
            <a:r>
              <a:rPr lang="en-US" sz="2000" dirty="0"/>
              <a:t>(</a:t>
            </a:r>
            <a:r>
              <a:rPr lang="ru-RU" sz="2000" dirty="0"/>
              <a:t>Варианты: «Да», «Нет»</a:t>
            </a:r>
            <a:r>
              <a:rPr lang="en-US" sz="2000" dirty="0"/>
              <a:t>)</a:t>
            </a:r>
            <a:endParaRPr lang="ru-RU" sz="2000" dirty="0"/>
          </a:p>
          <a:p>
            <a:pPr lvl="1"/>
            <a:r>
              <a:rPr lang="ru-RU" sz="2000" dirty="0"/>
              <a:t>Первый символ буква </a:t>
            </a:r>
            <a:r>
              <a:rPr lang="en-US" sz="2000" dirty="0"/>
              <a:t>(</a:t>
            </a:r>
            <a:r>
              <a:rPr lang="ru-RU" sz="2000" dirty="0"/>
              <a:t>Варианты: «Да», «Нет»</a:t>
            </a:r>
            <a:r>
              <a:rPr lang="en-US" sz="2000" dirty="0"/>
              <a:t>)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Действия:</a:t>
            </a:r>
          </a:p>
          <a:p>
            <a:pPr lvl="1"/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Показать ошибку</a:t>
            </a:r>
          </a:p>
          <a:p>
            <a:pPr lvl="1"/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Показать зеленую галочку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1453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6A5E9-0B0D-34E8-EF65-9141BC20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State &amp; Transition Diagram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722C4-2DFF-20D0-B573-F7FED297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Диаграммы состояний-переходов – это визуальная техника, которая показывает как объект переходит из одного состояния в другое.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В диаграмме показывают:</a:t>
            </a:r>
          </a:p>
          <a:p>
            <a:pPr lvl="1">
              <a:lnSpc>
                <a:spcPct val="150000"/>
              </a:lnSpc>
            </a:pPr>
            <a:r>
              <a:rPr lang="ru-RU" dirty="0"/>
              <a:t>Состояния объекта</a:t>
            </a:r>
          </a:p>
          <a:p>
            <a:pPr lvl="1">
              <a:lnSpc>
                <a:spcPct val="150000"/>
              </a:lnSpc>
            </a:pPr>
            <a:r>
              <a:rPr lang="ru-RU" dirty="0"/>
              <a:t>События, которые приводят к смене одного состояния на другое</a:t>
            </a: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45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DF5B0-0609-C267-0A39-ACA3F56A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Workflow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B9D6C37-152E-0BB6-969D-D3E0C57D5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462" y="1825625"/>
            <a:ext cx="7383076" cy="4351338"/>
          </a:xfrm>
        </p:spPr>
      </p:pic>
    </p:spTree>
    <p:extLst>
      <p:ext uri="{BB962C8B-B14F-4D97-AF65-F5344CB8AC3E}">
        <p14:creationId xmlns:p14="http://schemas.microsoft.com/office/powerpoint/2010/main" val="214818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E1DCD-BF0A-9D59-EF3C-69860F73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Алгоритм создания диаграмм состояний-переходов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E50B81-DEC3-3750-E96C-6D5B15BF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Определить объект</a:t>
            </a:r>
          </a:p>
          <a:p>
            <a:pPr>
              <a:lnSpc>
                <a:spcPct val="150000"/>
              </a:lnSpc>
            </a:pPr>
            <a:r>
              <a:rPr lang="ru-RU" dirty="0"/>
              <a:t>Определить все его состояния</a:t>
            </a:r>
          </a:p>
          <a:p>
            <a:pPr>
              <a:lnSpc>
                <a:spcPct val="150000"/>
              </a:lnSpc>
            </a:pPr>
            <a:r>
              <a:rPr lang="ru-RU" dirty="0"/>
              <a:t>Определить все варианты переходов из состояний в состояния</a:t>
            </a:r>
          </a:p>
          <a:p>
            <a:pPr>
              <a:lnSpc>
                <a:spcPct val="150000"/>
              </a:lnSpc>
            </a:pPr>
            <a:r>
              <a:rPr lang="ru-RU" dirty="0"/>
              <a:t>Определить начальное и конечное состояние</a:t>
            </a:r>
          </a:p>
          <a:p>
            <a:pPr>
              <a:lnSpc>
                <a:spcPct val="150000"/>
              </a:lnSpc>
            </a:pPr>
            <a:r>
              <a:rPr lang="ru-RU" dirty="0"/>
              <a:t>Сгенерировать тест-кейсы на основе диаграммы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4889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341</Words>
  <Application>Microsoft Macintosh PowerPoint</Application>
  <PresentationFormat>Широкоэкранный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Крылов Владимир</vt:lpstr>
      <vt:lpstr>Black-box Testing Design Techniques</vt:lpstr>
      <vt:lpstr>Decision Tables</vt:lpstr>
      <vt:lpstr>Чтобы сдать экзамен, необходимо правильно ответить не менее чем на 26 вопросов за 1 час</vt:lpstr>
      <vt:lpstr>Алгоритм построения таблиц принятия решений</vt:lpstr>
      <vt:lpstr>Презентация PowerPoint</vt:lpstr>
      <vt:lpstr>State &amp; Transition Diagram</vt:lpstr>
      <vt:lpstr>JIRA Workflow</vt:lpstr>
      <vt:lpstr>Алгоритм создания диаграмм состояний-переходов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Крылов Владимир</dc:title>
  <dc:creator>Microsoft Office User</dc:creator>
  <cp:lastModifiedBy>Microsoft Office User</cp:lastModifiedBy>
  <cp:revision>2</cp:revision>
  <dcterms:created xsi:type="dcterms:W3CDTF">2022-12-07T22:49:13Z</dcterms:created>
  <dcterms:modified xsi:type="dcterms:W3CDTF">2022-12-08T00:47:58Z</dcterms:modified>
</cp:coreProperties>
</file>