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60" r:id="rId5"/>
    <p:sldId id="261" r:id="rId6"/>
    <p:sldId id="264" r:id="rId7"/>
    <p:sldId id="263" r:id="rId8"/>
    <p:sldId id="265" r:id="rId9"/>
    <p:sldId id="266" r:id="rId10"/>
    <p:sldId id="269" r:id="rId11"/>
    <p:sldId id="274" r:id="rId12"/>
    <p:sldId id="272" r:id="rId13"/>
    <p:sldId id="27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DBE0E-00CF-4C5F-88EF-0E2B58EF5E36}" type="datetimeFigureOut">
              <a:rPr kumimoji="1" lang="ja-JP" altLang="en-US" smtClean="0"/>
              <a:t>2025/6/20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379E8-CD33-43C1-A125-6ADD3EC7F0F4}" type="slidenum">
              <a:rPr kumimoji="1" lang="ja-JP" altLang="en-US" smtClean="0"/>
              <a:t>‹#›</a:t>
            </a:fld>
            <a:endParaRPr kumimoji="1" lang="ja-JP" altLang="en-US"/>
          </a:p>
        </p:txBody>
      </p:sp>
    </p:spTree>
    <p:extLst>
      <p:ext uri="{BB962C8B-B14F-4D97-AF65-F5344CB8AC3E}">
        <p14:creationId xmlns:p14="http://schemas.microsoft.com/office/powerpoint/2010/main" val="3987222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お待たせいたしました。</a:t>
            </a:r>
            <a:endParaRPr kumimoji="1" lang="en-US" altLang="ja-JP" dirty="0"/>
          </a:p>
          <a:p>
            <a:r>
              <a:rPr kumimoji="1" lang="ja-JP" altLang="en-US" dirty="0"/>
              <a:t>これから、チーム無差別茶会の発表を始めさせていただきます。</a:t>
            </a:r>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1</a:t>
            </a:fld>
            <a:endParaRPr kumimoji="1" lang="ja-JP" altLang="en-US"/>
          </a:p>
        </p:txBody>
      </p:sp>
    </p:spTree>
    <p:extLst>
      <p:ext uri="{BB962C8B-B14F-4D97-AF65-F5344CB8AC3E}">
        <p14:creationId xmlns:p14="http://schemas.microsoft.com/office/powerpoint/2010/main" val="415691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ゲームのジャンルは</a:t>
            </a:r>
            <a:r>
              <a:rPr kumimoji="1" lang="en-US" altLang="ja-JP" dirty="0"/>
              <a:t>2D</a:t>
            </a:r>
            <a:r>
              <a:rPr kumimoji="1" lang="ja-JP" altLang="en-US" dirty="0"/>
              <a:t>ステルスアクションで、プラットフォームはウィンドウズパソコン、プレイ人数はひとりを想定して制作しています。ゲームのテーマは脱走です。</a:t>
            </a:r>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2</a:t>
            </a:fld>
            <a:endParaRPr kumimoji="1" lang="ja-JP" altLang="en-US"/>
          </a:p>
        </p:txBody>
      </p:sp>
    </p:spTree>
    <p:extLst>
      <p:ext uri="{BB962C8B-B14F-4D97-AF65-F5344CB8AC3E}">
        <p14:creationId xmlns:p14="http://schemas.microsoft.com/office/powerpoint/2010/main" val="93227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まず始めに、チームメンバーの紹介です。</a:t>
            </a:r>
            <a:br>
              <a:rPr kumimoji="1" lang="en-US" altLang="ja-JP" dirty="0"/>
            </a:br>
            <a:r>
              <a:rPr kumimoji="1" lang="ja-JP" altLang="en-US" dirty="0"/>
              <a:t>プログラマーの水脇、望月、吉岡、鈴木、加川、グラフィックデザインの塚田、プランナーの亀田です。</a:t>
            </a:r>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3</a:t>
            </a:fld>
            <a:endParaRPr kumimoji="1" lang="ja-JP" altLang="en-US"/>
          </a:p>
        </p:txBody>
      </p:sp>
    </p:spTree>
    <p:extLst>
      <p:ext uri="{BB962C8B-B14F-4D97-AF65-F5344CB8AC3E}">
        <p14:creationId xmlns:p14="http://schemas.microsoft.com/office/powerpoint/2010/main" val="404319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ctr"/>
            <a:r>
              <a:rPr kumimoji="1" lang="ja-JP" altLang="en-US" dirty="0"/>
              <a:t>このゲームのコンセプトは、「</a:t>
            </a:r>
            <a:r>
              <a:rPr kumimoji="1" lang="ja-JP" altLang="en-US" sz="1200" b="0" dirty="0"/>
              <a:t>敵の視界に入る前に障害物などに身を潜めると敵の索敵から逃れることが出来る。</a:t>
            </a:r>
            <a:r>
              <a:rPr kumimoji="1" lang="ja-JP" altLang="en-US" dirty="0"/>
              <a:t>」です。ステルスアクションなので、敵となるキャラクターに見つからないようにうまく隠れながらステージを攻略していくゲームを考えました。また、自機となるキャラクターにデメリット付きのスキルを持たせ、それを活用することで、ゲーム攻略の手段の幅を広めるようにしました。</a:t>
            </a:r>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4</a:t>
            </a:fld>
            <a:endParaRPr kumimoji="1" lang="ja-JP" altLang="en-US"/>
          </a:p>
        </p:txBody>
      </p:sp>
    </p:spTree>
    <p:extLst>
      <p:ext uri="{BB962C8B-B14F-4D97-AF65-F5344CB8AC3E}">
        <p14:creationId xmlns:p14="http://schemas.microsoft.com/office/powerpoint/2010/main" val="343571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続いて、ゲームの大まかな説明です。</a:t>
            </a:r>
            <a:endParaRPr kumimoji="1" lang="en-US" altLang="ja-JP" dirty="0"/>
          </a:p>
          <a:p>
            <a:r>
              <a:rPr kumimoji="1" lang="ja-JP" altLang="en-US" dirty="0"/>
              <a:t>ステルスアクションといえば個人的に</a:t>
            </a:r>
            <a:r>
              <a:rPr kumimoji="1" lang="en-US" altLang="ja-JP" dirty="0"/>
              <a:t>3D</a:t>
            </a:r>
            <a:r>
              <a:rPr kumimoji="1" lang="ja-JP" altLang="en-US" dirty="0"/>
              <a:t>ゲームのイメージが強かったので、</a:t>
            </a:r>
            <a:r>
              <a:rPr kumimoji="1" lang="en-US" altLang="ja-JP" dirty="0"/>
              <a:t>2</a:t>
            </a:r>
            <a:r>
              <a:rPr kumimoji="1" lang="ja-JP" altLang="en-US" dirty="0"/>
              <a:t>サイドビューの</a:t>
            </a:r>
            <a:r>
              <a:rPr kumimoji="1" lang="en-US" altLang="ja-JP" dirty="0"/>
              <a:t>2D</a:t>
            </a:r>
            <a:r>
              <a:rPr kumimoji="1" lang="ja-JP" altLang="en-US" dirty="0"/>
              <a:t>横スクロールアクションゲームにしました。</a:t>
            </a:r>
            <a:endParaRPr kumimoji="1" lang="en-US" altLang="ja-JP" dirty="0"/>
          </a:p>
          <a:p>
            <a:r>
              <a:rPr kumimoji="1" lang="ja-JP" altLang="en-US" dirty="0"/>
              <a:t>このゲームの勝利条件は敵に完全に発見される前にゴールへ到達することです。後ほどくわしく説明しますが、一度発見されたら即失敗ではなく、発見された状態で一定時間が経過したら失敗となります。</a:t>
            </a:r>
            <a:br>
              <a:rPr kumimoji="1" lang="en-US" altLang="ja-JP" dirty="0"/>
            </a:br>
            <a:r>
              <a:rPr kumimoji="1" lang="ja-JP" altLang="en-US" dirty="0"/>
              <a:t>敗北条件は敵に完全に発見されるか、制限時間内にゴールへたどり着くことができなかった場合です。</a:t>
            </a:r>
            <a:endParaRPr kumimoji="1" lang="en-US" altLang="ja-JP" dirty="0"/>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5</a:t>
            </a:fld>
            <a:endParaRPr kumimoji="1" lang="ja-JP" altLang="en-US"/>
          </a:p>
        </p:txBody>
      </p:sp>
    </p:spTree>
    <p:extLst>
      <p:ext uri="{BB962C8B-B14F-4D97-AF65-F5344CB8AC3E}">
        <p14:creationId xmlns:p14="http://schemas.microsoft.com/office/powerpoint/2010/main" val="396939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次に、自機となるプレイヤーキャラクター以外は仮置きの画像となりますが、メイン画面のレイアウトの説明をします。</a:t>
            </a:r>
            <a:endParaRPr kumimoji="1" lang="en-US" altLang="ja-JP" dirty="0"/>
          </a:p>
          <a:p>
            <a:r>
              <a:rPr kumimoji="1" lang="ja-JP" altLang="en-US" dirty="0"/>
              <a:t>画面中央付近にいる緑がかった髪と青い服が特徴のキャラクターが、今回のプレイヤーが操作するキャラクターとなります。</a:t>
            </a:r>
            <a:endParaRPr kumimoji="1" lang="en-US" altLang="ja-JP" dirty="0"/>
          </a:p>
          <a:p>
            <a:r>
              <a:rPr kumimoji="1" lang="ja-JP" altLang="en-US" dirty="0"/>
              <a:t>画面左上にある白と水色の棒が、発見ゲージという見つかっている時間を描写するものです。白い部分が全部水色になると、完全に発見された状態となり、ゲームオーバーとなります。</a:t>
            </a:r>
            <a:endParaRPr kumimoji="1" lang="en-US" altLang="ja-JP" dirty="0"/>
          </a:p>
          <a:p>
            <a:r>
              <a:rPr kumimoji="1" lang="ja-JP" altLang="en-US" dirty="0"/>
              <a:t>画面真ん中と左の赤い丸とその周りの円が、敵キャラクターと各敵キャラクターの索敵範囲となる視界になります。この中に自機がいる間は発見ゲージが上昇していきます。</a:t>
            </a:r>
            <a:endParaRPr kumimoji="1" lang="en-US" altLang="ja-JP" dirty="0"/>
          </a:p>
          <a:p>
            <a:r>
              <a:rPr kumimoji="1" lang="ja-JP" altLang="en-US" dirty="0"/>
              <a:t>中央左の黒い資格が障害物となっており、その陰に隠れることで、敵の視界の範囲内でも敵にバレずにやり過ごすことが出来ます。</a:t>
            </a:r>
            <a:br>
              <a:rPr kumimoji="1" lang="en-US" altLang="ja-JP" dirty="0"/>
            </a:br>
            <a:r>
              <a:rPr kumimoji="1" lang="ja-JP" altLang="en-US" dirty="0"/>
              <a:t>最後に、画面中央の小さい丸が、アイテムなどのオブジェクトです。これに近づいて拾い、投げることで敵の注意をアイテムの落下地点に集めることができます。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6</a:t>
            </a:fld>
            <a:endParaRPr kumimoji="1" lang="ja-JP" altLang="en-US"/>
          </a:p>
        </p:txBody>
      </p:sp>
    </p:spTree>
    <p:extLst>
      <p:ext uri="{BB962C8B-B14F-4D97-AF65-F5344CB8AC3E}">
        <p14:creationId xmlns:p14="http://schemas.microsoft.com/office/powerpoint/2010/main" val="404430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続いて、自機キャラクターの能力の説明をします。自機キャラクターには、大きく</a:t>
            </a:r>
            <a:r>
              <a:rPr kumimoji="1" lang="en-US" altLang="ja-JP" dirty="0"/>
              <a:t>4</a:t>
            </a:r>
            <a:r>
              <a:rPr kumimoji="1" lang="ja-JP" altLang="en-US" dirty="0"/>
              <a:t>つの特殊能力が付与されています。</a:t>
            </a:r>
            <a:endParaRPr kumimoji="1" lang="en-US" altLang="ja-JP" dirty="0"/>
          </a:p>
          <a:p>
            <a:r>
              <a:rPr kumimoji="1" lang="ja-JP" altLang="en-US" dirty="0"/>
              <a:t>まず</a:t>
            </a:r>
            <a:r>
              <a:rPr kumimoji="1" lang="en-US" altLang="ja-JP" dirty="0"/>
              <a:t>1</a:t>
            </a:r>
            <a:r>
              <a:rPr kumimoji="1" lang="ja-JP" altLang="en-US" dirty="0"/>
              <a:t>つ目は、触手を伸ばして壁などのオブジェクトに当てて、その位置に高速移動する能力です。瞬間移動とは違って直接触れることができる直線上のものにしか移動できないので、使いどころが難しい盤面もありますが、機動力を大きく上げるものなので、敵から逃走する時などに有効な能力となります。</a:t>
            </a:r>
            <a:endParaRPr kumimoji="1" lang="en-US" altLang="ja-JP" dirty="0"/>
          </a:p>
          <a:p>
            <a:r>
              <a:rPr kumimoji="1" lang="en-US" altLang="ja-JP" dirty="0"/>
              <a:t>2</a:t>
            </a:r>
            <a:r>
              <a:rPr kumimoji="1" lang="ja-JP" altLang="en-US" dirty="0"/>
              <a:t>つ目の能力は、透明化です。一時的に透明になることで、身を隠せるものが近くにない時でも</a:t>
            </a:r>
          </a:p>
        </p:txBody>
      </p:sp>
      <p:sp>
        <p:nvSpPr>
          <p:cNvPr id="4" name="スライド番号プレースホルダー 3"/>
          <p:cNvSpPr>
            <a:spLocks noGrp="1"/>
          </p:cNvSpPr>
          <p:nvPr>
            <p:ph type="sldNum" sz="quarter" idx="5"/>
          </p:nvPr>
        </p:nvSpPr>
        <p:spPr/>
        <p:txBody>
          <a:bodyPr/>
          <a:lstStyle/>
          <a:p>
            <a:fld id="{111379E8-CD33-43C1-A125-6ADD3EC7F0F4}" type="slidenum">
              <a:rPr kumimoji="1" lang="ja-JP" altLang="en-US" smtClean="0"/>
              <a:t>7</a:t>
            </a:fld>
            <a:endParaRPr kumimoji="1" lang="ja-JP" altLang="en-US"/>
          </a:p>
        </p:txBody>
      </p:sp>
    </p:spTree>
    <p:extLst>
      <p:ext uri="{BB962C8B-B14F-4D97-AF65-F5344CB8AC3E}">
        <p14:creationId xmlns:p14="http://schemas.microsoft.com/office/powerpoint/2010/main" val="193255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BF056-2657-3811-AB24-7B950C26700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D29CB55-9A52-849B-47F7-DDC337759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74420F-A864-EB05-9C50-20B29324590D}"/>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5C8C3AAF-D3F5-C19C-B227-6FEAE15CA4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CD9662-7029-8D71-F987-BB06367740B5}"/>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344011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3CE68-6EFB-8E7B-7828-362B6E92533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3AE432-0DD3-07F8-61A9-E9E75F0156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44FB35-3574-DE9C-E6CB-D139F7757249}"/>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EB620CD3-FE09-5232-2F19-2B7ACCEE8A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8108F2-0524-9514-DD41-8B19AC5AFE57}"/>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72650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C7488E-506D-5A8A-1D40-5A6F81762C8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683680-A41F-1AA6-FA2D-88C76FA7EE1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15301E-CADF-F029-7C60-AD2D202828B4}"/>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02CC2206-28AE-8E1C-C1D8-4A13EB47FA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902DC5-140F-5CE4-0B81-EDF25BB7ACFB}"/>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24372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DA47D-CF92-7DBB-3030-B71C7E2B98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9AA645-2FD9-C378-D23F-6C5A2095811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395251-6110-3415-6EC8-1288C270D949}"/>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14983F38-EAF1-A8F7-4D4A-CAC29D54A3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09298D-600B-09EC-C210-82E72CAA6CEC}"/>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422809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FDD3B-473F-D1AB-3BD5-DFDEAF6C14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9E8968-68AC-D569-5D46-DD0AEDB3C5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0AD6DD5-47F4-817E-065B-8C9AD5D96DE8}"/>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BE5EFBF6-CDC8-B354-5392-E79C084B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0896E-12F1-A3F6-79BB-9AE59ADC7F7F}"/>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4505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78410D-DF25-CC3C-BAF1-6D4EDE598B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61262E-E7A2-F5F2-0D23-D45A0E591B1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E000626-ED4D-AF4D-8639-3AAB31BEF4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F9C8FA-DB9E-4795-23C9-D0C5C657495F}"/>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6" name="フッター プレースホルダー 5">
            <a:extLst>
              <a:ext uri="{FF2B5EF4-FFF2-40B4-BE49-F238E27FC236}">
                <a16:creationId xmlns:a16="http://schemas.microsoft.com/office/drawing/2014/main" id="{3026C506-A18D-833E-619A-D23112425E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C77705-4AAA-DF7B-6987-F4145CDB2F7F}"/>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7060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618D5-08F8-A020-D3E4-F43EDC08FC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8A2759-DAFB-4F78-AF3B-B4C5FF106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22CAC83-4368-08AA-BFDF-5ACB1E828FB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8CB653-2D83-6E80-0E5C-5640B65DC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E2B07A-C7B8-63AC-9C33-68B9800CFF1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6F27015-627B-8243-9FFB-9A88CE270F34}"/>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8" name="フッター プレースホルダー 7">
            <a:extLst>
              <a:ext uri="{FF2B5EF4-FFF2-40B4-BE49-F238E27FC236}">
                <a16:creationId xmlns:a16="http://schemas.microsoft.com/office/drawing/2014/main" id="{7AAF7242-4AF5-B13F-C336-E0C48C0D676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FDC647-5D9D-CB1F-335D-6B739FD9094B}"/>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87178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6118E-37F3-0096-BC18-1A90735091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2F588D-3243-E4BF-49F7-876F7918474B}"/>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4" name="フッター プレースホルダー 3">
            <a:extLst>
              <a:ext uri="{FF2B5EF4-FFF2-40B4-BE49-F238E27FC236}">
                <a16:creationId xmlns:a16="http://schemas.microsoft.com/office/drawing/2014/main" id="{78EB9229-C7ED-E448-9A6A-9D930B2ACC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941C2D-140D-E9E5-F4F9-4EFD217339EC}"/>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47751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58826E-6F91-603D-0325-4E978E89FAD9}"/>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3" name="フッター プレースホルダー 2">
            <a:extLst>
              <a:ext uri="{FF2B5EF4-FFF2-40B4-BE49-F238E27FC236}">
                <a16:creationId xmlns:a16="http://schemas.microsoft.com/office/drawing/2014/main" id="{37635A38-D4E2-3E94-ECA5-B764C6173DA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76C999-2A74-C5DF-CCD4-E4634989814D}"/>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55221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069AFC-EBD5-CDF6-2EEC-C689955898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CF8BDE-6C5D-1328-C3FD-4CF5C2F7C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D39ECD-2B84-DFC9-66D7-441F908E1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E6C9EC1-E62E-BA89-4DED-2AFCFFEDDD1D}"/>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6" name="フッター プレースホルダー 5">
            <a:extLst>
              <a:ext uri="{FF2B5EF4-FFF2-40B4-BE49-F238E27FC236}">
                <a16:creationId xmlns:a16="http://schemas.microsoft.com/office/drawing/2014/main" id="{8FAF41B7-B5F8-5E5E-7C74-6AEAB6A328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A0B9BA-1301-2AC5-970F-571428333170}"/>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147114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9C3E3-535A-3FFE-49A9-A64063C298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CDD97-A7CC-7417-E701-F8F54943C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FDEEF4-026D-AF7A-D708-A85492358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29EFF0-5849-A6ED-3C57-51DE5C293C20}"/>
              </a:ext>
            </a:extLst>
          </p:cNvPr>
          <p:cNvSpPr>
            <a:spLocks noGrp="1"/>
          </p:cNvSpPr>
          <p:nvPr>
            <p:ph type="dt" sz="half" idx="10"/>
          </p:nvPr>
        </p:nvSpPr>
        <p:spPr/>
        <p:txBody>
          <a:bodyPr/>
          <a:lstStyle/>
          <a:p>
            <a:fld id="{AE3DFF2D-3811-4373-8B22-E828616AB4AF}" type="datetimeFigureOut">
              <a:rPr kumimoji="1" lang="ja-JP" altLang="en-US" smtClean="0"/>
              <a:t>2025/6/20</a:t>
            </a:fld>
            <a:endParaRPr kumimoji="1" lang="ja-JP" altLang="en-US"/>
          </a:p>
        </p:txBody>
      </p:sp>
      <p:sp>
        <p:nvSpPr>
          <p:cNvPr id="6" name="フッター プレースホルダー 5">
            <a:extLst>
              <a:ext uri="{FF2B5EF4-FFF2-40B4-BE49-F238E27FC236}">
                <a16:creationId xmlns:a16="http://schemas.microsoft.com/office/drawing/2014/main" id="{250CF6ED-F2D2-8970-5FA3-18B5A3D98A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160CA7-D265-1D13-20D6-19682046D9EE}"/>
              </a:ext>
            </a:extLst>
          </p:cNvPr>
          <p:cNvSpPr>
            <a:spLocks noGrp="1"/>
          </p:cNvSpPr>
          <p:nvPr>
            <p:ph type="sldNum" sz="quarter" idx="12"/>
          </p:nvPr>
        </p:nvSpPr>
        <p:spPr/>
        <p:txBody>
          <a:body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352354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467975F-0C61-D032-5382-0B1377517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792A12-BA9B-CB57-B1B7-3AFAB4D41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7E7239-3B78-E2F8-62A3-81C4C9F27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3DFF2D-3811-4373-8B22-E828616AB4AF}" type="datetimeFigureOut">
              <a:rPr kumimoji="1" lang="ja-JP" altLang="en-US" smtClean="0"/>
              <a:t>2025/6/20</a:t>
            </a:fld>
            <a:endParaRPr kumimoji="1" lang="ja-JP" altLang="en-US"/>
          </a:p>
        </p:txBody>
      </p:sp>
      <p:sp>
        <p:nvSpPr>
          <p:cNvPr id="5" name="フッター プレースホルダー 4">
            <a:extLst>
              <a:ext uri="{FF2B5EF4-FFF2-40B4-BE49-F238E27FC236}">
                <a16:creationId xmlns:a16="http://schemas.microsoft.com/office/drawing/2014/main" id="{416EAD29-17C6-C5F9-FF95-1102C4F34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2088BF-D187-581A-BCF8-F682524DB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F80E5A-F3BD-4C5F-8A9F-C6D06CDC98FC}" type="slidenum">
              <a:rPr kumimoji="1" lang="ja-JP" altLang="en-US" smtClean="0"/>
              <a:t>‹#›</a:t>
            </a:fld>
            <a:endParaRPr kumimoji="1" lang="ja-JP" altLang="en-US"/>
          </a:p>
        </p:txBody>
      </p:sp>
    </p:spTree>
    <p:extLst>
      <p:ext uri="{BB962C8B-B14F-4D97-AF65-F5344CB8AC3E}">
        <p14:creationId xmlns:p14="http://schemas.microsoft.com/office/powerpoint/2010/main" val="350913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E9254C5-D93D-4732-DACF-DE2EF2B1FE01}"/>
              </a:ext>
            </a:extLst>
          </p:cNvPr>
          <p:cNvSpPr txBox="1"/>
          <p:nvPr/>
        </p:nvSpPr>
        <p:spPr>
          <a:xfrm>
            <a:off x="2310348" y="1905506"/>
            <a:ext cx="7571303" cy="3046988"/>
          </a:xfrm>
          <a:prstGeom prst="rect">
            <a:avLst/>
          </a:prstGeom>
          <a:noFill/>
        </p:spPr>
        <p:txBody>
          <a:bodyPr wrap="none" rtlCol="0">
            <a:spAutoFit/>
          </a:bodyPr>
          <a:lstStyle/>
          <a:p>
            <a:pPr algn="ctr"/>
            <a:r>
              <a:rPr kumimoji="1" lang="ja-JP" altLang="en-US" sz="4800" b="1" dirty="0"/>
              <a:t>しばらくお待ちください</a:t>
            </a:r>
            <a:r>
              <a:rPr lang="en-US" altLang="ja-JP" sz="4800" b="1" dirty="0"/>
              <a:t>…</a:t>
            </a:r>
          </a:p>
          <a:p>
            <a:pPr algn="ctr"/>
            <a:r>
              <a:rPr kumimoji="1" lang="en-US" altLang="ja-JP" sz="3600" b="1" dirty="0"/>
              <a:t>Please wait...</a:t>
            </a:r>
          </a:p>
          <a:p>
            <a:pPr algn="ctr"/>
            <a:endParaRPr kumimoji="1" lang="en-US" altLang="ja-JP" sz="3600" b="1" dirty="0"/>
          </a:p>
          <a:p>
            <a:pPr algn="ctr"/>
            <a:endParaRPr kumimoji="1" lang="en-US" altLang="ja-JP" sz="3600" b="1" dirty="0"/>
          </a:p>
          <a:p>
            <a:pPr algn="ctr"/>
            <a:r>
              <a:rPr kumimoji="1" lang="ja-JP" altLang="en-US" sz="3600" b="1" dirty="0"/>
              <a:t>無差別茶会</a:t>
            </a:r>
          </a:p>
        </p:txBody>
      </p:sp>
    </p:spTree>
    <p:extLst>
      <p:ext uri="{BB962C8B-B14F-4D97-AF65-F5344CB8AC3E}">
        <p14:creationId xmlns:p14="http://schemas.microsoft.com/office/powerpoint/2010/main" val="2432001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背景パターン&#10;&#10;AI 生成コンテンツは誤りを含む可能性があります。">
            <a:extLst>
              <a:ext uri="{FF2B5EF4-FFF2-40B4-BE49-F238E27FC236}">
                <a16:creationId xmlns:a16="http://schemas.microsoft.com/office/drawing/2014/main" id="{1F28C44B-B7A0-5B38-D854-92814D416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テキスト ボックス 1">
            <a:extLst>
              <a:ext uri="{FF2B5EF4-FFF2-40B4-BE49-F238E27FC236}">
                <a16:creationId xmlns:a16="http://schemas.microsoft.com/office/drawing/2014/main" id="{E840C599-3EE5-41DB-D0F1-832382B356CA}"/>
              </a:ext>
            </a:extLst>
          </p:cNvPr>
          <p:cNvSpPr txBox="1"/>
          <p:nvPr/>
        </p:nvSpPr>
        <p:spPr>
          <a:xfrm>
            <a:off x="249382" y="249382"/>
            <a:ext cx="2031325" cy="646331"/>
          </a:xfrm>
          <a:prstGeom prst="rect">
            <a:avLst/>
          </a:prstGeom>
          <a:noFill/>
        </p:spPr>
        <p:txBody>
          <a:bodyPr wrap="none" rtlCol="0">
            <a:spAutoFit/>
          </a:bodyPr>
          <a:lstStyle/>
          <a:p>
            <a:r>
              <a:rPr kumimoji="1" lang="ja-JP" altLang="en-US" sz="3600" b="1" u="sng" dirty="0"/>
              <a:t>操作方法</a:t>
            </a:r>
          </a:p>
        </p:txBody>
      </p:sp>
      <p:sp>
        <p:nvSpPr>
          <p:cNvPr id="3" name="テキスト ボックス 2">
            <a:extLst>
              <a:ext uri="{FF2B5EF4-FFF2-40B4-BE49-F238E27FC236}">
                <a16:creationId xmlns:a16="http://schemas.microsoft.com/office/drawing/2014/main" id="{0626D231-1909-A06A-F021-0D9B7546E602}"/>
              </a:ext>
            </a:extLst>
          </p:cNvPr>
          <p:cNvSpPr txBox="1"/>
          <p:nvPr/>
        </p:nvSpPr>
        <p:spPr>
          <a:xfrm>
            <a:off x="723944" y="1060530"/>
            <a:ext cx="4493538" cy="584775"/>
          </a:xfrm>
          <a:prstGeom prst="rect">
            <a:avLst/>
          </a:prstGeom>
          <a:noFill/>
        </p:spPr>
        <p:txBody>
          <a:bodyPr wrap="none" rtlCol="0">
            <a:spAutoFit/>
          </a:bodyPr>
          <a:lstStyle/>
          <a:p>
            <a:r>
              <a:rPr lang="en-US" altLang="ja-JP" sz="3200" b="1" dirty="0">
                <a:highlight>
                  <a:srgbClr val="FFFF00"/>
                </a:highlight>
              </a:rPr>
              <a:t>A</a:t>
            </a:r>
            <a:r>
              <a:rPr lang="ja-JP" altLang="en-US" sz="3200" b="1" dirty="0">
                <a:highlight>
                  <a:srgbClr val="FFFF00"/>
                </a:highlight>
              </a:rPr>
              <a:t>キー</a:t>
            </a:r>
            <a:r>
              <a:rPr lang="en-US" altLang="ja-JP" sz="3200" b="1" dirty="0"/>
              <a:t>	</a:t>
            </a:r>
            <a:r>
              <a:rPr lang="ja-JP" altLang="en-US" sz="3200" b="1" dirty="0"/>
              <a:t>左方向へ進む</a:t>
            </a:r>
            <a:endParaRPr lang="en-US" altLang="ja-JP" sz="3200" b="1" dirty="0"/>
          </a:p>
        </p:txBody>
      </p:sp>
      <p:sp>
        <p:nvSpPr>
          <p:cNvPr id="4" name="テキスト ボックス 3">
            <a:extLst>
              <a:ext uri="{FF2B5EF4-FFF2-40B4-BE49-F238E27FC236}">
                <a16:creationId xmlns:a16="http://schemas.microsoft.com/office/drawing/2014/main" id="{A5605220-4543-AB26-7362-132E879421FB}"/>
              </a:ext>
            </a:extLst>
          </p:cNvPr>
          <p:cNvSpPr txBox="1"/>
          <p:nvPr/>
        </p:nvSpPr>
        <p:spPr>
          <a:xfrm>
            <a:off x="723944" y="1772875"/>
            <a:ext cx="4493538" cy="584775"/>
          </a:xfrm>
          <a:prstGeom prst="rect">
            <a:avLst/>
          </a:prstGeom>
          <a:noFill/>
        </p:spPr>
        <p:txBody>
          <a:bodyPr wrap="none" rtlCol="0">
            <a:spAutoFit/>
          </a:bodyPr>
          <a:lstStyle/>
          <a:p>
            <a:r>
              <a:rPr kumimoji="1" lang="en-US" altLang="ja-JP" sz="3200" b="1" dirty="0">
                <a:highlight>
                  <a:srgbClr val="FFFF00"/>
                </a:highlight>
              </a:rPr>
              <a:t>D</a:t>
            </a:r>
            <a:r>
              <a:rPr kumimoji="1" lang="ja-JP" altLang="en-US" sz="3200" b="1" dirty="0">
                <a:highlight>
                  <a:srgbClr val="FFFF00"/>
                </a:highlight>
              </a:rPr>
              <a:t>キー</a:t>
            </a:r>
            <a:r>
              <a:rPr kumimoji="1" lang="en-US" altLang="ja-JP" sz="3200" b="1" dirty="0"/>
              <a:t>	</a:t>
            </a:r>
            <a:r>
              <a:rPr kumimoji="1" lang="ja-JP" altLang="en-US" sz="3200" b="1" dirty="0"/>
              <a:t>右方向へ進む</a:t>
            </a:r>
          </a:p>
        </p:txBody>
      </p:sp>
      <p:sp>
        <p:nvSpPr>
          <p:cNvPr id="5" name="テキスト ボックス 4">
            <a:extLst>
              <a:ext uri="{FF2B5EF4-FFF2-40B4-BE49-F238E27FC236}">
                <a16:creationId xmlns:a16="http://schemas.microsoft.com/office/drawing/2014/main" id="{A992593C-6D32-9F46-37A0-9595235DF75E}"/>
              </a:ext>
            </a:extLst>
          </p:cNvPr>
          <p:cNvSpPr txBox="1"/>
          <p:nvPr/>
        </p:nvSpPr>
        <p:spPr>
          <a:xfrm>
            <a:off x="723944" y="2485220"/>
            <a:ext cx="4596130" cy="584775"/>
          </a:xfrm>
          <a:prstGeom prst="rect">
            <a:avLst/>
          </a:prstGeom>
          <a:noFill/>
        </p:spPr>
        <p:txBody>
          <a:bodyPr wrap="none" rtlCol="0">
            <a:spAutoFit/>
          </a:bodyPr>
          <a:lstStyle/>
          <a:p>
            <a:r>
              <a:rPr kumimoji="1" lang="en-US" altLang="ja-JP" sz="3200" b="1" dirty="0">
                <a:highlight>
                  <a:srgbClr val="FFFF00"/>
                </a:highlight>
              </a:rPr>
              <a:t>SPACE</a:t>
            </a:r>
            <a:r>
              <a:rPr kumimoji="1" lang="ja-JP" altLang="en-US" sz="3200" b="1" dirty="0">
                <a:highlight>
                  <a:srgbClr val="FFFF00"/>
                </a:highlight>
              </a:rPr>
              <a:t>キー</a:t>
            </a:r>
            <a:r>
              <a:rPr kumimoji="1" lang="en-US" altLang="ja-JP" sz="3200" b="1" dirty="0"/>
              <a:t>	</a:t>
            </a:r>
            <a:r>
              <a:rPr kumimoji="1" lang="ja-JP" altLang="en-US" sz="3200" b="1" dirty="0"/>
              <a:t>ジャンプ</a:t>
            </a:r>
          </a:p>
        </p:txBody>
      </p:sp>
      <p:sp>
        <p:nvSpPr>
          <p:cNvPr id="7" name="テキスト ボックス 6">
            <a:extLst>
              <a:ext uri="{FF2B5EF4-FFF2-40B4-BE49-F238E27FC236}">
                <a16:creationId xmlns:a16="http://schemas.microsoft.com/office/drawing/2014/main" id="{DDA71166-3308-82B2-3AD9-84CA1D2B42B7}"/>
              </a:ext>
            </a:extLst>
          </p:cNvPr>
          <p:cNvSpPr txBox="1"/>
          <p:nvPr/>
        </p:nvSpPr>
        <p:spPr>
          <a:xfrm>
            <a:off x="727347" y="3197565"/>
            <a:ext cx="4596130" cy="584775"/>
          </a:xfrm>
          <a:prstGeom prst="rect">
            <a:avLst/>
          </a:prstGeom>
          <a:noFill/>
        </p:spPr>
        <p:txBody>
          <a:bodyPr wrap="none" rtlCol="0">
            <a:spAutoFit/>
          </a:bodyPr>
          <a:lstStyle/>
          <a:p>
            <a:r>
              <a:rPr kumimoji="1" lang="en-US" altLang="ja-JP" sz="3200" b="1" dirty="0">
                <a:highlight>
                  <a:srgbClr val="FFFF00"/>
                </a:highlight>
              </a:rPr>
              <a:t>SHIFT</a:t>
            </a:r>
            <a:r>
              <a:rPr kumimoji="1" lang="ja-JP" altLang="en-US" sz="3200" b="1" dirty="0">
                <a:highlight>
                  <a:srgbClr val="FFFF00"/>
                </a:highlight>
              </a:rPr>
              <a:t>キー</a:t>
            </a:r>
            <a:r>
              <a:rPr kumimoji="1" lang="en-US" altLang="ja-JP" sz="3200" b="1" dirty="0"/>
              <a:t>	</a:t>
            </a:r>
            <a:r>
              <a:rPr kumimoji="1" lang="ja-JP" altLang="en-US" sz="3200" b="1" dirty="0"/>
              <a:t>ダッシュ</a:t>
            </a:r>
          </a:p>
        </p:txBody>
      </p:sp>
      <p:sp>
        <p:nvSpPr>
          <p:cNvPr id="8" name="テキスト ボックス 7">
            <a:extLst>
              <a:ext uri="{FF2B5EF4-FFF2-40B4-BE49-F238E27FC236}">
                <a16:creationId xmlns:a16="http://schemas.microsoft.com/office/drawing/2014/main" id="{52531D48-5ADF-A2E9-8018-C22A5420CD7D}"/>
              </a:ext>
            </a:extLst>
          </p:cNvPr>
          <p:cNvSpPr txBox="1"/>
          <p:nvPr/>
        </p:nvSpPr>
        <p:spPr>
          <a:xfrm>
            <a:off x="6095999" y="3214378"/>
            <a:ext cx="4596130" cy="584775"/>
          </a:xfrm>
          <a:prstGeom prst="rect">
            <a:avLst/>
          </a:prstGeom>
          <a:noFill/>
        </p:spPr>
        <p:txBody>
          <a:bodyPr wrap="none" rtlCol="0">
            <a:spAutoFit/>
          </a:bodyPr>
          <a:lstStyle/>
          <a:p>
            <a:r>
              <a:rPr kumimoji="1" lang="en-US" altLang="ja-JP" sz="3200" b="1" dirty="0">
                <a:highlight>
                  <a:srgbClr val="FFFF00"/>
                </a:highlight>
              </a:rPr>
              <a:t>CTRL</a:t>
            </a:r>
            <a:r>
              <a:rPr kumimoji="1" lang="ja-JP" altLang="en-US" sz="3200" b="1" dirty="0">
                <a:highlight>
                  <a:srgbClr val="FFFF00"/>
                </a:highlight>
              </a:rPr>
              <a:t>キー</a:t>
            </a:r>
            <a:r>
              <a:rPr kumimoji="1" lang="en-US" altLang="ja-JP" sz="3200" b="1" dirty="0"/>
              <a:t>	</a:t>
            </a:r>
            <a:r>
              <a:rPr lang="ja-JP" altLang="en-US" sz="3200" b="1" dirty="0"/>
              <a:t>しゃがみ</a:t>
            </a:r>
            <a:endParaRPr kumimoji="1" lang="ja-JP" altLang="en-US" sz="3200" b="1" dirty="0"/>
          </a:p>
        </p:txBody>
      </p:sp>
      <p:sp>
        <p:nvSpPr>
          <p:cNvPr id="9" name="テキスト ボックス 8">
            <a:extLst>
              <a:ext uri="{FF2B5EF4-FFF2-40B4-BE49-F238E27FC236}">
                <a16:creationId xmlns:a16="http://schemas.microsoft.com/office/drawing/2014/main" id="{93639808-B938-3132-1D6F-E8A581544FFB}"/>
              </a:ext>
            </a:extLst>
          </p:cNvPr>
          <p:cNvSpPr txBox="1"/>
          <p:nvPr/>
        </p:nvSpPr>
        <p:spPr>
          <a:xfrm>
            <a:off x="723944" y="3947314"/>
            <a:ext cx="4083169" cy="584775"/>
          </a:xfrm>
          <a:prstGeom prst="rect">
            <a:avLst/>
          </a:prstGeom>
          <a:noFill/>
        </p:spPr>
        <p:txBody>
          <a:bodyPr wrap="none" rtlCol="0">
            <a:spAutoFit/>
          </a:bodyPr>
          <a:lstStyle/>
          <a:p>
            <a:r>
              <a:rPr kumimoji="1" lang="en-US" altLang="ja-JP" sz="3200" b="1" dirty="0">
                <a:highlight>
                  <a:srgbClr val="FFFF00"/>
                </a:highlight>
              </a:rPr>
              <a:t>E</a:t>
            </a:r>
            <a:r>
              <a:rPr kumimoji="1" lang="ja-JP" altLang="en-US" sz="3200" b="1" dirty="0">
                <a:highlight>
                  <a:srgbClr val="FFFF00"/>
                </a:highlight>
              </a:rPr>
              <a:t>キー</a:t>
            </a:r>
            <a:r>
              <a:rPr kumimoji="1" lang="en-US" altLang="ja-JP" sz="3200" b="1" dirty="0"/>
              <a:t>	</a:t>
            </a:r>
            <a:r>
              <a:rPr kumimoji="1" lang="ja-JP" altLang="en-US" sz="3200" b="1" dirty="0"/>
              <a:t>スキル発動</a:t>
            </a:r>
          </a:p>
        </p:txBody>
      </p:sp>
      <p:sp>
        <p:nvSpPr>
          <p:cNvPr id="10" name="テキスト ボックス 9">
            <a:extLst>
              <a:ext uri="{FF2B5EF4-FFF2-40B4-BE49-F238E27FC236}">
                <a16:creationId xmlns:a16="http://schemas.microsoft.com/office/drawing/2014/main" id="{504F320D-9386-4650-E512-940E4ECBFB94}"/>
              </a:ext>
            </a:extLst>
          </p:cNvPr>
          <p:cNvSpPr txBox="1"/>
          <p:nvPr/>
        </p:nvSpPr>
        <p:spPr>
          <a:xfrm>
            <a:off x="6095999" y="1060186"/>
            <a:ext cx="4903907" cy="584775"/>
          </a:xfrm>
          <a:prstGeom prst="rect">
            <a:avLst/>
          </a:prstGeom>
          <a:noFill/>
        </p:spPr>
        <p:txBody>
          <a:bodyPr wrap="none" rtlCol="0">
            <a:spAutoFit/>
          </a:bodyPr>
          <a:lstStyle/>
          <a:p>
            <a:r>
              <a:rPr lang="en-US" altLang="ja-JP" sz="3200" b="1" dirty="0">
                <a:highlight>
                  <a:srgbClr val="FFFF00"/>
                </a:highlight>
              </a:rPr>
              <a:t>F</a:t>
            </a:r>
            <a:r>
              <a:rPr kumimoji="1" lang="ja-JP" altLang="en-US" sz="3200" b="1" dirty="0">
                <a:highlight>
                  <a:srgbClr val="FFFF00"/>
                </a:highlight>
              </a:rPr>
              <a:t>キー</a:t>
            </a:r>
            <a:r>
              <a:rPr kumimoji="1" lang="en-US" altLang="ja-JP" sz="3200" b="1" dirty="0"/>
              <a:t>	</a:t>
            </a:r>
            <a:r>
              <a:rPr lang="ja-JP" altLang="en-US" sz="3200" b="1" dirty="0"/>
              <a:t>アイテムを拾う</a:t>
            </a:r>
            <a:endParaRPr kumimoji="1" lang="ja-JP" altLang="en-US" sz="3200" b="1" dirty="0"/>
          </a:p>
        </p:txBody>
      </p:sp>
      <p:sp>
        <p:nvSpPr>
          <p:cNvPr id="11" name="テキスト ボックス 10">
            <a:extLst>
              <a:ext uri="{FF2B5EF4-FFF2-40B4-BE49-F238E27FC236}">
                <a16:creationId xmlns:a16="http://schemas.microsoft.com/office/drawing/2014/main" id="{81B3E22F-9D40-7262-DC2B-2F5C55AA6EC5}"/>
              </a:ext>
            </a:extLst>
          </p:cNvPr>
          <p:cNvSpPr txBox="1"/>
          <p:nvPr/>
        </p:nvSpPr>
        <p:spPr>
          <a:xfrm>
            <a:off x="6095999" y="2554794"/>
            <a:ext cx="5314275" cy="584775"/>
          </a:xfrm>
          <a:prstGeom prst="rect">
            <a:avLst/>
          </a:prstGeom>
          <a:noFill/>
        </p:spPr>
        <p:txBody>
          <a:bodyPr wrap="none" rtlCol="0">
            <a:spAutoFit/>
          </a:bodyPr>
          <a:lstStyle/>
          <a:p>
            <a:r>
              <a:rPr lang="en-US" altLang="ja-JP" sz="3200" b="1" dirty="0">
                <a:highlight>
                  <a:srgbClr val="FFFF00"/>
                </a:highlight>
              </a:rPr>
              <a:t>C</a:t>
            </a:r>
            <a:r>
              <a:rPr kumimoji="1" lang="ja-JP" altLang="en-US" sz="3200" b="1" dirty="0">
                <a:highlight>
                  <a:srgbClr val="FFFF00"/>
                </a:highlight>
              </a:rPr>
              <a:t>キー</a:t>
            </a:r>
            <a:r>
              <a:rPr kumimoji="1" lang="en-US" altLang="ja-JP" sz="3200" b="1" dirty="0"/>
              <a:t>	</a:t>
            </a:r>
            <a:r>
              <a:rPr lang="ja-JP" altLang="en-US" sz="3200" b="1" dirty="0"/>
              <a:t>アイテムを投げる</a:t>
            </a:r>
            <a:endParaRPr kumimoji="1" lang="ja-JP" altLang="en-US" sz="3200" b="1" dirty="0"/>
          </a:p>
        </p:txBody>
      </p:sp>
      <p:sp>
        <p:nvSpPr>
          <p:cNvPr id="12" name="テキスト ボックス 11">
            <a:extLst>
              <a:ext uri="{FF2B5EF4-FFF2-40B4-BE49-F238E27FC236}">
                <a16:creationId xmlns:a16="http://schemas.microsoft.com/office/drawing/2014/main" id="{EAE2420E-09C3-57E0-4030-4B8D74D2875D}"/>
              </a:ext>
            </a:extLst>
          </p:cNvPr>
          <p:cNvSpPr txBox="1"/>
          <p:nvPr/>
        </p:nvSpPr>
        <p:spPr>
          <a:xfrm>
            <a:off x="6095999" y="1772874"/>
            <a:ext cx="4903907" cy="584775"/>
          </a:xfrm>
          <a:prstGeom prst="rect">
            <a:avLst/>
          </a:prstGeom>
          <a:noFill/>
        </p:spPr>
        <p:txBody>
          <a:bodyPr wrap="none" rtlCol="0">
            <a:spAutoFit/>
          </a:bodyPr>
          <a:lstStyle/>
          <a:p>
            <a:r>
              <a:rPr kumimoji="1" lang="en-US" altLang="ja-JP" sz="3200" b="1" dirty="0">
                <a:highlight>
                  <a:srgbClr val="FFFF00"/>
                </a:highlight>
              </a:rPr>
              <a:t>R</a:t>
            </a:r>
            <a:r>
              <a:rPr kumimoji="1" lang="ja-JP" altLang="en-US" sz="3200" b="1" dirty="0">
                <a:highlight>
                  <a:srgbClr val="FFFF00"/>
                </a:highlight>
              </a:rPr>
              <a:t>キー</a:t>
            </a:r>
            <a:r>
              <a:rPr kumimoji="1" lang="en-US" altLang="ja-JP" sz="3200" b="1" dirty="0"/>
              <a:t>	</a:t>
            </a:r>
            <a:r>
              <a:rPr lang="ja-JP" altLang="en-US" sz="3200" b="1" dirty="0"/>
              <a:t>アイテムを置く</a:t>
            </a:r>
            <a:endParaRPr kumimoji="1" lang="ja-JP" altLang="en-US" sz="3200" b="1" dirty="0"/>
          </a:p>
        </p:txBody>
      </p:sp>
      <p:sp>
        <p:nvSpPr>
          <p:cNvPr id="13" name="テキスト ボックス 12">
            <a:extLst>
              <a:ext uri="{FF2B5EF4-FFF2-40B4-BE49-F238E27FC236}">
                <a16:creationId xmlns:a16="http://schemas.microsoft.com/office/drawing/2014/main" id="{62D99434-EFE3-C7D0-55D1-FF2A3AF78940}"/>
              </a:ext>
            </a:extLst>
          </p:cNvPr>
          <p:cNvSpPr txBox="1"/>
          <p:nvPr/>
        </p:nvSpPr>
        <p:spPr>
          <a:xfrm>
            <a:off x="5851803" y="4664379"/>
            <a:ext cx="6340197" cy="1077218"/>
          </a:xfrm>
          <a:prstGeom prst="rect">
            <a:avLst/>
          </a:prstGeom>
          <a:noFill/>
        </p:spPr>
        <p:txBody>
          <a:bodyPr wrap="none" rtlCol="0">
            <a:spAutoFit/>
          </a:bodyPr>
          <a:lstStyle/>
          <a:p>
            <a:r>
              <a:rPr kumimoji="1" lang="ja-JP" altLang="en-US" sz="3200" b="1" dirty="0">
                <a:highlight>
                  <a:srgbClr val="FFFF00"/>
                </a:highlight>
              </a:rPr>
              <a:t>マウスカーソル</a:t>
            </a:r>
            <a:r>
              <a:rPr kumimoji="1" lang="ja-JP" altLang="en-US" sz="3200" b="1" dirty="0"/>
              <a:t>　</a:t>
            </a:r>
            <a:r>
              <a:rPr lang="ja-JP" altLang="en-US" sz="3200" b="1" dirty="0"/>
              <a:t>スキルの方向、</a:t>
            </a:r>
            <a:endParaRPr lang="en-US" altLang="ja-JP" sz="3200" b="1" dirty="0"/>
          </a:p>
          <a:p>
            <a:r>
              <a:rPr lang="ja-JP" altLang="en-US" sz="3200" b="1" dirty="0"/>
              <a:t>アイテムを投げる方向の照準</a:t>
            </a:r>
            <a:endParaRPr kumimoji="1" lang="ja-JP" altLang="en-US" sz="3200" b="1" dirty="0"/>
          </a:p>
        </p:txBody>
      </p:sp>
      <p:cxnSp>
        <p:nvCxnSpPr>
          <p:cNvPr id="17" name="直線コネクタ 16">
            <a:extLst>
              <a:ext uri="{FF2B5EF4-FFF2-40B4-BE49-F238E27FC236}">
                <a16:creationId xmlns:a16="http://schemas.microsoft.com/office/drawing/2014/main" id="{C35E07AA-8C50-65F5-B4BA-7CC05F3E8193}"/>
              </a:ext>
            </a:extLst>
          </p:cNvPr>
          <p:cNvCxnSpPr/>
          <p:nvPr/>
        </p:nvCxnSpPr>
        <p:spPr>
          <a:xfrm>
            <a:off x="5787342" y="572547"/>
            <a:ext cx="0" cy="56777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62ACE50D-1AC4-9F09-4F8E-EC7A53D97A4A}"/>
              </a:ext>
            </a:extLst>
          </p:cNvPr>
          <p:cNvCxnSpPr/>
          <p:nvPr/>
        </p:nvCxnSpPr>
        <p:spPr>
          <a:xfrm>
            <a:off x="285508" y="1645304"/>
            <a:ext cx="11620982" cy="0"/>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a:extLst>
              <a:ext uri="{FF2B5EF4-FFF2-40B4-BE49-F238E27FC236}">
                <a16:creationId xmlns:a16="http://schemas.microsoft.com/office/drawing/2014/main" id="{ADFC3DB3-6E80-5FE9-591B-443B9AE87E67}"/>
              </a:ext>
            </a:extLst>
          </p:cNvPr>
          <p:cNvCxnSpPr/>
          <p:nvPr/>
        </p:nvCxnSpPr>
        <p:spPr>
          <a:xfrm>
            <a:off x="285508" y="2430975"/>
            <a:ext cx="11620982" cy="0"/>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a:extLst>
              <a:ext uri="{FF2B5EF4-FFF2-40B4-BE49-F238E27FC236}">
                <a16:creationId xmlns:a16="http://schemas.microsoft.com/office/drawing/2014/main" id="{17741B68-042F-C211-D0F3-33E46870FE21}"/>
              </a:ext>
            </a:extLst>
          </p:cNvPr>
          <p:cNvCxnSpPr/>
          <p:nvPr/>
        </p:nvCxnSpPr>
        <p:spPr>
          <a:xfrm>
            <a:off x="285508" y="3857149"/>
            <a:ext cx="11620982" cy="0"/>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a:extLst>
              <a:ext uri="{FF2B5EF4-FFF2-40B4-BE49-F238E27FC236}">
                <a16:creationId xmlns:a16="http://schemas.microsoft.com/office/drawing/2014/main" id="{7841A583-169C-147D-5F7E-1EF11843785D}"/>
              </a:ext>
            </a:extLst>
          </p:cNvPr>
          <p:cNvCxnSpPr/>
          <p:nvPr/>
        </p:nvCxnSpPr>
        <p:spPr>
          <a:xfrm>
            <a:off x="285508" y="3101874"/>
            <a:ext cx="11620982" cy="0"/>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a:extLst>
              <a:ext uri="{FF2B5EF4-FFF2-40B4-BE49-F238E27FC236}">
                <a16:creationId xmlns:a16="http://schemas.microsoft.com/office/drawing/2014/main" id="{26FAF115-D1EB-6020-7ED7-77ED34C348D0}"/>
              </a:ext>
            </a:extLst>
          </p:cNvPr>
          <p:cNvCxnSpPr/>
          <p:nvPr/>
        </p:nvCxnSpPr>
        <p:spPr>
          <a:xfrm>
            <a:off x="339101" y="4532089"/>
            <a:ext cx="11620982" cy="0"/>
          </a:xfrm>
          <a:prstGeom prst="line">
            <a:avLst/>
          </a:prstGeom>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C217FF2E-14D0-26A0-1587-2C482B5F653E}"/>
              </a:ext>
            </a:extLst>
          </p:cNvPr>
          <p:cNvSpPr txBox="1"/>
          <p:nvPr/>
        </p:nvSpPr>
        <p:spPr>
          <a:xfrm>
            <a:off x="723944" y="4664379"/>
            <a:ext cx="3467616" cy="1077218"/>
          </a:xfrm>
          <a:prstGeom prst="rect">
            <a:avLst/>
          </a:prstGeom>
          <a:noFill/>
        </p:spPr>
        <p:txBody>
          <a:bodyPr wrap="none" rtlCol="0">
            <a:spAutoFit/>
          </a:bodyPr>
          <a:lstStyle/>
          <a:p>
            <a:r>
              <a:rPr kumimoji="1" lang="ja-JP" altLang="en-US" sz="3200" b="1" dirty="0">
                <a:highlight>
                  <a:srgbClr val="FFFF00"/>
                </a:highlight>
              </a:rPr>
              <a:t>マウスホイール</a:t>
            </a:r>
            <a:endParaRPr kumimoji="1" lang="en-US" altLang="ja-JP" sz="3200" b="1" dirty="0">
              <a:highlight>
                <a:srgbClr val="FFFF00"/>
              </a:highlight>
            </a:endParaRPr>
          </a:p>
          <a:p>
            <a:r>
              <a:rPr lang="ja-JP" altLang="en-US" sz="3200" b="1" dirty="0"/>
              <a:t>スキルの切り替え</a:t>
            </a:r>
            <a:endParaRPr kumimoji="1" lang="ja-JP" altLang="en-US" sz="3200" b="1" dirty="0"/>
          </a:p>
        </p:txBody>
      </p:sp>
      <p:pic>
        <p:nvPicPr>
          <p:cNvPr id="28" name="図 27" descr="食品, 光 が含まれている画像&#10;&#10;AI 生成コンテンツは誤りを含む可能性があります。">
            <a:extLst>
              <a:ext uri="{FF2B5EF4-FFF2-40B4-BE49-F238E27FC236}">
                <a16:creationId xmlns:a16="http://schemas.microsoft.com/office/drawing/2014/main" id="{39F1DB26-D617-67F4-339E-96BA2AC01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Tree>
    <p:extLst>
      <p:ext uri="{BB962C8B-B14F-4D97-AF65-F5344CB8AC3E}">
        <p14:creationId xmlns:p14="http://schemas.microsoft.com/office/powerpoint/2010/main" val="195244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背景パターン&#10;&#10;AI 生成コンテンツは誤りを含む可能性があります。">
            <a:extLst>
              <a:ext uri="{FF2B5EF4-FFF2-40B4-BE49-F238E27FC236}">
                <a16:creationId xmlns:a16="http://schemas.microsoft.com/office/drawing/2014/main" id="{B47CEC7A-03BD-0B56-334A-FB2BDE51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 y="0"/>
            <a:ext cx="12192000" cy="6858000"/>
          </a:xfrm>
          <a:prstGeom prst="rect">
            <a:avLst/>
          </a:prstGeom>
        </p:spPr>
      </p:pic>
      <p:sp>
        <p:nvSpPr>
          <p:cNvPr id="4" name="テキスト ボックス 3">
            <a:extLst>
              <a:ext uri="{FF2B5EF4-FFF2-40B4-BE49-F238E27FC236}">
                <a16:creationId xmlns:a16="http://schemas.microsoft.com/office/drawing/2014/main" id="{3AD1B67E-1CFD-85BC-45F2-F6CFE63F5063}"/>
              </a:ext>
            </a:extLst>
          </p:cNvPr>
          <p:cNvSpPr txBox="1"/>
          <p:nvPr/>
        </p:nvSpPr>
        <p:spPr>
          <a:xfrm>
            <a:off x="270163" y="280554"/>
            <a:ext cx="4339650" cy="646331"/>
          </a:xfrm>
          <a:prstGeom prst="rect">
            <a:avLst/>
          </a:prstGeom>
          <a:noFill/>
        </p:spPr>
        <p:txBody>
          <a:bodyPr wrap="none" rtlCol="0">
            <a:spAutoFit/>
          </a:bodyPr>
          <a:lstStyle/>
          <a:p>
            <a:r>
              <a:rPr kumimoji="1" lang="ja-JP" altLang="en-US" sz="3600" b="1" u="sng" dirty="0"/>
              <a:t>ゲームまとめ、特徴</a:t>
            </a:r>
          </a:p>
        </p:txBody>
      </p:sp>
      <p:pic>
        <p:nvPicPr>
          <p:cNvPr id="5" name="図 4" descr="食品, 光 が含まれている画像&#10;&#10;AI 生成コンテンツは誤りを含む可能性があります。">
            <a:extLst>
              <a:ext uri="{FF2B5EF4-FFF2-40B4-BE49-F238E27FC236}">
                <a16:creationId xmlns:a16="http://schemas.microsoft.com/office/drawing/2014/main" id="{90E31952-1F32-DED6-216C-DB257FD55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6" name="テキスト ボックス 5">
            <a:extLst>
              <a:ext uri="{FF2B5EF4-FFF2-40B4-BE49-F238E27FC236}">
                <a16:creationId xmlns:a16="http://schemas.microsoft.com/office/drawing/2014/main" id="{2DFC383A-961C-05FB-EE76-70B9884F7A99}"/>
              </a:ext>
            </a:extLst>
          </p:cNvPr>
          <p:cNvSpPr txBox="1"/>
          <p:nvPr/>
        </p:nvSpPr>
        <p:spPr>
          <a:xfrm>
            <a:off x="4048" y="1997839"/>
            <a:ext cx="12187952" cy="2862322"/>
          </a:xfrm>
          <a:prstGeom prst="rect">
            <a:avLst/>
          </a:prstGeom>
          <a:noFill/>
        </p:spPr>
        <p:txBody>
          <a:bodyPr wrap="none" rtlCol="0">
            <a:spAutoFit/>
          </a:bodyPr>
          <a:lstStyle/>
          <a:p>
            <a:r>
              <a:rPr lang="ja-JP" altLang="en-US" sz="3600" b="1" dirty="0">
                <a:solidFill>
                  <a:schemeClr val="tx1">
                    <a:lumMod val="95000"/>
                    <a:lumOff val="5000"/>
                  </a:schemeClr>
                </a:solidFill>
              </a:rPr>
              <a:t>制限時間がある中で敵から身を潜めるスリルがある中で</a:t>
            </a:r>
            <a:endParaRPr kumimoji="1" lang="en-US" altLang="ja-JP" sz="3600" b="1" dirty="0"/>
          </a:p>
          <a:p>
            <a:r>
              <a:rPr kumimoji="1" lang="ja-JP" altLang="en-US" sz="3600" b="1" dirty="0"/>
              <a:t>敵に見つからないよう</a:t>
            </a:r>
            <a:r>
              <a:rPr kumimoji="1" lang="ja-JP" altLang="en-US" sz="3600" b="1" dirty="0">
                <a:solidFill>
                  <a:srgbClr val="FF0000"/>
                </a:solidFill>
              </a:rPr>
              <a:t>工夫しながら行動する楽しさ</a:t>
            </a:r>
            <a:endParaRPr lang="en-US" altLang="ja-JP" sz="3600" b="1" dirty="0"/>
          </a:p>
          <a:p>
            <a:endParaRPr lang="en-US" altLang="ja-JP" sz="3600" b="1" dirty="0"/>
          </a:p>
          <a:p>
            <a:r>
              <a:rPr lang="ja-JP" altLang="en-US" sz="3600" b="1" dirty="0"/>
              <a:t>どれだけ自機が人間らしい状態のまま脱出できるかという</a:t>
            </a:r>
            <a:endParaRPr lang="en-US" altLang="ja-JP" sz="3600" b="1" dirty="0"/>
          </a:p>
          <a:p>
            <a:r>
              <a:rPr lang="ja-JP" altLang="en-US" sz="3600" b="1" dirty="0">
                <a:solidFill>
                  <a:srgbClr val="FF0000"/>
                </a:solidFill>
              </a:rPr>
              <a:t>能力を使用しない縛りに挑戦するチャレンジ精神</a:t>
            </a:r>
            <a:endParaRPr lang="en-US" altLang="ja-JP" sz="3600" b="1" dirty="0">
              <a:solidFill>
                <a:srgbClr val="FF0000"/>
              </a:solidFill>
            </a:endParaRPr>
          </a:p>
        </p:txBody>
      </p:sp>
    </p:spTree>
    <p:extLst>
      <p:ext uri="{BB962C8B-B14F-4D97-AF65-F5344CB8AC3E}">
        <p14:creationId xmlns:p14="http://schemas.microsoft.com/office/powerpoint/2010/main" val="352008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21C6F8AB-EF1F-0569-DD6A-C2B6B611E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5" y="0"/>
            <a:ext cx="12192000" cy="6858000"/>
          </a:xfrm>
          <a:prstGeom prst="rect">
            <a:avLst/>
          </a:prstGeom>
        </p:spPr>
      </p:pic>
      <p:sp>
        <p:nvSpPr>
          <p:cNvPr id="2" name="テキスト ボックス 1">
            <a:extLst>
              <a:ext uri="{FF2B5EF4-FFF2-40B4-BE49-F238E27FC236}">
                <a16:creationId xmlns:a16="http://schemas.microsoft.com/office/drawing/2014/main" id="{4EB2E3B8-B26F-B1B0-0F21-00FB72FCEE03}"/>
              </a:ext>
            </a:extLst>
          </p:cNvPr>
          <p:cNvSpPr txBox="1"/>
          <p:nvPr/>
        </p:nvSpPr>
        <p:spPr>
          <a:xfrm>
            <a:off x="197427" y="270164"/>
            <a:ext cx="2492990" cy="646331"/>
          </a:xfrm>
          <a:prstGeom prst="rect">
            <a:avLst/>
          </a:prstGeom>
          <a:noFill/>
        </p:spPr>
        <p:txBody>
          <a:bodyPr wrap="none" rtlCol="0">
            <a:spAutoFit/>
          </a:bodyPr>
          <a:lstStyle/>
          <a:p>
            <a:r>
              <a:rPr kumimoji="1" lang="ja-JP" altLang="en-US" sz="3600" b="1" u="sng" dirty="0"/>
              <a:t>今後の展望</a:t>
            </a:r>
          </a:p>
        </p:txBody>
      </p:sp>
      <p:grpSp>
        <p:nvGrpSpPr>
          <p:cNvPr id="5" name="グループ化 4">
            <a:extLst>
              <a:ext uri="{FF2B5EF4-FFF2-40B4-BE49-F238E27FC236}">
                <a16:creationId xmlns:a16="http://schemas.microsoft.com/office/drawing/2014/main" id="{F9B0E0FE-CD12-D5F5-DA65-FF333436D157}"/>
              </a:ext>
            </a:extLst>
          </p:cNvPr>
          <p:cNvGrpSpPr/>
          <p:nvPr/>
        </p:nvGrpSpPr>
        <p:grpSpPr>
          <a:xfrm>
            <a:off x="197427" y="1044761"/>
            <a:ext cx="6925294" cy="2708434"/>
            <a:chOff x="274531" y="1173027"/>
            <a:chExt cx="6925294" cy="2708434"/>
          </a:xfrm>
        </p:grpSpPr>
        <p:sp>
          <p:nvSpPr>
            <p:cNvPr id="3" name="テキスト ボックス 2">
              <a:extLst>
                <a:ext uri="{FF2B5EF4-FFF2-40B4-BE49-F238E27FC236}">
                  <a16:creationId xmlns:a16="http://schemas.microsoft.com/office/drawing/2014/main" id="{4E31DBA5-49BB-5ECE-8D98-2431E7828067}"/>
                </a:ext>
              </a:extLst>
            </p:cNvPr>
            <p:cNvSpPr txBox="1"/>
            <p:nvPr/>
          </p:nvSpPr>
          <p:spPr>
            <a:xfrm>
              <a:off x="274531" y="1173027"/>
              <a:ext cx="6849952" cy="646331"/>
            </a:xfrm>
            <a:prstGeom prst="rect">
              <a:avLst/>
            </a:prstGeom>
            <a:noFill/>
          </p:spPr>
          <p:txBody>
            <a:bodyPr wrap="none" rtlCol="0">
              <a:spAutoFit/>
            </a:bodyPr>
            <a:lstStyle/>
            <a:p>
              <a:r>
                <a:rPr kumimoji="1" lang="ja-JP" altLang="en-US" sz="3600" b="1" dirty="0"/>
                <a:t>・</a:t>
              </a:r>
              <a:r>
                <a:rPr kumimoji="1" lang="en-US" altLang="ja-JP" sz="3600" b="1" dirty="0"/>
                <a:t>β</a:t>
              </a:r>
              <a:r>
                <a:rPr kumimoji="1" lang="ja-JP" altLang="en-US" sz="3600" b="1" dirty="0"/>
                <a:t>版</a:t>
              </a:r>
              <a:r>
                <a:rPr kumimoji="1" lang="en-US" altLang="ja-JP" sz="3600" b="1" dirty="0"/>
                <a:t>		6</a:t>
              </a:r>
              <a:r>
                <a:rPr kumimoji="1" lang="ja-JP" altLang="en-US" sz="3600" b="1" dirty="0"/>
                <a:t>月</a:t>
              </a:r>
              <a:r>
                <a:rPr kumimoji="1" lang="en-US" altLang="ja-JP" sz="3600" b="1" dirty="0"/>
                <a:t>20</a:t>
              </a:r>
              <a:r>
                <a:rPr kumimoji="1" lang="ja-JP" altLang="en-US" sz="3600" b="1" dirty="0"/>
                <a:t>日～</a:t>
              </a:r>
              <a:r>
                <a:rPr kumimoji="1" lang="en-US" altLang="ja-JP" sz="3600" b="1" dirty="0"/>
                <a:t>7</a:t>
              </a:r>
              <a:r>
                <a:rPr kumimoji="1" lang="ja-JP" altLang="en-US" sz="3600" b="1" dirty="0"/>
                <a:t>月</a:t>
              </a:r>
              <a:r>
                <a:rPr kumimoji="1" lang="en-US" altLang="ja-JP" sz="3600" b="1" dirty="0"/>
                <a:t>18</a:t>
              </a:r>
              <a:r>
                <a:rPr kumimoji="1" lang="ja-JP" altLang="en-US" sz="3600" b="1" dirty="0"/>
                <a:t>日</a:t>
              </a:r>
            </a:p>
          </p:txBody>
        </p:sp>
        <p:sp>
          <p:nvSpPr>
            <p:cNvPr id="4" name="テキスト ボックス 3">
              <a:extLst>
                <a:ext uri="{FF2B5EF4-FFF2-40B4-BE49-F238E27FC236}">
                  <a16:creationId xmlns:a16="http://schemas.microsoft.com/office/drawing/2014/main" id="{9068B7D8-B730-7242-C220-A234215DF7E0}"/>
                </a:ext>
              </a:extLst>
            </p:cNvPr>
            <p:cNvSpPr txBox="1"/>
            <p:nvPr/>
          </p:nvSpPr>
          <p:spPr>
            <a:xfrm>
              <a:off x="274531" y="1819358"/>
              <a:ext cx="6925294" cy="2062103"/>
            </a:xfrm>
            <a:prstGeom prst="rect">
              <a:avLst/>
            </a:prstGeom>
            <a:noFill/>
          </p:spPr>
          <p:txBody>
            <a:bodyPr wrap="none" rtlCol="0">
              <a:spAutoFit/>
            </a:bodyPr>
            <a:lstStyle/>
            <a:p>
              <a:r>
                <a:rPr kumimoji="1" lang="ja-JP" altLang="en-US" sz="3200" b="1" dirty="0"/>
                <a:t>未完成の敵キャラの実装</a:t>
              </a:r>
              <a:endParaRPr kumimoji="1" lang="en-US" altLang="ja-JP" sz="3200" b="1" dirty="0"/>
            </a:p>
            <a:p>
              <a:r>
                <a:rPr kumimoji="1" lang="ja-JP" altLang="en-US" sz="3200" b="1" dirty="0"/>
                <a:t>未完成のスキルの実装</a:t>
              </a:r>
              <a:endParaRPr kumimoji="1" lang="en-US" altLang="ja-JP" sz="3200" b="1" dirty="0"/>
            </a:p>
            <a:p>
              <a:r>
                <a:rPr kumimoji="1" lang="ja-JP" altLang="en-US" sz="3200" b="1" dirty="0"/>
                <a:t>マップデザイン</a:t>
              </a:r>
              <a:endParaRPr kumimoji="1" lang="en-US" altLang="ja-JP" sz="3200" b="1" dirty="0"/>
            </a:p>
            <a:p>
              <a:r>
                <a:rPr lang="en-US" altLang="ja-JP" sz="3200" b="1" dirty="0"/>
                <a:t>Xbox</a:t>
              </a:r>
              <a:r>
                <a:rPr lang="ja-JP" altLang="en-US" sz="3200" b="1" dirty="0"/>
                <a:t>コントローラーでの操作の設定</a:t>
              </a:r>
              <a:endParaRPr kumimoji="1" lang="ja-JP" altLang="en-US" sz="3200" b="1" dirty="0"/>
            </a:p>
          </p:txBody>
        </p:sp>
      </p:grpSp>
      <p:grpSp>
        <p:nvGrpSpPr>
          <p:cNvPr id="6" name="グループ化 5">
            <a:extLst>
              <a:ext uri="{FF2B5EF4-FFF2-40B4-BE49-F238E27FC236}">
                <a16:creationId xmlns:a16="http://schemas.microsoft.com/office/drawing/2014/main" id="{A1FF8C30-44F9-338D-FD3C-F1619C2E1730}"/>
              </a:ext>
            </a:extLst>
          </p:cNvPr>
          <p:cNvGrpSpPr/>
          <p:nvPr/>
        </p:nvGrpSpPr>
        <p:grpSpPr>
          <a:xfrm>
            <a:off x="197427" y="4089690"/>
            <a:ext cx="7773282" cy="1723549"/>
            <a:chOff x="274531" y="1173027"/>
            <a:chExt cx="7773282" cy="1723549"/>
          </a:xfrm>
        </p:grpSpPr>
        <p:sp>
          <p:nvSpPr>
            <p:cNvPr id="7" name="テキスト ボックス 6">
              <a:extLst>
                <a:ext uri="{FF2B5EF4-FFF2-40B4-BE49-F238E27FC236}">
                  <a16:creationId xmlns:a16="http://schemas.microsoft.com/office/drawing/2014/main" id="{85670724-9802-732D-DC45-5D1B45630FB7}"/>
                </a:ext>
              </a:extLst>
            </p:cNvPr>
            <p:cNvSpPr txBox="1"/>
            <p:nvPr/>
          </p:nvSpPr>
          <p:spPr>
            <a:xfrm>
              <a:off x="274531" y="1173027"/>
              <a:ext cx="7773282" cy="646331"/>
            </a:xfrm>
            <a:prstGeom prst="rect">
              <a:avLst/>
            </a:prstGeom>
            <a:noFill/>
          </p:spPr>
          <p:txBody>
            <a:bodyPr wrap="none" rtlCol="0">
              <a:spAutoFit/>
            </a:bodyPr>
            <a:lstStyle/>
            <a:p>
              <a:r>
                <a:rPr kumimoji="1" lang="ja-JP" altLang="en-US" sz="3600" b="1" dirty="0"/>
                <a:t>・</a:t>
              </a:r>
              <a:r>
                <a:rPr lang="ja-JP" altLang="en-US" sz="3600" b="1" dirty="0"/>
                <a:t>マスター</a:t>
              </a:r>
              <a:r>
                <a:rPr kumimoji="1" lang="ja-JP" altLang="en-US" sz="3600" b="1" dirty="0"/>
                <a:t>版</a:t>
              </a:r>
              <a:r>
                <a:rPr kumimoji="1" lang="en-US" altLang="ja-JP" sz="3600" b="1" dirty="0"/>
                <a:t>	</a:t>
              </a:r>
              <a:r>
                <a:rPr lang="en-US" altLang="ja-JP" sz="3600" b="1" dirty="0"/>
                <a:t>7</a:t>
              </a:r>
              <a:r>
                <a:rPr lang="ja-JP" altLang="en-US" sz="3600" b="1" dirty="0"/>
                <a:t>月</a:t>
              </a:r>
              <a:r>
                <a:rPr lang="en-US" altLang="ja-JP" sz="3600" b="1" dirty="0"/>
                <a:t>19</a:t>
              </a:r>
              <a:r>
                <a:rPr lang="ja-JP" altLang="en-US" sz="3600" b="1" dirty="0"/>
                <a:t>日～</a:t>
              </a:r>
              <a:r>
                <a:rPr lang="en-US" altLang="ja-JP" sz="3600" b="1" dirty="0"/>
                <a:t>8</a:t>
              </a:r>
              <a:r>
                <a:rPr lang="ja-JP" altLang="en-US" sz="3600" b="1" dirty="0"/>
                <a:t>月</a:t>
              </a:r>
              <a:r>
                <a:rPr lang="en-US" altLang="ja-JP" sz="3600" b="1" dirty="0"/>
                <a:t>31</a:t>
              </a:r>
              <a:r>
                <a:rPr lang="ja-JP" altLang="en-US" sz="3600" b="1" dirty="0"/>
                <a:t>日</a:t>
              </a:r>
              <a:endParaRPr kumimoji="1" lang="ja-JP" altLang="en-US" sz="3600" b="1" dirty="0"/>
            </a:p>
          </p:txBody>
        </p:sp>
        <p:sp>
          <p:nvSpPr>
            <p:cNvPr id="8" name="テキスト ボックス 7">
              <a:extLst>
                <a:ext uri="{FF2B5EF4-FFF2-40B4-BE49-F238E27FC236}">
                  <a16:creationId xmlns:a16="http://schemas.microsoft.com/office/drawing/2014/main" id="{AE113141-AAFB-17E4-7651-F6095DC161D8}"/>
                </a:ext>
              </a:extLst>
            </p:cNvPr>
            <p:cNvSpPr txBox="1"/>
            <p:nvPr/>
          </p:nvSpPr>
          <p:spPr>
            <a:xfrm>
              <a:off x="274531" y="1819358"/>
              <a:ext cx="5929828" cy="1077218"/>
            </a:xfrm>
            <a:prstGeom prst="rect">
              <a:avLst/>
            </a:prstGeom>
            <a:noFill/>
          </p:spPr>
          <p:txBody>
            <a:bodyPr wrap="none" rtlCol="0">
              <a:spAutoFit/>
            </a:bodyPr>
            <a:lstStyle/>
            <a:p>
              <a:r>
                <a:rPr kumimoji="1" lang="ja-JP" altLang="en-US" sz="3200" b="1" dirty="0"/>
                <a:t>スキルのバランス調整</a:t>
              </a:r>
              <a:endParaRPr kumimoji="1" lang="en-US" altLang="ja-JP" sz="3200" b="1" dirty="0"/>
            </a:p>
            <a:p>
              <a:r>
                <a:rPr kumimoji="1" lang="ja-JP" altLang="en-US" sz="3200" b="1" dirty="0"/>
                <a:t>敵の索敵範囲</a:t>
              </a:r>
              <a:r>
                <a:rPr lang="ja-JP" altLang="en-US" sz="3200" b="1" dirty="0"/>
                <a:t>、</a:t>
              </a:r>
              <a:r>
                <a:rPr kumimoji="1" lang="ja-JP" altLang="en-US" sz="3200" b="1" dirty="0"/>
                <a:t>行動範囲の調整</a:t>
              </a:r>
              <a:endParaRPr kumimoji="1" lang="en-US" altLang="ja-JP" sz="3200" b="1" dirty="0"/>
            </a:p>
          </p:txBody>
        </p:sp>
      </p:grpSp>
      <p:pic>
        <p:nvPicPr>
          <p:cNvPr id="9" name="図 8" descr="食品, 光 が含まれている画像&#10;&#10;AI 生成コンテンツは誤りを含む可能性があります。">
            <a:extLst>
              <a:ext uri="{FF2B5EF4-FFF2-40B4-BE49-F238E27FC236}">
                <a16:creationId xmlns:a16="http://schemas.microsoft.com/office/drawing/2014/main" id="{C6D4CD2D-AAB5-F52B-1D5B-7DDCAA2A5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Tree>
    <p:extLst>
      <p:ext uri="{BB962C8B-B14F-4D97-AF65-F5344CB8AC3E}">
        <p14:creationId xmlns:p14="http://schemas.microsoft.com/office/powerpoint/2010/main" val="218976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E86B079-F819-0D2D-85C5-F51087A9C917}"/>
              </a:ext>
            </a:extLst>
          </p:cNvPr>
          <p:cNvSpPr txBox="1"/>
          <p:nvPr/>
        </p:nvSpPr>
        <p:spPr>
          <a:xfrm>
            <a:off x="2320028" y="3075057"/>
            <a:ext cx="7551944" cy="707886"/>
          </a:xfrm>
          <a:prstGeom prst="rect">
            <a:avLst/>
          </a:prstGeom>
          <a:noFill/>
        </p:spPr>
        <p:txBody>
          <a:bodyPr wrap="square" rtlCol="0">
            <a:spAutoFit/>
          </a:bodyPr>
          <a:lstStyle/>
          <a:p>
            <a:r>
              <a:rPr kumimoji="1" lang="ja-JP" altLang="en-US" sz="4000" b="1" dirty="0"/>
              <a:t>ご清聴ありがとうございました。</a:t>
            </a:r>
          </a:p>
        </p:txBody>
      </p:sp>
    </p:spTree>
    <p:extLst>
      <p:ext uri="{BB962C8B-B14F-4D97-AF65-F5344CB8AC3E}">
        <p14:creationId xmlns:p14="http://schemas.microsoft.com/office/powerpoint/2010/main" val="84033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背景パターン&#10;&#10;AI 生成コンテンツは誤りを含む可能性があります。">
            <a:extLst>
              <a:ext uri="{FF2B5EF4-FFF2-40B4-BE49-F238E27FC236}">
                <a16:creationId xmlns:a16="http://schemas.microsoft.com/office/drawing/2014/main" id="{B8BAA97F-D05E-7C79-7D17-F32EF4737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テキスト ボックス 3">
            <a:extLst>
              <a:ext uri="{FF2B5EF4-FFF2-40B4-BE49-F238E27FC236}">
                <a16:creationId xmlns:a16="http://schemas.microsoft.com/office/drawing/2014/main" id="{44CD4B4A-99AC-B88A-54EC-E1F704834746}"/>
              </a:ext>
            </a:extLst>
          </p:cNvPr>
          <p:cNvSpPr txBox="1"/>
          <p:nvPr/>
        </p:nvSpPr>
        <p:spPr>
          <a:xfrm>
            <a:off x="643094" y="386650"/>
            <a:ext cx="2133918" cy="707886"/>
          </a:xfrm>
          <a:prstGeom prst="rect">
            <a:avLst/>
          </a:prstGeom>
          <a:noFill/>
        </p:spPr>
        <p:txBody>
          <a:bodyPr wrap="none" rtlCol="0">
            <a:spAutoFit/>
          </a:bodyPr>
          <a:lstStyle/>
          <a:p>
            <a:r>
              <a:rPr kumimoji="1" lang="ja-JP" altLang="en-US" sz="3600" b="1" u="sng" dirty="0"/>
              <a:t>基本</a:t>
            </a:r>
            <a:r>
              <a:rPr kumimoji="1" lang="ja-JP" altLang="en-US" sz="4000" b="1" u="sng" dirty="0"/>
              <a:t>情報</a:t>
            </a:r>
            <a:endParaRPr kumimoji="1" lang="ja-JP" altLang="en-US" sz="3600" b="1" u="sng" dirty="0"/>
          </a:p>
        </p:txBody>
      </p:sp>
      <p:sp>
        <p:nvSpPr>
          <p:cNvPr id="5" name="テキスト ボックス 4">
            <a:extLst>
              <a:ext uri="{FF2B5EF4-FFF2-40B4-BE49-F238E27FC236}">
                <a16:creationId xmlns:a16="http://schemas.microsoft.com/office/drawing/2014/main" id="{970E834B-62D8-EDFD-1056-CB3B200ECE5C}"/>
              </a:ext>
            </a:extLst>
          </p:cNvPr>
          <p:cNvSpPr txBox="1"/>
          <p:nvPr/>
        </p:nvSpPr>
        <p:spPr>
          <a:xfrm>
            <a:off x="1484802" y="3478037"/>
            <a:ext cx="7183377" cy="707886"/>
          </a:xfrm>
          <a:prstGeom prst="rect">
            <a:avLst/>
          </a:prstGeom>
          <a:noFill/>
        </p:spPr>
        <p:txBody>
          <a:bodyPr wrap="none" rtlCol="0">
            <a:spAutoFit/>
          </a:bodyPr>
          <a:lstStyle/>
          <a:p>
            <a:r>
              <a:rPr kumimoji="1" lang="ja-JP" altLang="en-US" sz="4000" b="1" dirty="0"/>
              <a:t>プラットフォーム</a:t>
            </a:r>
            <a:r>
              <a:rPr kumimoji="1" lang="en-US" altLang="ja-JP" sz="2400" b="1" dirty="0"/>
              <a:t>	</a:t>
            </a:r>
            <a:r>
              <a:rPr kumimoji="1" lang="en-US" altLang="ja-JP" sz="3200" b="1" dirty="0"/>
              <a:t>WindowsPC</a:t>
            </a:r>
            <a:endParaRPr kumimoji="1" lang="ja-JP" altLang="en-US" sz="2400" b="1" dirty="0"/>
          </a:p>
        </p:txBody>
      </p:sp>
      <p:sp>
        <p:nvSpPr>
          <p:cNvPr id="6" name="テキスト ボックス 5">
            <a:extLst>
              <a:ext uri="{FF2B5EF4-FFF2-40B4-BE49-F238E27FC236}">
                <a16:creationId xmlns:a16="http://schemas.microsoft.com/office/drawing/2014/main" id="{2D4B6C4D-B31B-12F9-D885-412C44D1FA07}"/>
              </a:ext>
            </a:extLst>
          </p:cNvPr>
          <p:cNvSpPr txBox="1"/>
          <p:nvPr/>
        </p:nvSpPr>
        <p:spPr>
          <a:xfrm>
            <a:off x="1484802" y="2816615"/>
            <a:ext cx="9222396" cy="707886"/>
          </a:xfrm>
          <a:prstGeom prst="rect">
            <a:avLst/>
          </a:prstGeom>
          <a:noFill/>
        </p:spPr>
        <p:txBody>
          <a:bodyPr wrap="none" rtlCol="0">
            <a:spAutoFit/>
          </a:bodyPr>
          <a:lstStyle/>
          <a:p>
            <a:r>
              <a:rPr kumimoji="1" lang="ja-JP" altLang="en-US" sz="4000" b="1" dirty="0"/>
              <a:t>ジャンル</a:t>
            </a:r>
            <a:r>
              <a:rPr kumimoji="1" lang="en-US" altLang="ja-JP" sz="2400" b="1" dirty="0"/>
              <a:t>			</a:t>
            </a:r>
            <a:r>
              <a:rPr kumimoji="1" lang="ja-JP" altLang="en-US" sz="3200" b="1" dirty="0"/>
              <a:t>２</a:t>
            </a:r>
            <a:r>
              <a:rPr kumimoji="1" lang="en-US" altLang="ja-JP" sz="3200" b="1" dirty="0"/>
              <a:t>D</a:t>
            </a:r>
            <a:r>
              <a:rPr kumimoji="1" lang="ja-JP" altLang="en-US" sz="3200" b="1" dirty="0"/>
              <a:t>ステルスアクション</a:t>
            </a:r>
            <a:endParaRPr kumimoji="1" lang="ja-JP" altLang="en-US" sz="2400" b="1" dirty="0"/>
          </a:p>
        </p:txBody>
      </p:sp>
      <p:sp>
        <p:nvSpPr>
          <p:cNvPr id="7" name="テキスト ボックス 6">
            <a:extLst>
              <a:ext uri="{FF2B5EF4-FFF2-40B4-BE49-F238E27FC236}">
                <a16:creationId xmlns:a16="http://schemas.microsoft.com/office/drawing/2014/main" id="{46CEA79F-31DF-1914-6EE3-826363C36E86}"/>
              </a:ext>
            </a:extLst>
          </p:cNvPr>
          <p:cNvSpPr txBox="1"/>
          <p:nvPr/>
        </p:nvSpPr>
        <p:spPr>
          <a:xfrm>
            <a:off x="1484802" y="4194690"/>
            <a:ext cx="5447325" cy="707886"/>
          </a:xfrm>
          <a:prstGeom prst="rect">
            <a:avLst/>
          </a:prstGeom>
          <a:noFill/>
        </p:spPr>
        <p:txBody>
          <a:bodyPr wrap="none" rtlCol="0">
            <a:spAutoFit/>
          </a:bodyPr>
          <a:lstStyle/>
          <a:p>
            <a:r>
              <a:rPr kumimoji="1" lang="ja-JP" altLang="en-US" sz="4000" b="1" dirty="0"/>
              <a:t>プレイ人数</a:t>
            </a:r>
            <a:r>
              <a:rPr kumimoji="1" lang="en-US" altLang="ja-JP" sz="2400" b="1" dirty="0"/>
              <a:t>			</a:t>
            </a:r>
            <a:r>
              <a:rPr kumimoji="1" lang="en-US" altLang="ja-JP" sz="3200" b="1" dirty="0"/>
              <a:t>1</a:t>
            </a:r>
            <a:r>
              <a:rPr kumimoji="1" lang="ja-JP" altLang="en-US" sz="3200" b="1" dirty="0"/>
              <a:t>人</a:t>
            </a:r>
            <a:endParaRPr kumimoji="1" lang="ja-JP" altLang="en-US" sz="2400" b="1" dirty="0"/>
          </a:p>
        </p:txBody>
      </p:sp>
      <p:sp>
        <p:nvSpPr>
          <p:cNvPr id="8" name="テキスト ボックス 7">
            <a:extLst>
              <a:ext uri="{FF2B5EF4-FFF2-40B4-BE49-F238E27FC236}">
                <a16:creationId xmlns:a16="http://schemas.microsoft.com/office/drawing/2014/main" id="{A217D0E2-4DE5-0300-79F7-057AE60E741C}"/>
              </a:ext>
            </a:extLst>
          </p:cNvPr>
          <p:cNvSpPr txBox="1"/>
          <p:nvPr/>
        </p:nvSpPr>
        <p:spPr>
          <a:xfrm>
            <a:off x="1484802" y="4818416"/>
            <a:ext cx="5622052" cy="707886"/>
          </a:xfrm>
          <a:prstGeom prst="rect">
            <a:avLst/>
          </a:prstGeom>
          <a:noFill/>
        </p:spPr>
        <p:txBody>
          <a:bodyPr wrap="none" rtlCol="0">
            <a:spAutoFit/>
          </a:bodyPr>
          <a:lstStyle/>
          <a:p>
            <a:r>
              <a:rPr lang="ja-JP" altLang="en-US" sz="4000" b="1" dirty="0"/>
              <a:t>テーマ</a:t>
            </a:r>
            <a:r>
              <a:rPr kumimoji="1" lang="en-US" altLang="ja-JP" sz="2400" b="1" dirty="0"/>
              <a:t>				</a:t>
            </a:r>
            <a:r>
              <a:rPr kumimoji="1" lang="ja-JP" altLang="en-US" sz="3200" b="1" dirty="0"/>
              <a:t>脱走</a:t>
            </a:r>
            <a:endParaRPr kumimoji="1" lang="ja-JP" altLang="en-US" sz="2400" b="1" dirty="0"/>
          </a:p>
        </p:txBody>
      </p:sp>
      <p:pic>
        <p:nvPicPr>
          <p:cNvPr id="9" name="図 8" descr="食品, 光 が含まれている画像&#10;&#10;AI 生成コンテンツは誤りを含む可能性があります。">
            <a:extLst>
              <a:ext uri="{FF2B5EF4-FFF2-40B4-BE49-F238E27FC236}">
                <a16:creationId xmlns:a16="http://schemas.microsoft.com/office/drawing/2014/main" id="{28D02FD6-2C0E-0C51-C20B-227FACAF2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10" name="テキスト ボックス 9">
            <a:extLst>
              <a:ext uri="{FF2B5EF4-FFF2-40B4-BE49-F238E27FC236}">
                <a16:creationId xmlns:a16="http://schemas.microsoft.com/office/drawing/2014/main" id="{C00BFA02-DCE4-6D32-ADCE-DB9777A00782}"/>
              </a:ext>
            </a:extLst>
          </p:cNvPr>
          <p:cNvSpPr txBox="1"/>
          <p:nvPr/>
        </p:nvSpPr>
        <p:spPr>
          <a:xfrm>
            <a:off x="1484802" y="1699456"/>
            <a:ext cx="8629285" cy="769441"/>
          </a:xfrm>
          <a:prstGeom prst="rect">
            <a:avLst/>
          </a:prstGeom>
          <a:noFill/>
        </p:spPr>
        <p:txBody>
          <a:bodyPr wrap="none" rtlCol="0">
            <a:spAutoFit/>
          </a:bodyPr>
          <a:lstStyle/>
          <a:p>
            <a:r>
              <a:rPr lang="ja-JP" altLang="en-US" sz="4000" b="1" dirty="0"/>
              <a:t>タイトル</a:t>
            </a:r>
            <a:r>
              <a:rPr kumimoji="1" lang="en-US" altLang="ja-JP" sz="2400" b="1" dirty="0"/>
              <a:t>		</a:t>
            </a:r>
            <a:r>
              <a:rPr lang="en-US" altLang="ja-JP" sz="2400" b="1" dirty="0"/>
              <a:t>	</a:t>
            </a:r>
            <a:r>
              <a:rPr lang="en-US" altLang="ja-JP" sz="4400" b="1" dirty="0"/>
              <a:t>Under Escape</a:t>
            </a:r>
            <a:endParaRPr kumimoji="1" lang="ja-JP" altLang="en-US" sz="2400" b="1" dirty="0"/>
          </a:p>
        </p:txBody>
      </p:sp>
    </p:spTree>
    <p:extLst>
      <p:ext uri="{BB962C8B-B14F-4D97-AF65-F5344CB8AC3E}">
        <p14:creationId xmlns:p14="http://schemas.microsoft.com/office/powerpoint/2010/main" val="68568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背景パターン&#10;&#10;AI 生成コンテンツは誤りを含む可能性があります。">
            <a:extLst>
              <a:ext uri="{FF2B5EF4-FFF2-40B4-BE49-F238E27FC236}">
                <a16:creationId xmlns:a16="http://schemas.microsoft.com/office/drawing/2014/main" id="{11946983-3941-34F3-4674-2A1E66601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図 4" descr="食品, 光 が含まれている画像&#10;&#10;AI 生成コンテンツは誤りを含む可能性があります。">
            <a:extLst>
              <a:ext uri="{FF2B5EF4-FFF2-40B4-BE49-F238E27FC236}">
                <a16:creationId xmlns:a16="http://schemas.microsoft.com/office/drawing/2014/main" id="{0E5F4DF0-A4E4-396E-B880-428F0E255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2" name="テキスト ボックス 1">
            <a:extLst>
              <a:ext uri="{FF2B5EF4-FFF2-40B4-BE49-F238E27FC236}">
                <a16:creationId xmlns:a16="http://schemas.microsoft.com/office/drawing/2014/main" id="{966D60A0-BDFE-7A2B-8CF7-7034615C4539}"/>
              </a:ext>
            </a:extLst>
          </p:cNvPr>
          <p:cNvSpPr txBox="1"/>
          <p:nvPr/>
        </p:nvSpPr>
        <p:spPr>
          <a:xfrm>
            <a:off x="643094" y="386650"/>
            <a:ext cx="3416320" cy="646331"/>
          </a:xfrm>
          <a:prstGeom prst="rect">
            <a:avLst/>
          </a:prstGeom>
          <a:noFill/>
        </p:spPr>
        <p:txBody>
          <a:bodyPr wrap="none" rtlCol="0">
            <a:spAutoFit/>
          </a:bodyPr>
          <a:lstStyle/>
          <a:p>
            <a:r>
              <a:rPr lang="ja-JP" altLang="en-US" sz="3600" b="1" u="sng" dirty="0"/>
              <a:t>チームメンバー</a:t>
            </a:r>
            <a:endParaRPr kumimoji="1" lang="ja-JP" altLang="en-US" sz="3600" b="1" u="sng" dirty="0"/>
          </a:p>
        </p:txBody>
      </p:sp>
      <p:sp>
        <p:nvSpPr>
          <p:cNvPr id="3" name="テキスト ボックス 2">
            <a:extLst>
              <a:ext uri="{FF2B5EF4-FFF2-40B4-BE49-F238E27FC236}">
                <a16:creationId xmlns:a16="http://schemas.microsoft.com/office/drawing/2014/main" id="{EACEBD94-B083-9256-FF0D-8D9625351632}"/>
              </a:ext>
            </a:extLst>
          </p:cNvPr>
          <p:cNvSpPr txBox="1"/>
          <p:nvPr/>
        </p:nvSpPr>
        <p:spPr>
          <a:xfrm>
            <a:off x="980685" y="5029699"/>
            <a:ext cx="5336717" cy="584775"/>
          </a:xfrm>
          <a:prstGeom prst="rect">
            <a:avLst/>
          </a:prstGeom>
          <a:noFill/>
        </p:spPr>
        <p:txBody>
          <a:bodyPr wrap="none" rtlCol="0">
            <a:spAutoFit/>
          </a:bodyPr>
          <a:lstStyle/>
          <a:p>
            <a:r>
              <a:rPr kumimoji="1" lang="ja-JP" altLang="en-US" sz="3200" b="1" dirty="0"/>
              <a:t>亀田　理樹</a:t>
            </a:r>
            <a:r>
              <a:rPr kumimoji="1" lang="en-US" altLang="ja-JP" sz="3200" b="1" dirty="0"/>
              <a:t>	(</a:t>
            </a:r>
            <a:r>
              <a:rPr kumimoji="1" lang="ja-JP" altLang="en-US" sz="3200" b="1" dirty="0"/>
              <a:t>仕様書作成</a:t>
            </a:r>
            <a:r>
              <a:rPr kumimoji="1" lang="en-US" altLang="ja-JP" sz="3200" b="1" dirty="0"/>
              <a:t>)</a:t>
            </a:r>
          </a:p>
        </p:txBody>
      </p:sp>
      <p:sp>
        <p:nvSpPr>
          <p:cNvPr id="7" name="テキスト ボックス 6">
            <a:extLst>
              <a:ext uri="{FF2B5EF4-FFF2-40B4-BE49-F238E27FC236}">
                <a16:creationId xmlns:a16="http://schemas.microsoft.com/office/drawing/2014/main" id="{F8992C4D-0806-9149-5D91-175E3952A14B}"/>
              </a:ext>
            </a:extLst>
          </p:cNvPr>
          <p:cNvSpPr txBox="1"/>
          <p:nvPr/>
        </p:nvSpPr>
        <p:spPr>
          <a:xfrm>
            <a:off x="980685" y="1243526"/>
            <a:ext cx="10671511" cy="584775"/>
          </a:xfrm>
          <a:prstGeom prst="rect">
            <a:avLst/>
          </a:prstGeom>
          <a:noFill/>
        </p:spPr>
        <p:txBody>
          <a:bodyPr wrap="none" rtlCol="0">
            <a:spAutoFit/>
          </a:bodyPr>
          <a:lstStyle/>
          <a:p>
            <a:r>
              <a:rPr lang="ja-JP" altLang="en-US" sz="3200" b="1" dirty="0"/>
              <a:t>水脇　湧哉</a:t>
            </a:r>
            <a:r>
              <a:rPr lang="en-US" altLang="ja-JP" sz="3200" b="1" dirty="0"/>
              <a:t>	(</a:t>
            </a:r>
            <a:r>
              <a:rPr lang="ja-JP" altLang="en-US" sz="3200" b="1" dirty="0"/>
              <a:t>チームリーダー、自機、ステージ、判定</a:t>
            </a:r>
            <a:r>
              <a:rPr lang="en-US" altLang="ja-JP" sz="3200" b="1" dirty="0"/>
              <a:t>)</a:t>
            </a:r>
          </a:p>
        </p:txBody>
      </p:sp>
      <p:sp>
        <p:nvSpPr>
          <p:cNvPr id="8" name="テキスト ボックス 7">
            <a:extLst>
              <a:ext uri="{FF2B5EF4-FFF2-40B4-BE49-F238E27FC236}">
                <a16:creationId xmlns:a16="http://schemas.microsoft.com/office/drawing/2014/main" id="{08EAAD76-E4CE-8288-3A79-64ECBA6E5403}"/>
              </a:ext>
            </a:extLst>
          </p:cNvPr>
          <p:cNvSpPr txBox="1"/>
          <p:nvPr/>
        </p:nvSpPr>
        <p:spPr>
          <a:xfrm>
            <a:off x="980685" y="1870889"/>
            <a:ext cx="9850774" cy="584775"/>
          </a:xfrm>
          <a:prstGeom prst="rect">
            <a:avLst/>
          </a:prstGeom>
          <a:noFill/>
        </p:spPr>
        <p:txBody>
          <a:bodyPr wrap="none" rtlCol="0">
            <a:spAutoFit/>
          </a:bodyPr>
          <a:lstStyle/>
          <a:p>
            <a:r>
              <a:rPr lang="ja-JP" altLang="en-US" sz="3200" b="1" dirty="0"/>
              <a:t>望月　青空</a:t>
            </a:r>
            <a:r>
              <a:rPr lang="en-US" altLang="ja-JP" sz="3200" b="1" dirty="0"/>
              <a:t>	(</a:t>
            </a:r>
            <a:r>
              <a:rPr lang="ja-JP" altLang="en-US" sz="3200" b="1" dirty="0"/>
              <a:t>敵機、オブジェクトの音の効果範囲</a:t>
            </a:r>
            <a:r>
              <a:rPr lang="en-US" altLang="ja-JP" sz="3200" b="1" dirty="0"/>
              <a:t>)</a:t>
            </a:r>
          </a:p>
        </p:txBody>
      </p:sp>
      <p:sp>
        <p:nvSpPr>
          <p:cNvPr id="9" name="テキスト ボックス 8">
            <a:extLst>
              <a:ext uri="{FF2B5EF4-FFF2-40B4-BE49-F238E27FC236}">
                <a16:creationId xmlns:a16="http://schemas.microsoft.com/office/drawing/2014/main" id="{262A9653-A008-EAAB-9581-09BE2909CA71}"/>
              </a:ext>
            </a:extLst>
          </p:cNvPr>
          <p:cNvSpPr txBox="1"/>
          <p:nvPr/>
        </p:nvSpPr>
        <p:spPr>
          <a:xfrm>
            <a:off x="980685" y="2503348"/>
            <a:ext cx="9850774" cy="584775"/>
          </a:xfrm>
          <a:prstGeom prst="rect">
            <a:avLst/>
          </a:prstGeom>
          <a:noFill/>
        </p:spPr>
        <p:txBody>
          <a:bodyPr wrap="none" rtlCol="0">
            <a:spAutoFit/>
          </a:bodyPr>
          <a:lstStyle/>
          <a:p>
            <a:r>
              <a:rPr lang="ja-JP" altLang="en-US" sz="3200" b="1" dirty="0"/>
              <a:t>吉岡　市之介</a:t>
            </a:r>
            <a:r>
              <a:rPr lang="en-US" altLang="ja-JP" sz="3200" b="1" dirty="0"/>
              <a:t>	(</a:t>
            </a:r>
            <a:r>
              <a:rPr lang="ja-JP" altLang="en-US" sz="3200" b="1" dirty="0"/>
              <a:t>シーン管理、アイテムオブジェクト</a:t>
            </a:r>
            <a:r>
              <a:rPr lang="en-US" altLang="ja-JP" sz="3200" b="1" dirty="0"/>
              <a:t>)</a:t>
            </a:r>
          </a:p>
        </p:txBody>
      </p:sp>
      <p:sp>
        <p:nvSpPr>
          <p:cNvPr id="10" name="テキスト ボックス 9">
            <a:extLst>
              <a:ext uri="{FF2B5EF4-FFF2-40B4-BE49-F238E27FC236}">
                <a16:creationId xmlns:a16="http://schemas.microsoft.com/office/drawing/2014/main" id="{CD252D8F-1856-2FDE-ABEF-C928C0CF51D8}"/>
              </a:ext>
            </a:extLst>
          </p:cNvPr>
          <p:cNvSpPr txBox="1"/>
          <p:nvPr/>
        </p:nvSpPr>
        <p:spPr>
          <a:xfrm>
            <a:off x="980685" y="3136612"/>
            <a:ext cx="5889754" cy="584775"/>
          </a:xfrm>
          <a:prstGeom prst="rect">
            <a:avLst/>
          </a:prstGeom>
          <a:noFill/>
        </p:spPr>
        <p:txBody>
          <a:bodyPr wrap="none" rtlCol="0">
            <a:spAutoFit/>
          </a:bodyPr>
          <a:lstStyle/>
          <a:p>
            <a:r>
              <a:rPr lang="ja-JP" altLang="en-US" sz="3200" b="1" dirty="0"/>
              <a:t>鈴木　琴音</a:t>
            </a:r>
            <a:r>
              <a:rPr lang="en-US" altLang="ja-JP" sz="3200" b="1" dirty="0"/>
              <a:t>	(3D</a:t>
            </a:r>
            <a:r>
              <a:rPr lang="ja-JP" altLang="en-US" sz="3200" b="1" dirty="0"/>
              <a:t>プログラム</a:t>
            </a:r>
            <a:r>
              <a:rPr lang="en-US" altLang="ja-JP" sz="3200" b="1" dirty="0"/>
              <a:t>)</a:t>
            </a:r>
          </a:p>
        </p:txBody>
      </p:sp>
      <p:sp>
        <p:nvSpPr>
          <p:cNvPr id="11" name="テキスト ボックス 10">
            <a:extLst>
              <a:ext uri="{FF2B5EF4-FFF2-40B4-BE49-F238E27FC236}">
                <a16:creationId xmlns:a16="http://schemas.microsoft.com/office/drawing/2014/main" id="{6132FD92-84AA-8B1E-098B-EA7361D2EDCE}"/>
              </a:ext>
            </a:extLst>
          </p:cNvPr>
          <p:cNvSpPr txBox="1"/>
          <p:nvPr/>
        </p:nvSpPr>
        <p:spPr>
          <a:xfrm>
            <a:off x="1028728" y="3769876"/>
            <a:ext cx="9440405" cy="584775"/>
          </a:xfrm>
          <a:prstGeom prst="rect">
            <a:avLst/>
          </a:prstGeom>
          <a:noFill/>
        </p:spPr>
        <p:txBody>
          <a:bodyPr wrap="none" rtlCol="0">
            <a:spAutoFit/>
          </a:bodyPr>
          <a:lstStyle/>
          <a:p>
            <a:r>
              <a:rPr lang="ja-JP" altLang="en-US" sz="3200" b="1" dirty="0"/>
              <a:t>加川　裕也</a:t>
            </a:r>
            <a:r>
              <a:rPr lang="en-US" altLang="ja-JP" sz="3200" b="1" dirty="0"/>
              <a:t>	(</a:t>
            </a:r>
            <a:r>
              <a:rPr lang="ja-JP" altLang="en-US" sz="3200" b="1" dirty="0"/>
              <a:t>ステージメイク、レベルデザイン</a:t>
            </a:r>
            <a:r>
              <a:rPr lang="en-US" altLang="ja-JP" sz="3200" b="1" dirty="0"/>
              <a:t>)</a:t>
            </a:r>
          </a:p>
        </p:txBody>
      </p:sp>
      <p:sp>
        <p:nvSpPr>
          <p:cNvPr id="12" name="テキスト ボックス 11">
            <a:extLst>
              <a:ext uri="{FF2B5EF4-FFF2-40B4-BE49-F238E27FC236}">
                <a16:creationId xmlns:a16="http://schemas.microsoft.com/office/drawing/2014/main" id="{6A9355BC-1F11-26F8-3A4E-EAB9A0506EB3}"/>
              </a:ext>
            </a:extLst>
          </p:cNvPr>
          <p:cNvSpPr txBox="1"/>
          <p:nvPr/>
        </p:nvSpPr>
        <p:spPr>
          <a:xfrm>
            <a:off x="1028728" y="4402335"/>
            <a:ext cx="7388561" cy="584775"/>
          </a:xfrm>
          <a:prstGeom prst="rect">
            <a:avLst/>
          </a:prstGeom>
          <a:noFill/>
        </p:spPr>
        <p:txBody>
          <a:bodyPr wrap="none" rtlCol="0">
            <a:spAutoFit/>
          </a:bodyPr>
          <a:lstStyle/>
          <a:p>
            <a:r>
              <a:rPr lang="ja-JP" altLang="en-US" sz="3200" b="1" dirty="0"/>
              <a:t>塚田　みほ</a:t>
            </a:r>
            <a:r>
              <a:rPr lang="en-US" altLang="ja-JP" sz="3200" b="1" dirty="0"/>
              <a:t>	(</a:t>
            </a:r>
            <a:r>
              <a:rPr lang="ja-JP" altLang="en-US" sz="3200" b="1" dirty="0"/>
              <a:t>グラフィックデザイン</a:t>
            </a:r>
            <a:r>
              <a:rPr lang="en-US" altLang="ja-JP" sz="3200" b="1" dirty="0"/>
              <a:t>)</a:t>
            </a:r>
          </a:p>
        </p:txBody>
      </p:sp>
    </p:spTree>
    <p:extLst>
      <p:ext uri="{BB962C8B-B14F-4D97-AF65-F5344CB8AC3E}">
        <p14:creationId xmlns:p14="http://schemas.microsoft.com/office/powerpoint/2010/main" val="1412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背景パターン&#10;&#10;AI 生成コンテンツは誤りを含む可能性があります。">
            <a:extLst>
              <a:ext uri="{FF2B5EF4-FFF2-40B4-BE49-F238E27FC236}">
                <a16:creationId xmlns:a16="http://schemas.microsoft.com/office/drawing/2014/main" id="{99991611-9145-FABC-8B5B-96101151E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a:extLst>
              <a:ext uri="{FF2B5EF4-FFF2-40B4-BE49-F238E27FC236}">
                <a16:creationId xmlns:a16="http://schemas.microsoft.com/office/drawing/2014/main" id="{00CCF754-3392-FC56-244F-A12124DB5DFA}"/>
              </a:ext>
            </a:extLst>
          </p:cNvPr>
          <p:cNvSpPr txBox="1"/>
          <p:nvPr/>
        </p:nvSpPr>
        <p:spPr>
          <a:xfrm>
            <a:off x="544216" y="2037636"/>
            <a:ext cx="10349926" cy="1200329"/>
          </a:xfrm>
          <a:prstGeom prst="rect">
            <a:avLst/>
          </a:prstGeom>
          <a:noFill/>
        </p:spPr>
        <p:txBody>
          <a:bodyPr wrap="square" rtlCol="0">
            <a:spAutoFit/>
          </a:bodyPr>
          <a:lstStyle/>
          <a:p>
            <a:pPr algn="ctr"/>
            <a:r>
              <a:rPr kumimoji="1" lang="ja-JP" altLang="en-US" sz="3600" b="1" dirty="0"/>
              <a:t>敵の視界に入る前に能力を使用したり、障害物に</a:t>
            </a:r>
            <a:endParaRPr kumimoji="1" lang="en-US" altLang="ja-JP" sz="3600" b="1" dirty="0"/>
          </a:p>
          <a:p>
            <a:pPr algn="ctr"/>
            <a:r>
              <a:rPr kumimoji="1" lang="ja-JP" altLang="en-US" sz="3600" b="1" dirty="0"/>
              <a:t>身を潜めると、敵の索敵から逃れることが出来る</a:t>
            </a:r>
          </a:p>
        </p:txBody>
      </p:sp>
      <p:sp>
        <p:nvSpPr>
          <p:cNvPr id="8" name="テキスト ボックス 7">
            <a:extLst>
              <a:ext uri="{FF2B5EF4-FFF2-40B4-BE49-F238E27FC236}">
                <a16:creationId xmlns:a16="http://schemas.microsoft.com/office/drawing/2014/main" id="{6B6BF8FB-85F5-ABF4-E416-97EBD08D47AA}"/>
              </a:ext>
            </a:extLst>
          </p:cNvPr>
          <p:cNvSpPr txBox="1"/>
          <p:nvPr/>
        </p:nvSpPr>
        <p:spPr>
          <a:xfrm>
            <a:off x="463689" y="4084448"/>
            <a:ext cx="10854253" cy="1077218"/>
          </a:xfrm>
          <a:prstGeom prst="rect">
            <a:avLst/>
          </a:prstGeom>
          <a:noFill/>
        </p:spPr>
        <p:txBody>
          <a:bodyPr wrap="none" rtlCol="0">
            <a:spAutoFit/>
          </a:bodyPr>
          <a:lstStyle/>
          <a:p>
            <a:r>
              <a:rPr kumimoji="1" lang="ja-JP" altLang="en-US" sz="3200" b="1" dirty="0">
                <a:solidFill>
                  <a:srgbClr val="FF0000"/>
                </a:solidFill>
              </a:rPr>
              <a:t>デメリットはあるが強力な</a:t>
            </a:r>
            <a:r>
              <a:rPr lang="ja-JP" altLang="en-US" sz="3200" b="1" dirty="0">
                <a:solidFill>
                  <a:srgbClr val="FF0000"/>
                </a:solidFill>
              </a:rPr>
              <a:t>能力</a:t>
            </a:r>
            <a:r>
              <a:rPr kumimoji="1" lang="ja-JP" altLang="en-US" sz="3200" b="1" dirty="0">
                <a:solidFill>
                  <a:srgbClr val="FF0000"/>
                </a:solidFill>
              </a:rPr>
              <a:t>やステージ上のアイテムを</a:t>
            </a:r>
            <a:endParaRPr kumimoji="1" lang="en-US" altLang="ja-JP" sz="3200" b="1" dirty="0">
              <a:solidFill>
                <a:srgbClr val="FF0000"/>
              </a:solidFill>
            </a:endParaRPr>
          </a:p>
          <a:p>
            <a:r>
              <a:rPr kumimoji="1" lang="ja-JP" altLang="en-US" sz="3200" b="1" dirty="0">
                <a:solidFill>
                  <a:srgbClr val="FF0000"/>
                </a:solidFill>
              </a:rPr>
              <a:t>活用しながら進むスリル、楽しさ</a:t>
            </a:r>
            <a:endParaRPr kumimoji="1" lang="en-US" altLang="ja-JP" sz="3200" b="1" dirty="0">
              <a:solidFill>
                <a:srgbClr val="FF0000"/>
              </a:solidFill>
            </a:endParaRPr>
          </a:p>
        </p:txBody>
      </p:sp>
      <p:pic>
        <p:nvPicPr>
          <p:cNvPr id="10" name="図 9" descr="食品, 光 が含まれている画像&#10;&#10;AI 生成コンテンツは誤りを含む可能性があります。">
            <a:extLst>
              <a:ext uri="{FF2B5EF4-FFF2-40B4-BE49-F238E27FC236}">
                <a16:creationId xmlns:a16="http://schemas.microsoft.com/office/drawing/2014/main" id="{77C90F06-9372-824D-CA98-6746D9B35C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2" name="テキスト ボックス 1">
            <a:extLst>
              <a:ext uri="{FF2B5EF4-FFF2-40B4-BE49-F238E27FC236}">
                <a16:creationId xmlns:a16="http://schemas.microsoft.com/office/drawing/2014/main" id="{C16133E7-9914-4D75-6FB0-50A22DC0302D}"/>
              </a:ext>
            </a:extLst>
          </p:cNvPr>
          <p:cNvSpPr txBox="1"/>
          <p:nvPr/>
        </p:nvSpPr>
        <p:spPr>
          <a:xfrm>
            <a:off x="643094" y="386650"/>
            <a:ext cx="2492990" cy="646331"/>
          </a:xfrm>
          <a:prstGeom prst="rect">
            <a:avLst/>
          </a:prstGeom>
          <a:noFill/>
        </p:spPr>
        <p:txBody>
          <a:bodyPr wrap="none" rtlCol="0">
            <a:spAutoFit/>
          </a:bodyPr>
          <a:lstStyle/>
          <a:p>
            <a:r>
              <a:rPr lang="ja-JP" altLang="en-US" sz="3600" b="1" u="sng" dirty="0"/>
              <a:t>コンセプト</a:t>
            </a:r>
            <a:endParaRPr kumimoji="1" lang="ja-JP" altLang="en-US" sz="3600" b="1" u="sng" dirty="0"/>
          </a:p>
        </p:txBody>
      </p:sp>
    </p:spTree>
    <p:extLst>
      <p:ext uri="{BB962C8B-B14F-4D97-AF65-F5344CB8AC3E}">
        <p14:creationId xmlns:p14="http://schemas.microsoft.com/office/powerpoint/2010/main" val="275400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背景パターン&#10;&#10;AI 生成コンテンツは誤りを含む可能性があります。">
            <a:extLst>
              <a:ext uri="{FF2B5EF4-FFF2-40B4-BE49-F238E27FC236}">
                <a16:creationId xmlns:a16="http://schemas.microsoft.com/office/drawing/2014/main" id="{846E1911-CC87-52AD-B5F2-2D5C80925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テキスト ボックス 4">
            <a:extLst>
              <a:ext uri="{FF2B5EF4-FFF2-40B4-BE49-F238E27FC236}">
                <a16:creationId xmlns:a16="http://schemas.microsoft.com/office/drawing/2014/main" id="{3A593889-5A9C-5251-1EA8-FBA3EA6B4EE7}"/>
              </a:ext>
            </a:extLst>
          </p:cNvPr>
          <p:cNvSpPr txBox="1"/>
          <p:nvPr/>
        </p:nvSpPr>
        <p:spPr>
          <a:xfrm>
            <a:off x="530942" y="1406013"/>
            <a:ext cx="8392041" cy="1077218"/>
          </a:xfrm>
          <a:prstGeom prst="rect">
            <a:avLst/>
          </a:prstGeom>
          <a:noFill/>
        </p:spPr>
        <p:txBody>
          <a:bodyPr wrap="none" rtlCol="0">
            <a:spAutoFit/>
          </a:bodyPr>
          <a:lstStyle/>
          <a:p>
            <a:r>
              <a:rPr kumimoji="1" lang="ja-JP" altLang="en-US" sz="3200" b="1" dirty="0"/>
              <a:t>敵の索敵から身を潜めながらゴールを目指す</a:t>
            </a:r>
            <a:endParaRPr kumimoji="1" lang="en-US" altLang="ja-JP" sz="3200" b="1" dirty="0"/>
          </a:p>
          <a:p>
            <a:r>
              <a:rPr lang="en-US" altLang="ja-JP" sz="3200" b="1" dirty="0">
                <a:solidFill>
                  <a:srgbClr val="FF0000"/>
                </a:solidFill>
              </a:rPr>
              <a:t>2D</a:t>
            </a:r>
            <a:r>
              <a:rPr lang="ja-JP" altLang="en-US" sz="3200" b="1" dirty="0">
                <a:solidFill>
                  <a:srgbClr val="FF0000"/>
                </a:solidFill>
              </a:rPr>
              <a:t>サイドビューステルスアクションゲーム</a:t>
            </a:r>
            <a:endParaRPr kumimoji="1" lang="ja-JP" altLang="en-US" sz="3200" b="1" dirty="0">
              <a:solidFill>
                <a:srgbClr val="FF0000"/>
              </a:solidFill>
            </a:endParaRPr>
          </a:p>
        </p:txBody>
      </p:sp>
      <p:grpSp>
        <p:nvGrpSpPr>
          <p:cNvPr id="13" name="グループ化 12">
            <a:extLst>
              <a:ext uri="{FF2B5EF4-FFF2-40B4-BE49-F238E27FC236}">
                <a16:creationId xmlns:a16="http://schemas.microsoft.com/office/drawing/2014/main" id="{0210DB18-4ABE-F2E4-4AB8-51EA134341E5}"/>
              </a:ext>
            </a:extLst>
          </p:cNvPr>
          <p:cNvGrpSpPr/>
          <p:nvPr/>
        </p:nvGrpSpPr>
        <p:grpSpPr>
          <a:xfrm>
            <a:off x="452284" y="2964426"/>
            <a:ext cx="11035504" cy="1169551"/>
            <a:chOff x="452284" y="2964426"/>
            <a:chExt cx="11035504" cy="1169551"/>
          </a:xfrm>
        </p:grpSpPr>
        <p:sp>
          <p:nvSpPr>
            <p:cNvPr id="6" name="テキスト ボックス 5">
              <a:extLst>
                <a:ext uri="{FF2B5EF4-FFF2-40B4-BE49-F238E27FC236}">
                  <a16:creationId xmlns:a16="http://schemas.microsoft.com/office/drawing/2014/main" id="{0C43124E-38D1-1841-40A3-CB1FE76D612E}"/>
                </a:ext>
              </a:extLst>
            </p:cNvPr>
            <p:cNvSpPr txBox="1"/>
            <p:nvPr/>
          </p:nvSpPr>
          <p:spPr>
            <a:xfrm>
              <a:off x="452284" y="2964426"/>
              <a:ext cx="2031325" cy="646331"/>
            </a:xfrm>
            <a:prstGeom prst="rect">
              <a:avLst/>
            </a:prstGeom>
            <a:noFill/>
          </p:spPr>
          <p:txBody>
            <a:bodyPr wrap="none" rtlCol="0">
              <a:spAutoFit/>
            </a:bodyPr>
            <a:lstStyle/>
            <a:p>
              <a:r>
                <a:rPr kumimoji="1" lang="ja-JP" altLang="en-US" sz="3600" b="1" dirty="0">
                  <a:solidFill>
                    <a:srgbClr val="FF0000"/>
                  </a:solidFill>
                </a:rPr>
                <a:t>勝利条件</a:t>
              </a:r>
            </a:p>
          </p:txBody>
        </p:sp>
        <p:sp>
          <p:nvSpPr>
            <p:cNvPr id="8" name="テキスト ボックス 7">
              <a:extLst>
                <a:ext uri="{FF2B5EF4-FFF2-40B4-BE49-F238E27FC236}">
                  <a16:creationId xmlns:a16="http://schemas.microsoft.com/office/drawing/2014/main" id="{F79CE377-364B-0100-86FB-8B03226BE698}"/>
                </a:ext>
              </a:extLst>
            </p:cNvPr>
            <p:cNvSpPr txBox="1"/>
            <p:nvPr/>
          </p:nvSpPr>
          <p:spPr>
            <a:xfrm>
              <a:off x="530942" y="3610757"/>
              <a:ext cx="10956846" cy="523220"/>
            </a:xfrm>
            <a:prstGeom prst="rect">
              <a:avLst/>
            </a:prstGeom>
            <a:noFill/>
          </p:spPr>
          <p:txBody>
            <a:bodyPr wrap="none" rtlCol="0">
              <a:spAutoFit/>
            </a:bodyPr>
            <a:lstStyle/>
            <a:p>
              <a:r>
                <a:rPr kumimoji="1" lang="ja-JP" altLang="en-US" sz="2800" b="1" dirty="0"/>
                <a:t>敵に完全に発見される前にゴールへ到達し、ステージから脱出する</a:t>
              </a:r>
            </a:p>
          </p:txBody>
        </p:sp>
      </p:grpSp>
      <p:grpSp>
        <p:nvGrpSpPr>
          <p:cNvPr id="14" name="グループ化 13">
            <a:extLst>
              <a:ext uri="{FF2B5EF4-FFF2-40B4-BE49-F238E27FC236}">
                <a16:creationId xmlns:a16="http://schemas.microsoft.com/office/drawing/2014/main" id="{BC9D051F-6882-F3E4-D2EA-543C5D2078AC}"/>
              </a:ext>
            </a:extLst>
          </p:cNvPr>
          <p:cNvGrpSpPr/>
          <p:nvPr/>
        </p:nvGrpSpPr>
        <p:grpSpPr>
          <a:xfrm>
            <a:off x="530942" y="4292007"/>
            <a:ext cx="8084264" cy="1327581"/>
            <a:chOff x="530942" y="4292007"/>
            <a:chExt cx="8084264" cy="1327581"/>
          </a:xfrm>
        </p:grpSpPr>
        <p:sp>
          <p:nvSpPr>
            <p:cNvPr id="9" name="テキスト ボックス 8">
              <a:extLst>
                <a:ext uri="{FF2B5EF4-FFF2-40B4-BE49-F238E27FC236}">
                  <a16:creationId xmlns:a16="http://schemas.microsoft.com/office/drawing/2014/main" id="{351B386E-4166-C7A2-A805-AA794EDF42E1}"/>
                </a:ext>
              </a:extLst>
            </p:cNvPr>
            <p:cNvSpPr txBox="1"/>
            <p:nvPr/>
          </p:nvSpPr>
          <p:spPr>
            <a:xfrm>
              <a:off x="530942" y="4292007"/>
              <a:ext cx="2031325" cy="646331"/>
            </a:xfrm>
            <a:prstGeom prst="rect">
              <a:avLst/>
            </a:prstGeom>
            <a:noFill/>
          </p:spPr>
          <p:txBody>
            <a:bodyPr wrap="none" rtlCol="0">
              <a:spAutoFit/>
            </a:bodyPr>
            <a:lstStyle/>
            <a:p>
              <a:r>
                <a:rPr lang="ja-JP" altLang="en-US" sz="3600" b="1" dirty="0">
                  <a:solidFill>
                    <a:schemeClr val="tx2">
                      <a:lumMod val="75000"/>
                      <a:lumOff val="25000"/>
                    </a:schemeClr>
                  </a:solidFill>
                </a:rPr>
                <a:t>敗北</a:t>
              </a:r>
              <a:r>
                <a:rPr kumimoji="1" lang="ja-JP" altLang="en-US" sz="3600" b="1" dirty="0">
                  <a:solidFill>
                    <a:schemeClr val="tx2">
                      <a:lumMod val="75000"/>
                      <a:lumOff val="25000"/>
                    </a:schemeClr>
                  </a:solidFill>
                </a:rPr>
                <a:t>条件</a:t>
              </a:r>
            </a:p>
          </p:txBody>
        </p:sp>
        <p:sp>
          <p:nvSpPr>
            <p:cNvPr id="11" name="テキスト ボックス 10">
              <a:extLst>
                <a:ext uri="{FF2B5EF4-FFF2-40B4-BE49-F238E27FC236}">
                  <a16:creationId xmlns:a16="http://schemas.microsoft.com/office/drawing/2014/main" id="{5BFAC7F1-F2C5-38A9-4AF7-4D5A066426AA}"/>
                </a:ext>
              </a:extLst>
            </p:cNvPr>
            <p:cNvSpPr txBox="1"/>
            <p:nvPr/>
          </p:nvSpPr>
          <p:spPr>
            <a:xfrm>
              <a:off x="530942" y="5096368"/>
              <a:ext cx="8084264" cy="523220"/>
            </a:xfrm>
            <a:prstGeom prst="rect">
              <a:avLst/>
            </a:prstGeom>
            <a:noFill/>
          </p:spPr>
          <p:txBody>
            <a:bodyPr wrap="none" rtlCol="0">
              <a:spAutoFit/>
            </a:bodyPr>
            <a:lstStyle/>
            <a:p>
              <a:r>
                <a:rPr lang="ja-JP" altLang="en-US" sz="2800" b="1" dirty="0"/>
                <a:t>敵に発見される、制限時間内に</a:t>
              </a:r>
              <a:r>
                <a:rPr kumimoji="1" lang="ja-JP" altLang="en-US" sz="2800" b="1" dirty="0"/>
                <a:t>ゴールが出来ない</a:t>
              </a:r>
            </a:p>
          </p:txBody>
        </p:sp>
      </p:grpSp>
      <p:pic>
        <p:nvPicPr>
          <p:cNvPr id="12" name="図 11" descr="食品, 光 が含まれている画像&#10;&#10;AI 生成コンテンツは誤りを含む可能性があります。">
            <a:extLst>
              <a:ext uri="{FF2B5EF4-FFF2-40B4-BE49-F238E27FC236}">
                <a16:creationId xmlns:a16="http://schemas.microsoft.com/office/drawing/2014/main" id="{FDAA7181-BE8A-68F3-95A3-72A54D691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2" name="テキスト ボックス 1">
            <a:extLst>
              <a:ext uri="{FF2B5EF4-FFF2-40B4-BE49-F238E27FC236}">
                <a16:creationId xmlns:a16="http://schemas.microsoft.com/office/drawing/2014/main" id="{9DDE874A-AC2E-10EC-2979-7FF8DDD89FE2}"/>
              </a:ext>
            </a:extLst>
          </p:cNvPr>
          <p:cNvSpPr txBox="1"/>
          <p:nvPr/>
        </p:nvSpPr>
        <p:spPr>
          <a:xfrm>
            <a:off x="643094" y="386650"/>
            <a:ext cx="2492990" cy="646331"/>
          </a:xfrm>
          <a:prstGeom prst="rect">
            <a:avLst/>
          </a:prstGeom>
          <a:noFill/>
        </p:spPr>
        <p:txBody>
          <a:bodyPr wrap="none" rtlCol="0">
            <a:spAutoFit/>
          </a:bodyPr>
          <a:lstStyle/>
          <a:p>
            <a:r>
              <a:rPr lang="ja-JP" altLang="en-US" sz="3600" b="1" u="sng" dirty="0"/>
              <a:t>ゲーム説明</a:t>
            </a:r>
            <a:endParaRPr kumimoji="1" lang="ja-JP" altLang="en-US" sz="3600" b="1" u="sng" dirty="0"/>
          </a:p>
        </p:txBody>
      </p:sp>
    </p:spTree>
    <p:extLst>
      <p:ext uri="{BB962C8B-B14F-4D97-AF65-F5344CB8AC3E}">
        <p14:creationId xmlns:p14="http://schemas.microsoft.com/office/powerpoint/2010/main" val="422488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descr="背景パターン&#10;&#10;AI 生成コンテンツは誤りを含む可能性があります。">
            <a:extLst>
              <a:ext uri="{FF2B5EF4-FFF2-40B4-BE49-F238E27FC236}">
                <a16:creationId xmlns:a16="http://schemas.microsoft.com/office/drawing/2014/main" id="{E66EB4F9-01EF-FFA9-9F5D-3DF8616F8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図 4">
            <a:extLst>
              <a:ext uri="{FF2B5EF4-FFF2-40B4-BE49-F238E27FC236}">
                <a16:creationId xmlns:a16="http://schemas.microsoft.com/office/drawing/2014/main" id="{33526158-76C6-BA6C-68F6-854F1F69A282}"/>
              </a:ext>
            </a:extLst>
          </p:cNvPr>
          <p:cNvPicPr>
            <a:picLocks noChangeAspect="1"/>
          </p:cNvPicPr>
          <p:nvPr/>
        </p:nvPicPr>
        <p:blipFill>
          <a:blip r:embed="rId4"/>
          <a:stretch>
            <a:fillRect/>
          </a:stretch>
        </p:blipFill>
        <p:spPr>
          <a:xfrm>
            <a:off x="3882812" y="1456372"/>
            <a:ext cx="7831668" cy="4639628"/>
          </a:xfrm>
          <a:prstGeom prst="rect">
            <a:avLst/>
          </a:prstGeom>
        </p:spPr>
      </p:pic>
      <p:sp>
        <p:nvSpPr>
          <p:cNvPr id="6" name="テキスト ボックス 5">
            <a:extLst>
              <a:ext uri="{FF2B5EF4-FFF2-40B4-BE49-F238E27FC236}">
                <a16:creationId xmlns:a16="http://schemas.microsoft.com/office/drawing/2014/main" id="{1CAD5AC1-8F5C-6AB4-A0A7-19D104B85949}"/>
              </a:ext>
            </a:extLst>
          </p:cNvPr>
          <p:cNvSpPr txBox="1"/>
          <p:nvPr/>
        </p:nvSpPr>
        <p:spPr>
          <a:xfrm>
            <a:off x="232812" y="289926"/>
            <a:ext cx="3416320" cy="646331"/>
          </a:xfrm>
          <a:prstGeom prst="rect">
            <a:avLst/>
          </a:prstGeom>
          <a:noFill/>
        </p:spPr>
        <p:txBody>
          <a:bodyPr wrap="none" rtlCol="0">
            <a:spAutoFit/>
          </a:bodyPr>
          <a:lstStyle/>
          <a:p>
            <a:r>
              <a:rPr kumimoji="1" lang="ja-JP" altLang="en-US" sz="3600" b="1" u="sng" dirty="0"/>
              <a:t>画面レイアウト</a:t>
            </a:r>
          </a:p>
        </p:txBody>
      </p:sp>
      <p:cxnSp>
        <p:nvCxnSpPr>
          <p:cNvPr id="20" name="直線コネクタ 19">
            <a:extLst>
              <a:ext uri="{FF2B5EF4-FFF2-40B4-BE49-F238E27FC236}">
                <a16:creationId xmlns:a16="http://schemas.microsoft.com/office/drawing/2014/main" id="{2E5D8D4A-1F02-2D14-4EC7-A4096FECB734}"/>
              </a:ext>
            </a:extLst>
          </p:cNvPr>
          <p:cNvCxnSpPr/>
          <p:nvPr/>
        </p:nvCxnSpPr>
        <p:spPr>
          <a:xfrm flipH="1">
            <a:off x="2763520" y="1578292"/>
            <a:ext cx="1119292" cy="402908"/>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a:extLst>
              <a:ext uri="{FF2B5EF4-FFF2-40B4-BE49-F238E27FC236}">
                <a16:creationId xmlns:a16="http://schemas.microsoft.com/office/drawing/2014/main" id="{6B95B643-C5D7-4040-8C2F-C6DBF6F9CF8A}"/>
              </a:ext>
            </a:extLst>
          </p:cNvPr>
          <p:cNvCxnSpPr>
            <a:cxnSpLocks/>
          </p:cNvCxnSpPr>
          <p:nvPr/>
        </p:nvCxnSpPr>
        <p:spPr>
          <a:xfrm flipH="1" flipV="1">
            <a:off x="685800" y="1976879"/>
            <a:ext cx="2077720" cy="4321"/>
          </a:xfrm>
          <a:prstGeom prst="line">
            <a:avLst/>
          </a:prstGeom>
        </p:spPr>
        <p:style>
          <a:lnRef idx="2">
            <a:schemeClr val="dk1"/>
          </a:lnRef>
          <a:fillRef idx="0">
            <a:schemeClr val="dk1"/>
          </a:fillRef>
          <a:effectRef idx="1">
            <a:schemeClr val="dk1"/>
          </a:effectRef>
          <a:fontRef idx="minor">
            <a:schemeClr val="tx1"/>
          </a:fontRef>
        </p:style>
      </p:cxnSp>
      <p:sp>
        <p:nvSpPr>
          <p:cNvPr id="23" name="テキスト ボックス 22">
            <a:extLst>
              <a:ext uri="{FF2B5EF4-FFF2-40B4-BE49-F238E27FC236}">
                <a16:creationId xmlns:a16="http://schemas.microsoft.com/office/drawing/2014/main" id="{DD65807D-EDD6-0E4F-20C7-45C90B55C840}"/>
              </a:ext>
            </a:extLst>
          </p:cNvPr>
          <p:cNvSpPr txBox="1"/>
          <p:nvPr/>
        </p:nvSpPr>
        <p:spPr>
          <a:xfrm>
            <a:off x="800880" y="1453659"/>
            <a:ext cx="1980029" cy="523220"/>
          </a:xfrm>
          <a:prstGeom prst="rect">
            <a:avLst/>
          </a:prstGeom>
          <a:noFill/>
        </p:spPr>
        <p:txBody>
          <a:bodyPr wrap="none" rtlCol="0">
            <a:spAutoFit/>
          </a:bodyPr>
          <a:lstStyle/>
          <a:p>
            <a:r>
              <a:rPr kumimoji="1" lang="ja-JP" altLang="en-US" sz="2800" b="1" dirty="0"/>
              <a:t>発見ゲージ</a:t>
            </a:r>
          </a:p>
        </p:txBody>
      </p:sp>
      <p:cxnSp>
        <p:nvCxnSpPr>
          <p:cNvPr id="3" name="直線コネクタ 2">
            <a:extLst>
              <a:ext uri="{FF2B5EF4-FFF2-40B4-BE49-F238E27FC236}">
                <a16:creationId xmlns:a16="http://schemas.microsoft.com/office/drawing/2014/main" id="{9BE9A432-9144-0A82-CF7F-6D2F31E5F693}"/>
              </a:ext>
            </a:extLst>
          </p:cNvPr>
          <p:cNvCxnSpPr>
            <a:cxnSpLocks/>
          </p:cNvCxnSpPr>
          <p:nvPr/>
        </p:nvCxnSpPr>
        <p:spPr>
          <a:xfrm flipH="1" flipV="1">
            <a:off x="3001483" y="3776186"/>
            <a:ext cx="1762657" cy="243277"/>
          </a:xfrm>
          <a:prstGeom prst="line">
            <a:avLst/>
          </a:prstGeom>
        </p:spPr>
        <p:style>
          <a:lnRef idx="2">
            <a:schemeClr val="dk1"/>
          </a:lnRef>
          <a:fillRef idx="0">
            <a:schemeClr val="dk1"/>
          </a:fillRef>
          <a:effectRef idx="1">
            <a:schemeClr val="dk1"/>
          </a:effectRef>
          <a:fontRef idx="minor">
            <a:schemeClr val="tx1"/>
          </a:fontRef>
        </p:style>
      </p:cxnSp>
      <p:cxnSp>
        <p:nvCxnSpPr>
          <p:cNvPr id="7" name="直線コネクタ 6">
            <a:extLst>
              <a:ext uri="{FF2B5EF4-FFF2-40B4-BE49-F238E27FC236}">
                <a16:creationId xmlns:a16="http://schemas.microsoft.com/office/drawing/2014/main" id="{8CF1DA23-5250-B210-1544-7FEA0AD263D2}"/>
              </a:ext>
            </a:extLst>
          </p:cNvPr>
          <p:cNvCxnSpPr>
            <a:cxnSpLocks/>
          </p:cNvCxnSpPr>
          <p:nvPr/>
        </p:nvCxnSpPr>
        <p:spPr>
          <a:xfrm flipH="1">
            <a:off x="800880" y="3776186"/>
            <a:ext cx="2200603" cy="0"/>
          </a:xfrm>
          <a:prstGeom prst="line">
            <a:avLst/>
          </a:prstGeom>
        </p:spPr>
        <p:style>
          <a:lnRef idx="2">
            <a:schemeClr val="dk1"/>
          </a:lnRef>
          <a:fillRef idx="0">
            <a:schemeClr val="dk1"/>
          </a:fillRef>
          <a:effectRef idx="1">
            <a:schemeClr val="dk1"/>
          </a:effectRef>
          <a:fontRef idx="minor">
            <a:schemeClr val="tx1"/>
          </a:fontRef>
        </p:style>
      </p:cxnSp>
      <p:sp>
        <p:nvSpPr>
          <p:cNvPr id="8" name="テキスト ボックス 7">
            <a:extLst>
              <a:ext uri="{FF2B5EF4-FFF2-40B4-BE49-F238E27FC236}">
                <a16:creationId xmlns:a16="http://schemas.microsoft.com/office/drawing/2014/main" id="{3215523B-8A67-5BB6-795B-25F8A1C2A951}"/>
              </a:ext>
            </a:extLst>
          </p:cNvPr>
          <p:cNvSpPr txBox="1"/>
          <p:nvPr/>
        </p:nvSpPr>
        <p:spPr>
          <a:xfrm>
            <a:off x="685800" y="3272438"/>
            <a:ext cx="2698175" cy="523220"/>
          </a:xfrm>
          <a:prstGeom prst="rect">
            <a:avLst/>
          </a:prstGeom>
          <a:noFill/>
        </p:spPr>
        <p:txBody>
          <a:bodyPr wrap="none" rtlCol="0">
            <a:spAutoFit/>
          </a:bodyPr>
          <a:lstStyle/>
          <a:p>
            <a:r>
              <a:rPr kumimoji="1" lang="ja-JP" altLang="en-US" sz="2800" b="1" dirty="0"/>
              <a:t>敵キャラと視界</a:t>
            </a:r>
          </a:p>
        </p:txBody>
      </p:sp>
      <p:cxnSp>
        <p:nvCxnSpPr>
          <p:cNvPr id="12" name="直線コネクタ 11">
            <a:extLst>
              <a:ext uri="{FF2B5EF4-FFF2-40B4-BE49-F238E27FC236}">
                <a16:creationId xmlns:a16="http://schemas.microsoft.com/office/drawing/2014/main" id="{30295650-EC58-9788-9AA2-4B7EF687D22B}"/>
              </a:ext>
            </a:extLst>
          </p:cNvPr>
          <p:cNvCxnSpPr/>
          <p:nvPr/>
        </p:nvCxnSpPr>
        <p:spPr>
          <a:xfrm flipH="1">
            <a:off x="3086100" y="4530436"/>
            <a:ext cx="2441864" cy="332509"/>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41ED0C54-C492-3A21-DC42-BEC19AF55A0B}"/>
              </a:ext>
            </a:extLst>
          </p:cNvPr>
          <p:cNvCxnSpPr>
            <a:cxnSpLocks/>
          </p:cNvCxnSpPr>
          <p:nvPr/>
        </p:nvCxnSpPr>
        <p:spPr>
          <a:xfrm flipH="1">
            <a:off x="955964" y="4862945"/>
            <a:ext cx="2130136" cy="0"/>
          </a:xfrm>
          <a:prstGeom prst="line">
            <a:avLst/>
          </a:prstGeom>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D1212006-5443-7305-1C6E-C3590F22C408}"/>
              </a:ext>
            </a:extLst>
          </p:cNvPr>
          <p:cNvSpPr txBox="1"/>
          <p:nvPr/>
        </p:nvSpPr>
        <p:spPr>
          <a:xfrm>
            <a:off x="1119366" y="4309797"/>
            <a:ext cx="1261884" cy="523220"/>
          </a:xfrm>
          <a:prstGeom prst="rect">
            <a:avLst/>
          </a:prstGeom>
          <a:noFill/>
        </p:spPr>
        <p:txBody>
          <a:bodyPr wrap="none" rtlCol="0">
            <a:spAutoFit/>
          </a:bodyPr>
          <a:lstStyle/>
          <a:p>
            <a:r>
              <a:rPr lang="ja-JP" altLang="en-US" sz="2800" b="1" dirty="0"/>
              <a:t>障害</a:t>
            </a:r>
            <a:r>
              <a:rPr kumimoji="1" lang="ja-JP" altLang="en-US" sz="2800" b="1" dirty="0"/>
              <a:t>物</a:t>
            </a:r>
          </a:p>
        </p:txBody>
      </p:sp>
      <p:cxnSp>
        <p:nvCxnSpPr>
          <p:cNvPr id="24" name="直線コネクタ 23">
            <a:extLst>
              <a:ext uri="{FF2B5EF4-FFF2-40B4-BE49-F238E27FC236}">
                <a16:creationId xmlns:a16="http://schemas.microsoft.com/office/drawing/2014/main" id="{56C4F12C-8D31-FCF7-6E96-6757DDDB1AD5}"/>
              </a:ext>
            </a:extLst>
          </p:cNvPr>
          <p:cNvCxnSpPr>
            <a:cxnSpLocks/>
          </p:cNvCxnSpPr>
          <p:nvPr/>
        </p:nvCxnSpPr>
        <p:spPr>
          <a:xfrm flipH="1">
            <a:off x="3523739" y="4707080"/>
            <a:ext cx="3625206" cy="1113561"/>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a:extLst>
              <a:ext uri="{FF2B5EF4-FFF2-40B4-BE49-F238E27FC236}">
                <a16:creationId xmlns:a16="http://schemas.microsoft.com/office/drawing/2014/main" id="{98B5CF89-1F74-00B9-A7DC-715CD23CA182}"/>
              </a:ext>
            </a:extLst>
          </p:cNvPr>
          <p:cNvCxnSpPr>
            <a:cxnSpLocks/>
          </p:cNvCxnSpPr>
          <p:nvPr/>
        </p:nvCxnSpPr>
        <p:spPr>
          <a:xfrm flipH="1">
            <a:off x="353291" y="5820641"/>
            <a:ext cx="3170448" cy="0"/>
          </a:xfrm>
          <a:prstGeom prst="line">
            <a:avLst/>
          </a:prstGeom>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E8BB1A1C-C881-3248-B9C2-91A30F413041}"/>
              </a:ext>
            </a:extLst>
          </p:cNvPr>
          <p:cNvSpPr txBox="1"/>
          <p:nvPr/>
        </p:nvSpPr>
        <p:spPr>
          <a:xfrm>
            <a:off x="507359" y="5279708"/>
            <a:ext cx="1620957" cy="523220"/>
          </a:xfrm>
          <a:prstGeom prst="rect">
            <a:avLst/>
          </a:prstGeom>
          <a:noFill/>
        </p:spPr>
        <p:txBody>
          <a:bodyPr wrap="none" rtlCol="0">
            <a:spAutoFit/>
          </a:bodyPr>
          <a:lstStyle/>
          <a:p>
            <a:r>
              <a:rPr kumimoji="1" lang="ja-JP" altLang="en-US" sz="2800" b="1" dirty="0"/>
              <a:t>アイテム</a:t>
            </a:r>
          </a:p>
        </p:txBody>
      </p:sp>
      <p:cxnSp>
        <p:nvCxnSpPr>
          <p:cNvPr id="31" name="直線コネクタ 30">
            <a:extLst>
              <a:ext uri="{FF2B5EF4-FFF2-40B4-BE49-F238E27FC236}">
                <a16:creationId xmlns:a16="http://schemas.microsoft.com/office/drawing/2014/main" id="{FF51A8EE-0598-3B9A-36BB-C56E2A8EFFAC}"/>
              </a:ext>
            </a:extLst>
          </p:cNvPr>
          <p:cNvCxnSpPr/>
          <p:nvPr/>
        </p:nvCxnSpPr>
        <p:spPr>
          <a:xfrm flipH="1" flipV="1">
            <a:off x="4634345" y="2867891"/>
            <a:ext cx="1953491" cy="12261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D1DDED09-D24B-010A-7FBF-41F5961F2A42}"/>
              </a:ext>
            </a:extLst>
          </p:cNvPr>
          <p:cNvCxnSpPr/>
          <p:nvPr/>
        </p:nvCxnSpPr>
        <p:spPr>
          <a:xfrm flipH="1">
            <a:off x="739140" y="2867891"/>
            <a:ext cx="389520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45652B2C-8180-E582-68B0-FFAEC4650AAC}"/>
              </a:ext>
            </a:extLst>
          </p:cNvPr>
          <p:cNvSpPr txBox="1"/>
          <p:nvPr/>
        </p:nvSpPr>
        <p:spPr>
          <a:xfrm>
            <a:off x="900425" y="2393641"/>
            <a:ext cx="3057247" cy="523220"/>
          </a:xfrm>
          <a:prstGeom prst="rect">
            <a:avLst/>
          </a:prstGeom>
          <a:noFill/>
        </p:spPr>
        <p:txBody>
          <a:bodyPr wrap="none" rtlCol="0">
            <a:spAutoFit/>
          </a:bodyPr>
          <a:lstStyle/>
          <a:p>
            <a:r>
              <a:rPr kumimoji="1" lang="ja-JP" altLang="en-US" sz="2800" b="1" dirty="0"/>
              <a:t>プレイヤ</a:t>
            </a:r>
            <a:r>
              <a:rPr lang="ja-JP" altLang="en-US" sz="2800" b="1" dirty="0"/>
              <a:t>ー</a:t>
            </a:r>
            <a:r>
              <a:rPr kumimoji="1" lang="ja-JP" altLang="en-US" sz="2800" b="1" dirty="0"/>
              <a:t>キャラ</a:t>
            </a:r>
          </a:p>
        </p:txBody>
      </p:sp>
      <p:pic>
        <p:nvPicPr>
          <p:cNvPr id="35" name="図 34" descr="食品, 光 が含まれている画像&#10;&#10;AI 生成コンテンツは誤りを含む可能性があります。">
            <a:extLst>
              <a:ext uri="{FF2B5EF4-FFF2-40B4-BE49-F238E27FC236}">
                <a16:creationId xmlns:a16="http://schemas.microsoft.com/office/drawing/2014/main" id="{0C5CC739-24BC-87CD-3949-5650B3998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sp>
        <p:nvSpPr>
          <p:cNvPr id="36" name="テキスト ボックス 35">
            <a:extLst>
              <a:ext uri="{FF2B5EF4-FFF2-40B4-BE49-F238E27FC236}">
                <a16:creationId xmlns:a16="http://schemas.microsoft.com/office/drawing/2014/main" id="{561A3B5F-99B4-DC39-B0BB-CE5FF0A90813}"/>
              </a:ext>
            </a:extLst>
          </p:cNvPr>
          <p:cNvSpPr txBox="1"/>
          <p:nvPr/>
        </p:nvSpPr>
        <p:spPr>
          <a:xfrm>
            <a:off x="4109013" y="393539"/>
            <a:ext cx="6647974" cy="523220"/>
          </a:xfrm>
          <a:prstGeom prst="rect">
            <a:avLst/>
          </a:prstGeom>
          <a:noFill/>
        </p:spPr>
        <p:txBody>
          <a:bodyPr wrap="none" rtlCol="0">
            <a:spAutoFit/>
          </a:bodyPr>
          <a:lstStyle/>
          <a:p>
            <a:r>
              <a:rPr kumimoji="1" lang="en-US" altLang="ja-JP" sz="2800" b="1" dirty="0"/>
              <a:t>※</a:t>
            </a:r>
            <a:r>
              <a:rPr lang="ja-JP" altLang="en-US" sz="2800" b="1" dirty="0"/>
              <a:t>プレイヤーキャラ</a:t>
            </a:r>
            <a:r>
              <a:rPr kumimoji="1" lang="ja-JP" altLang="en-US" sz="2800" b="1" dirty="0"/>
              <a:t>以外の画像は仮置き</a:t>
            </a:r>
          </a:p>
        </p:txBody>
      </p:sp>
    </p:spTree>
    <p:extLst>
      <p:ext uri="{BB962C8B-B14F-4D97-AF65-F5344CB8AC3E}">
        <p14:creationId xmlns:p14="http://schemas.microsoft.com/office/powerpoint/2010/main" val="244018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背景パターン&#10;&#10;AI 生成コンテンツは誤りを含む可能性があります。">
            <a:extLst>
              <a:ext uri="{FF2B5EF4-FFF2-40B4-BE49-F238E27FC236}">
                <a16:creationId xmlns:a16="http://schemas.microsoft.com/office/drawing/2014/main" id="{1AC0558F-6FBF-E990-5B39-2A97DFF68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テキスト ボックス 3">
            <a:extLst>
              <a:ext uri="{FF2B5EF4-FFF2-40B4-BE49-F238E27FC236}">
                <a16:creationId xmlns:a16="http://schemas.microsoft.com/office/drawing/2014/main" id="{D345B42C-7F41-0904-6210-843E3CB25DFE}"/>
              </a:ext>
            </a:extLst>
          </p:cNvPr>
          <p:cNvSpPr txBox="1"/>
          <p:nvPr/>
        </p:nvSpPr>
        <p:spPr>
          <a:xfrm>
            <a:off x="543724" y="481453"/>
            <a:ext cx="2492990" cy="646331"/>
          </a:xfrm>
          <a:prstGeom prst="rect">
            <a:avLst/>
          </a:prstGeom>
          <a:noFill/>
        </p:spPr>
        <p:txBody>
          <a:bodyPr wrap="none" rtlCol="0">
            <a:spAutoFit/>
          </a:bodyPr>
          <a:lstStyle/>
          <a:p>
            <a:r>
              <a:rPr kumimoji="1" lang="ja-JP" altLang="en-US" sz="3600" b="1" u="sng" dirty="0"/>
              <a:t>キャラ紹介</a:t>
            </a:r>
          </a:p>
        </p:txBody>
      </p:sp>
      <p:sp>
        <p:nvSpPr>
          <p:cNvPr id="5" name="テキスト ボックス 4">
            <a:extLst>
              <a:ext uri="{FF2B5EF4-FFF2-40B4-BE49-F238E27FC236}">
                <a16:creationId xmlns:a16="http://schemas.microsoft.com/office/drawing/2014/main" id="{A688D6E4-259C-3D5A-CBEE-9AB0E0E220EE}"/>
              </a:ext>
            </a:extLst>
          </p:cNvPr>
          <p:cNvSpPr txBox="1"/>
          <p:nvPr/>
        </p:nvSpPr>
        <p:spPr>
          <a:xfrm>
            <a:off x="3580438" y="536832"/>
            <a:ext cx="2646878" cy="584775"/>
          </a:xfrm>
          <a:prstGeom prst="rect">
            <a:avLst/>
          </a:prstGeom>
          <a:noFill/>
        </p:spPr>
        <p:txBody>
          <a:bodyPr wrap="square" rtlCol="0">
            <a:spAutoFit/>
          </a:bodyPr>
          <a:lstStyle/>
          <a:p>
            <a:r>
              <a:rPr kumimoji="1" lang="ja-JP" altLang="en-US" sz="3200" b="1" dirty="0"/>
              <a:t>主人公</a:t>
            </a:r>
            <a:r>
              <a:rPr lang="ja-JP" altLang="en-US" sz="3200" b="1" dirty="0"/>
              <a:t>の能力</a:t>
            </a:r>
            <a:endParaRPr kumimoji="1" lang="ja-JP" altLang="en-US" sz="3200" b="1" dirty="0"/>
          </a:p>
        </p:txBody>
      </p:sp>
      <p:pic>
        <p:nvPicPr>
          <p:cNvPr id="6" name="図 5" descr="食品, 光 が含まれている画像&#10;&#10;AI 生成コンテンツは誤りを含む可能性があります。">
            <a:extLst>
              <a:ext uri="{FF2B5EF4-FFF2-40B4-BE49-F238E27FC236}">
                <a16:creationId xmlns:a16="http://schemas.microsoft.com/office/drawing/2014/main" id="{848E07C3-226A-CFAC-87EA-199039E87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pic>
        <p:nvPicPr>
          <p:cNvPr id="7" name="図 6">
            <a:extLst>
              <a:ext uri="{FF2B5EF4-FFF2-40B4-BE49-F238E27FC236}">
                <a16:creationId xmlns:a16="http://schemas.microsoft.com/office/drawing/2014/main" id="{2DFF86BE-8BB1-679E-97A0-885714DCEF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748" y="0"/>
            <a:ext cx="3257621" cy="6858000"/>
          </a:xfrm>
          <a:prstGeom prst="rect">
            <a:avLst/>
          </a:prstGeom>
        </p:spPr>
      </p:pic>
      <p:sp>
        <p:nvSpPr>
          <p:cNvPr id="8" name="テキスト ボックス 7">
            <a:extLst>
              <a:ext uri="{FF2B5EF4-FFF2-40B4-BE49-F238E27FC236}">
                <a16:creationId xmlns:a16="http://schemas.microsoft.com/office/drawing/2014/main" id="{DA647929-EF3C-D69D-575F-336C1FC8E6DB}"/>
              </a:ext>
            </a:extLst>
          </p:cNvPr>
          <p:cNvSpPr txBox="1"/>
          <p:nvPr/>
        </p:nvSpPr>
        <p:spPr>
          <a:xfrm>
            <a:off x="543724" y="1109821"/>
            <a:ext cx="8032968" cy="1015663"/>
          </a:xfrm>
          <a:prstGeom prst="rect">
            <a:avLst/>
          </a:prstGeom>
          <a:noFill/>
        </p:spPr>
        <p:txBody>
          <a:bodyPr wrap="none" rtlCol="0">
            <a:spAutoFit/>
          </a:bodyPr>
          <a:lstStyle/>
          <a:p>
            <a:r>
              <a:rPr kumimoji="1" lang="ja-JP" altLang="en-US" sz="3200" b="1" dirty="0"/>
              <a:t>・触手</a:t>
            </a:r>
            <a:endParaRPr kumimoji="1" lang="en-US" altLang="ja-JP" sz="3200" b="1" dirty="0"/>
          </a:p>
          <a:p>
            <a:r>
              <a:rPr kumimoji="1" lang="ja-JP" altLang="en-US" sz="2400" b="1" dirty="0"/>
              <a:t>　</a:t>
            </a:r>
            <a:r>
              <a:rPr kumimoji="1" lang="ja-JP" altLang="en-US" sz="2800" b="1" dirty="0"/>
              <a:t>触手を障害物に当ててその位置に高速移動する</a:t>
            </a:r>
            <a:endParaRPr kumimoji="1" lang="ja-JP" altLang="en-US" sz="2400" b="1" dirty="0"/>
          </a:p>
        </p:txBody>
      </p:sp>
      <p:sp>
        <p:nvSpPr>
          <p:cNvPr id="9" name="テキスト ボックス 8">
            <a:extLst>
              <a:ext uri="{FF2B5EF4-FFF2-40B4-BE49-F238E27FC236}">
                <a16:creationId xmlns:a16="http://schemas.microsoft.com/office/drawing/2014/main" id="{0EB681F0-7847-8314-E569-D3AF3AE55A9A}"/>
              </a:ext>
            </a:extLst>
          </p:cNvPr>
          <p:cNvSpPr txBox="1"/>
          <p:nvPr/>
        </p:nvSpPr>
        <p:spPr>
          <a:xfrm>
            <a:off x="452284" y="2125484"/>
            <a:ext cx="8084264" cy="1015663"/>
          </a:xfrm>
          <a:prstGeom prst="rect">
            <a:avLst/>
          </a:prstGeom>
          <a:noFill/>
        </p:spPr>
        <p:txBody>
          <a:bodyPr wrap="none" rtlCol="0">
            <a:spAutoFit/>
          </a:bodyPr>
          <a:lstStyle/>
          <a:p>
            <a:r>
              <a:rPr kumimoji="1" lang="ja-JP" altLang="en-US" sz="3200" b="1" dirty="0"/>
              <a:t>・透明化</a:t>
            </a:r>
            <a:endParaRPr kumimoji="1" lang="en-US" altLang="ja-JP" sz="3200" b="1" dirty="0"/>
          </a:p>
          <a:p>
            <a:r>
              <a:rPr kumimoji="1" lang="ja-JP" altLang="en-US" sz="2800" b="1" dirty="0"/>
              <a:t>　一時的に透明化して、敵の視界に映らなくなる</a:t>
            </a:r>
          </a:p>
        </p:txBody>
      </p:sp>
      <p:sp>
        <p:nvSpPr>
          <p:cNvPr id="11" name="テキスト ボックス 10">
            <a:extLst>
              <a:ext uri="{FF2B5EF4-FFF2-40B4-BE49-F238E27FC236}">
                <a16:creationId xmlns:a16="http://schemas.microsoft.com/office/drawing/2014/main" id="{66751D55-EA1B-DD17-C149-6FE540CA3DD4}"/>
              </a:ext>
            </a:extLst>
          </p:cNvPr>
          <p:cNvSpPr txBox="1"/>
          <p:nvPr/>
        </p:nvSpPr>
        <p:spPr>
          <a:xfrm>
            <a:off x="543724" y="3164874"/>
            <a:ext cx="8802410" cy="1015663"/>
          </a:xfrm>
          <a:prstGeom prst="rect">
            <a:avLst/>
          </a:prstGeom>
          <a:noFill/>
        </p:spPr>
        <p:txBody>
          <a:bodyPr wrap="none" rtlCol="0">
            <a:spAutoFit/>
          </a:bodyPr>
          <a:lstStyle/>
          <a:p>
            <a:r>
              <a:rPr kumimoji="1" lang="ja-JP" altLang="en-US" sz="3200" b="1" dirty="0"/>
              <a:t>・消音</a:t>
            </a:r>
            <a:endParaRPr kumimoji="1" lang="en-US" altLang="ja-JP" sz="3200" b="1" dirty="0"/>
          </a:p>
          <a:p>
            <a:r>
              <a:rPr kumimoji="1" lang="ja-JP" altLang="en-US" sz="2800" b="1" dirty="0"/>
              <a:t>　自分から発生する足音を一時的に消すことができる</a:t>
            </a:r>
            <a:endParaRPr kumimoji="1" lang="en-US" altLang="ja-JP" sz="2800" b="1" dirty="0"/>
          </a:p>
        </p:txBody>
      </p:sp>
      <p:sp>
        <p:nvSpPr>
          <p:cNvPr id="13" name="テキスト ボックス 12">
            <a:extLst>
              <a:ext uri="{FF2B5EF4-FFF2-40B4-BE49-F238E27FC236}">
                <a16:creationId xmlns:a16="http://schemas.microsoft.com/office/drawing/2014/main" id="{3E5F11CF-537E-0818-D524-25120B552A8D}"/>
              </a:ext>
            </a:extLst>
          </p:cNvPr>
          <p:cNvSpPr txBox="1"/>
          <p:nvPr/>
        </p:nvSpPr>
        <p:spPr>
          <a:xfrm>
            <a:off x="1687695" y="4549772"/>
            <a:ext cx="8032968" cy="646331"/>
          </a:xfrm>
          <a:prstGeom prst="rect">
            <a:avLst/>
          </a:prstGeom>
          <a:noFill/>
        </p:spPr>
        <p:txBody>
          <a:bodyPr wrap="none" rtlCol="0">
            <a:spAutoFit/>
          </a:bodyPr>
          <a:lstStyle/>
          <a:p>
            <a:r>
              <a:rPr kumimoji="1" lang="ja-JP" altLang="en-US" sz="3600" b="1" dirty="0">
                <a:solidFill>
                  <a:srgbClr val="FF0000"/>
                </a:solidFill>
              </a:rPr>
              <a:t>使いすぎると容姿が人間離れしていく</a:t>
            </a:r>
          </a:p>
        </p:txBody>
      </p:sp>
    </p:spTree>
    <p:extLst>
      <p:ext uri="{BB962C8B-B14F-4D97-AF65-F5344CB8AC3E}">
        <p14:creationId xmlns:p14="http://schemas.microsoft.com/office/powerpoint/2010/main" val="33274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DA4C5CC-810C-ABB6-D6BF-D3C18AF77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図 9">
            <a:extLst>
              <a:ext uri="{FF2B5EF4-FFF2-40B4-BE49-F238E27FC236}">
                <a16:creationId xmlns:a16="http://schemas.microsoft.com/office/drawing/2014/main" id="{FC72A96B-117F-797F-73F6-2B2662BFAF91}"/>
              </a:ext>
            </a:extLst>
          </p:cNvPr>
          <p:cNvPicPr>
            <a:picLocks noChangeAspect="1"/>
          </p:cNvPicPr>
          <p:nvPr/>
        </p:nvPicPr>
        <p:blipFill>
          <a:blip r:embed="rId3"/>
          <a:stretch>
            <a:fillRect/>
          </a:stretch>
        </p:blipFill>
        <p:spPr>
          <a:xfrm>
            <a:off x="284480" y="2836389"/>
            <a:ext cx="4520352" cy="3159166"/>
          </a:xfrm>
          <a:prstGeom prst="rect">
            <a:avLst/>
          </a:prstGeom>
        </p:spPr>
      </p:pic>
      <p:sp>
        <p:nvSpPr>
          <p:cNvPr id="13" name="矢印: 右 12">
            <a:extLst>
              <a:ext uri="{FF2B5EF4-FFF2-40B4-BE49-F238E27FC236}">
                <a16:creationId xmlns:a16="http://schemas.microsoft.com/office/drawing/2014/main" id="{555C21EE-B038-F9AE-CAAC-E62869B84845}"/>
              </a:ext>
            </a:extLst>
          </p:cNvPr>
          <p:cNvSpPr/>
          <p:nvPr/>
        </p:nvSpPr>
        <p:spPr>
          <a:xfrm>
            <a:off x="5308600" y="3948612"/>
            <a:ext cx="1574800" cy="93472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9213E4F7-2AC1-A8BA-23CC-9822E84D8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351" y="3435018"/>
            <a:ext cx="3384256" cy="746760"/>
          </a:xfrm>
          <a:prstGeom prst="rect">
            <a:avLst/>
          </a:prstGeom>
        </p:spPr>
      </p:pic>
      <p:sp>
        <p:nvSpPr>
          <p:cNvPr id="2" name="テキスト ボックス 1">
            <a:extLst>
              <a:ext uri="{FF2B5EF4-FFF2-40B4-BE49-F238E27FC236}">
                <a16:creationId xmlns:a16="http://schemas.microsoft.com/office/drawing/2014/main" id="{87C1E92E-DA65-6ACF-5811-F24E9AFDB916}"/>
              </a:ext>
            </a:extLst>
          </p:cNvPr>
          <p:cNvSpPr txBox="1"/>
          <p:nvPr/>
        </p:nvSpPr>
        <p:spPr>
          <a:xfrm>
            <a:off x="106640" y="1389169"/>
            <a:ext cx="12085360" cy="584775"/>
          </a:xfrm>
          <a:prstGeom prst="rect">
            <a:avLst/>
          </a:prstGeom>
          <a:noFill/>
        </p:spPr>
        <p:txBody>
          <a:bodyPr wrap="none" rtlCol="0">
            <a:spAutoFit/>
          </a:bodyPr>
          <a:lstStyle/>
          <a:p>
            <a:r>
              <a:rPr kumimoji="1" lang="ja-JP" altLang="en-US" sz="3200" b="1" dirty="0"/>
              <a:t>自機が敵の</a:t>
            </a:r>
            <a:r>
              <a:rPr kumimoji="1" lang="ja-JP" altLang="en-US" sz="3200" b="1" dirty="0">
                <a:solidFill>
                  <a:srgbClr val="FF0000"/>
                </a:solidFill>
              </a:rPr>
              <a:t>索敵範囲内</a:t>
            </a:r>
            <a:r>
              <a:rPr kumimoji="1" lang="ja-JP" altLang="en-US" sz="3200" b="1" dirty="0"/>
              <a:t>にいる間はゲージが少しずつ</a:t>
            </a:r>
            <a:r>
              <a:rPr kumimoji="1" lang="ja-JP" altLang="en-US" sz="3200" b="1" dirty="0">
                <a:solidFill>
                  <a:schemeClr val="accent2"/>
                </a:solidFill>
              </a:rPr>
              <a:t>溜まっていく</a:t>
            </a:r>
            <a:endParaRPr kumimoji="1" lang="en-US" altLang="ja-JP" sz="3200" b="1" dirty="0">
              <a:solidFill>
                <a:schemeClr val="accent2"/>
              </a:solidFill>
            </a:endParaRPr>
          </a:p>
        </p:txBody>
      </p:sp>
      <p:sp>
        <p:nvSpPr>
          <p:cNvPr id="3" name="テキスト ボックス 2">
            <a:extLst>
              <a:ext uri="{FF2B5EF4-FFF2-40B4-BE49-F238E27FC236}">
                <a16:creationId xmlns:a16="http://schemas.microsoft.com/office/drawing/2014/main" id="{E3FFFC43-863E-729D-BE78-C1E1D41B18E4}"/>
              </a:ext>
            </a:extLst>
          </p:cNvPr>
          <p:cNvSpPr txBox="1"/>
          <p:nvPr/>
        </p:nvSpPr>
        <p:spPr>
          <a:xfrm>
            <a:off x="270163" y="280554"/>
            <a:ext cx="3416320" cy="646331"/>
          </a:xfrm>
          <a:prstGeom prst="rect">
            <a:avLst/>
          </a:prstGeom>
          <a:noFill/>
        </p:spPr>
        <p:txBody>
          <a:bodyPr wrap="none" rtlCol="0">
            <a:spAutoFit/>
          </a:bodyPr>
          <a:lstStyle/>
          <a:p>
            <a:r>
              <a:rPr kumimoji="1" lang="ja-JP" altLang="en-US" sz="3600" b="1" u="sng" dirty="0"/>
              <a:t>ゲームギミック</a:t>
            </a:r>
          </a:p>
        </p:txBody>
      </p:sp>
      <p:sp>
        <p:nvSpPr>
          <p:cNvPr id="4" name="テキスト ボックス 3">
            <a:extLst>
              <a:ext uri="{FF2B5EF4-FFF2-40B4-BE49-F238E27FC236}">
                <a16:creationId xmlns:a16="http://schemas.microsoft.com/office/drawing/2014/main" id="{57F173AF-370F-2DAB-F909-ADA03FEFEF2E}"/>
              </a:ext>
            </a:extLst>
          </p:cNvPr>
          <p:cNvSpPr txBox="1"/>
          <p:nvPr/>
        </p:nvSpPr>
        <p:spPr>
          <a:xfrm>
            <a:off x="4023877" y="342110"/>
            <a:ext cx="2896467" cy="584775"/>
          </a:xfrm>
          <a:prstGeom prst="rect">
            <a:avLst/>
          </a:prstGeom>
          <a:noFill/>
        </p:spPr>
        <p:txBody>
          <a:bodyPr wrap="square">
            <a:spAutoFit/>
          </a:bodyPr>
          <a:lstStyle/>
          <a:p>
            <a:r>
              <a:rPr kumimoji="1" lang="ja-JP" altLang="en-US" sz="3200" b="1" u="sng" dirty="0"/>
              <a:t>発見ゲージ</a:t>
            </a:r>
          </a:p>
        </p:txBody>
      </p:sp>
      <p:pic>
        <p:nvPicPr>
          <p:cNvPr id="6" name="図 5" descr="食品, 光 が含まれている画像&#10;&#10;AI 生成コンテンツは誤りを含む可能性があります。">
            <a:extLst>
              <a:ext uri="{FF2B5EF4-FFF2-40B4-BE49-F238E27FC236}">
                <a16:creationId xmlns:a16="http://schemas.microsoft.com/office/drawing/2014/main" id="{D0B18E0F-8524-2D24-5A6A-9401E7020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pic>
        <p:nvPicPr>
          <p:cNvPr id="12" name="図 11">
            <a:extLst>
              <a:ext uri="{FF2B5EF4-FFF2-40B4-BE49-F238E27FC236}">
                <a16:creationId xmlns:a16="http://schemas.microsoft.com/office/drawing/2014/main" id="{8B9B3683-AF1E-706E-FDBB-AB971383C6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3351" y="3422982"/>
            <a:ext cx="3431543" cy="671923"/>
          </a:xfrm>
          <a:prstGeom prst="rect">
            <a:avLst/>
          </a:prstGeom>
        </p:spPr>
      </p:pic>
    </p:spTree>
    <p:extLst>
      <p:ext uri="{BB962C8B-B14F-4D97-AF65-F5344CB8AC3E}">
        <p14:creationId xmlns:p14="http://schemas.microsoft.com/office/powerpoint/2010/main" val="267430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背景パターン&#10;&#10;AI 生成コンテンツは誤りを含む可能性があります。">
            <a:extLst>
              <a:ext uri="{FF2B5EF4-FFF2-40B4-BE49-F238E27FC236}">
                <a16:creationId xmlns:a16="http://schemas.microsoft.com/office/drawing/2014/main" id="{B108D995-43EE-9B88-30C7-9F6CD9D1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テキスト ボックス 1">
            <a:extLst>
              <a:ext uri="{FF2B5EF4-FFF2-40B4-BE49-F238E27FC236}">
                <a16:creationId xmlns:a16="http://schemas.microsoft.com/office/drawing/2014/main" id="{13A10B67-DF02-8F27-D89F-BEE5E4D08593}"/>
              </a:ext>
            </a:extLst>
          </p:cNvPr>
          <p:cNvSpPr txBox="1"/>
          <p:nvPr/>
        </p:nvSpPr>
        <p:spPr>
          <a:xfrm>
            <a:off x="270163" y="280554"/>
            <a:ext cx="3416320" cy="646331"/>
          </a:xfrm>
          <a:prstGeom prst="rect">
            <a:avLst/>
          </a:prstGeom>
          <a:noFill/>
        </p:spPr>
        <p:txBody>
          <a:bodyPr wrap="none" rtlCol="0">
            <a:spAutoFit/>
          </a:bodyPr>
          <a:lstStyle/>
          <a:p>
            <a:r>
              <a:rPr kumimoji="1" lang="ja-JP" altLang="en-US" sz="3600" b="1" u="sng" dirty="0"/>
              <a:t>ゲームギミック</a:t>
            </a:r>
          </a:p>
        </p:txBody>
      </p:sp>
      <p:sp>
        <p:nvSpPr>
          <p:cNvPr id="4" name="テキスト ボックス 3">
            <a:extLst>
              <a:ext uri="{FF2B5EF4-FFF2-40B4-BE49-F238E27FC236}">
                <a16:creationId xmlns:a16="http://schemas.microsoft.com/office/drawing/2014/main" id="{87B06837-5AF2-740A-91C0-A95BE6E6BDB0}"/>
              </a:ext>
            </a:extLst>
          </p:cNvPr>
          <p:cNvSpPr txBox="1"/>
          <p:nvPr/>
        </p:nvSpPr>
        <p:spPr>
          <a:xfrm>
            <a:off x="4023877" y="342110"/>
            <a:ext cx="2896467" cy="584775"/>
          </a:xfrm>
          <a:prstGeom prst="rect">
            <a:avLst/>
          </a:prstGeom>
          <a:noFill/>
        </p:spPr>
        <p:txBody>
          <a:bodyPr wrap="square">
            <a:spAutoFit/>
          </a:bodyPr>
          <a:lstStyle/>
          <a:p>
            <a:r>
              <a:rPr kumimoji="1" lang="ja-JP" altLang="en-US" sz="3200" b="1" u="sng" dirty="0"/>
              <a:t>発見ゲージ</a:t>
            </a:r>
          </a:p>
        </p:txBody>
      </p:sp>
      <p:sp>
        <p:nvSpPr>
          <p:cNvPr id="7" name="テキスト ボックス 6">
            <a:extLst>
              <a:ext uri="{FF2B5EF4-FFF2-40B4-BE49-F238E27FC236}">
                <a16:creationId xmlns:a16="http://schemas.microsoft.com/office/drawing/2014/main" id="{F2F4DB4B-286F-621E-2DDF-D49D64EBDE61}"/>
              </a:ext>
            </a:extLst>
          </p:cNvPr>
          <p:cNvSpPr txBox="1"/>
          <p:nvPr/>
        </p:nvSpPr>
        <p:spPr>
          <a:xfrm>
            <a:off x="668873" y="1207439"/>
            <a:ext cx="10854253" cy="584775"/>
          </a:xfrm>
          <a:prstGeom prst="rect">
            <a:avLst/>
          </a:prstGeom>
          <a:noFill/>
        </p:spPr>
        <p:txBody>
          <a:bodyPr wrap="none" rtlCol="0">
            <a:spAutoFit/>
          </a:bodyPr>
          <a:lstStyle/>
          <a:p>
            <a:r>
              <a:rPr kumimoji="1" lang="ja-JP" altLang="en-US" sz="3200" b="1" dirty="0"/>
              <a:t>自機が敵の</a:t>
            </a:r>
            <a:r>
              <a:rPr kumimoji="1" lang="ja-JP" altLang="en-US" sz="3200" b="1" dirty="0">
                <a:solidFill>
                  <a:srgbClr val="0070C0"/>
                </a:solidFill>
              </a:rPr>
              <a:t>索敵範囲外</a:t>
            </a:r>
            <a:r>
              <a:rPr kumimoji="1" lang="ja-JP" altLang="en-US" sz="3200" b="1" dirty="0"/>
              <a:t>の時はゲージが少しずつ</a:t>
            </a:r>
            <a:r>
              <a:rPr kumimoji="1" lang="ja-JP" altLang="en-US" sz="3200" b="1" dirty="0">
                <a:solidFill>
                  <a:schemeClr val="accent1"/>
                </a:solidFill>
              </a:rPr>
              <a:t>減っていく</a:t>
            </a:r>
          </a:p>
        </p:txBody>
      </p:sp>
      <p:pic>
        <p:nvPicPr>
          <p:cNvPr id="9" name="図 8">
            <a:extLst>
              <a:ext uri="{FF2B5EF4-FFF2-40B4-BE49-F238E27FC236}">
                <a16:creationId xmlns:a16="http://schemas.microsoft.com/office/drawing/2014/main" id="{57BD64A0-C925-0137-2538-3010F1B6CD4A}"/>
              </a:ext>
            </a:extLst>
          </p:cNvPr>
          <p:cNvPicPr>
            <a:picLocks noChangeAspect="1"/>
          </p:cNvPicPr>
          <p:nvPr/>
        </p:nvPicPr>
        <p:blipFill>
          <a:blip r:embed="rId3"/>
          <a:stretch>
            <a:fillRect/>
          </a:stretch>
        </p:blipFill>
        <p:spPr>
          <a:xfrm>
            <a:off x="1241804" y="1831654"/>
            <a:ext cx="4324986" cy="3576160"/>
          </a:xfrm>
          <a:prstGeom prst="rect">
            <a:avLst/>
          </a:prstGeom>
        </p:spPr>
      </p:pic>
      <p:sp>
        <p:nvSpPr>
          <p:cNvPr id="10" name="矢印: 右 9">
            <a:extLst>
              <a:ext uri="{FF2B5EF4-FFF2-40B4-BE49-F238E27FC236}">
                <a16:creationId xmlns:a16="http://schemas.microsoft.com/office/drawing/2014/main" id="{3889387C-AB7C-DDBA-C178-C55CF7A0D0A0}"/>
              </a:ext>
            </a:extLst>
          </p:cNvPr>
          <p:cNvSpPr/>
          <p:nvPr/>
        </p:nvSpPr>
        <p:spPr>
          <a:xfrm>
            <a:off x="6078818" y="3120968"/>
            <a:ext cx="1343891" cy="9975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EF6B9918-E63D-0ED7-53C6-434110E11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583" y="3283771"/>
            <a:ext cx="3431543" cy="671923"/>
          </a:xfrm>
          <a:prstGeom prst="rect">
            <a:avLst/>
          </a:prstGeom>
        </p:spPr>
      </p:pic>
      <p:pic>
        <p:nvPicPr>
          <p:cNvPr id="13" name="図 12" descr="食品, 光 が含まれている画像&#10;&#10;AI 生成コンテンツは誤りを含む可能性があります。">
            <a:extLst>
              <a:ext uri="{FF2B5EF4-FFF2-40B4-BE49-F238E27FC236}">
                <a16:creationId xmlns:a16="http://schemas.microsoft.com/office/drawing/2014/main" id="{6E56C8D9-85DA-4255-0000-68D04D002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08150"/>
            <a:ext cx="2483609" cy="849850"/>
          </a:xfrm>
          <a:prstGeom prst="rect">
            <a:avLst/>
          </a:prstGeom>
        </p:spPr>
      </p:pic>
      <p:pic>
        <p:nvPicPr>
          <p:cNvPr id="16" name="図 15">
            <a:extLst>
              <a:ext uri="{FF2B5EF4-FFF2-40B4-BE49-F238E27FC236}">
                <a16:creationId xmlns:a16="http://schemas.microsoft.com/office/drawing/2014/main" id="{3E9A2846-FA06-DA4C-BC37-477814F8E05C}"/>
              </a:ext>
            </a:extLst>
          </p:cNvPr>
          <p:cNvPicPr>
            <a:picLocks noChangeAspect="1"/>
          </p:cNvPicPr>
          <p:nvPr/>
        </p:nvPicPr>
        <p:blipFill>
          <a:blip r:embed="rId6"/>
          <a:stretch>
            <a:fillRect/>
          </a:stretch>
        </p:blipFill>
        <p:spPr>
          <a:xfrm>
            <a:off x="1241803" y="1831652"/>
            <a:ext cx="4300947" cy="3576160"/>
          </a:xfrm>
          <a:prstGeom prst="rect">
            <a:avLst/>
          </a:prstGeom>
        </p:spPr>
      </p:pic>
      <p:pic>
        <p:nvPicPr>
          <p:cNvPr id="17" name="図 16">
            <a:extLst>
              <a:ext uri="{FF2B5EF4-FFF2-40B4-BE49-F238E27FC236}">
                <a16:creationId xmlns:a16="http://schemas.microsoft.com/office/drawing/2014/main" id="{DF83722B-73B6-3170-20C9-02D29F8C92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1582" y="3283771"/>
            <a:ext cx="3384256" cy="746760"/>
          </a:xfrm>
          <a:prstGeom prst="rect">
            <a:avLst/>
          </a:prstGeom>
        </p:spPr>
      </p:pic>
    </p:spTree>
    <p:extLst>
      <p:ext uri="{BB962C8B-B14F-4D97-AF65-F5344CB8AC3E}">
        <p14:creationId xmlns:p14="http://schemas.microsoft.com/office/powerpoint/2010/main" val="26657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2318</TotalTime>
  <Words>1109</Words>
  <Application>Microsoft Office PowerPoint</Application>
  <PresentationFormat>ワイド画面</PresentationFormat>
  <Paragraphs>106</Paragraphs>
  <Slides>13</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水脇　湧哉</dc:creator>
  <cp:lastModifiedBy>水脇　湧哉</cp:lastModifiedBy>
  <cp:revision>2</cp:revision>
  <dcterms:created xsi:type="dcterms:W3CDTF">2025-06-18T13:15:37Z</dcterms:created>
  <dcterms:modified xsi:type="dcterms:W3CDTF">2025-06-20T03:55:01Z</dcterms:modified>
</cp:coreProperties>
</file>