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Roboto Mon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RobotoMono-italic.fntdata"/><Relationship Id="rId10" Type="http://schemas.openxmlformats.org/officeDocument/2006/relationships/slide" Target="slides/slide5.xml"/><Relationship Id="rId32"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Mon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5bd53d74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5bd53d74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5bd53d74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5bd53d74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5bd53d74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5bd53d74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5bd53d74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5bd53d74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5bd53d74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5bd53d74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5bd53d74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5bd53d74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5bd53d74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5bd53d74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5bd53d74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65bd53d74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65bd53d74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65bd53d74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5bd53d74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65bd53d74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65242f056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65242f056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5bd53d74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5bd53d74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5bd53d741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65bd53d74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65bd53d7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65bd53d7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65242f056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65242f056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5242f056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65242f056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5242f056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5242f056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5242f056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5242f056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5bd53d74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5bd53d74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5bd53d74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5bd53d74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id.react.dev/reference/react" TargetMode="External"/><Relationship Id="rId4" Type="http://schemas.openxmlformats.org/officeDocument/2006/relationships/hyperlink" Target="https://id.legacy.reactjs.org/docs/hooks-reference.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react.dev/reference/react/useStat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React Hooks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Pojok Code</a:t>
            </a:r>
            <a:endParaRPr/>
          </a:p>
        </p:txBody>
      </p:sp>
      <p:pic>
        <p:nvPicPr>
          <p:cNvPr id="56" name="Google Shape;56;p13"/>
          <p:cNvPicPr preferRelativeResize="0"/>
          <p:nvPr/>
        </p:nvPicPr>
        <p:blipFill>
          <a:blip r:embed="rId3">
            <a:alphaModFix/>
          </a:blip>
          <a:stretch>
            <a:fillRect/>
          </a:stretch>
        </p:blipFill>
        <p:spPr>
          <a:xfrm>
            <a:off x="3739548" y="429375"/>
            <a:ext cx="1664901" cy="14478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4A86E8"/>
                </a:solidFill>
              </a:rPr>
              <a:t>React useContext Hook</a:t>
            </a:r>
            <a:endParaRPr>
              <a:solidFill>
                <a:srgbClr val="4A86E8"/>
              </a:solidFill>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t>Apa itu useContext?</a:t>
            </a:r>
            <a:endParaRPr sz="1100"/>
          </a:p>
          <a:p>
            <a:pPr indent="-298450" lvl="0" marL="457200" rtl="0" algn="l">
              <a:spcBef>
                <a:spcPts val="1200"/>
              </a:spcBef>
              <a:spcAft>
                <a:spcPts val="0"/>
              </a:spcAft>
              <a:buSzPts val="1100"/>
              <a:buChar char="●"/>
            </a:pPr>
            <a:r>
              <a:rPr lang="en-GB" sz="1100"/>
              <a:t>Merupakan Hook bawaan React yang memungkinkan komponen untuk mengakses nilai konteks tanpa perlu diteruskan melalui props secara manual.</a:t>
            </a:r>
            <a:endParaRPr sz="1100"/>
          </a:p>
          <a:p>
            <a:pPr indent="-298450" lvl="0" marL="457200" rtl="0" algn="l">
              <a:spcBef>
                <a:spcPts val="0"/>
              </a:spcBef>
              <a:spcAft>
                <a:spcPts val="0"/>
              </a:spcAft>
              <a:buSzPts val="1100"/>
              <a:buChar char="●"/>
            </a:pPr>
            <a:r>
              <a:rPr lang="en-GB" sz="1100"/>
              <a:t>Konteks menyediakan cara untuk berbagi data secara global di seluruh aplikasi Anda tanpa perlu prop drilling.</a:t>
            </a:r>
            <a:endParaRPr sz="1100"/>
          </a:p>
          <a:p>
            <a:pPr indent="0" lvl="0" marL="0" rtl="0" algn="l">
              <a:spcBef>
                <a:spcPts val="1200"/>
              </a:spcBef>
              <a:spcAft>
                <a:spcPts val="0"/>
              </a:spcAft>
              <a:buNone/>
            </a:pPr>
            <a:r>
              <a:rPr lang="en-GB" sz="1100"/>
              <a:t>Kasus penggunaan umum:</a:t>
            </a:r>
            <a:endParaRPr sz="1100"/>
          </a:p>
          <a:p>
            <a:pPr indent="-298450" lvl="0" marL="457200" rtl="0" algn="l">
              <a:spcBef>
                <a:spcPts val="1200"/>
              </a:spcBef>
              <a:spcAft>
                <a:spcPts val="0"/>
              </a:spcAft>
              <a:buClr>
                <a:schemeClr val="dk2"/>
              </a:buClr>
              <a:buSzPts val="1100"/>
              <a:buChar char="●"/>
            </a:pPr>
            <a:r>
              <a:rPr lang="en-GB" sz="1100"/>
              <a:t>Berbagi tema: Membuat konteks untuk tema aplikasi agar dapat diakses oleh semua komponen.</a:t>
            </a:r>
            <a:endParaRPr sz="1100"/>
          </a:p>
          <a:p>
            <a:pPr indent="-298450" lvl="0" marL="457200" rtl="0" algn="l">
              <a:spcBef>
                <a:spcPts val="0"/>
              </a:spcBef>
              <a:spcAft>
                <a:spcPts val="0"/>
              </a:spcAft>
              <a:buClr>
                <a:schemeClr val="dk2"/>
              </a:buClr>
              <a:buSzPts val="1100"/>
              <a:buChar char="●"/>
            </a:pPr>
            <a:r>
              <a:rPr lang="en-GB" sz="1100"/>
              <a:t>Berbagi data global: Berbagi data yang dibutuhkan banyak komponen di seluruh aplikasi, seperti auth state atau pengaturan pengguna.</a:t>
            </a:r>
            <a:endParaRPr sz="1100"/>
          </a:p>
          <a:p>
            <a:pPr indent="-298450" lvl="0" marL="457200" rtl="0" algn="l">
              <a:spcBef>
                <a:spcPts val="0"/>
              </a:spcBef>
              <a:spcAft>
                <a:spcPts val="0"/>
              </a:spcAft>
              <a:buClr>
                <a:schemeClr val="dk2"/>
              </a:buClr>
              <a:buSzPts val="1100"/>
              <a:buChar char="●"/>
            </a:pPr>
            <a:r>
              <a:rPr lang="en-GB" sz="1100"/>
              <a:t>Menghindari prop drilling: Mencegah perlunya meneruskan props melalui banyak tingkatan komponen untuk data yang digunakan jauh di bawah pohon komponen.</a:t>
            </a:r>
            <a:endParaRPr sz="1100"/>
          </a:p>
          <a:p>
            <a:pPr indent="0" lvl="0" marL="0" rtl="0" algn="l">
              <a:spcBef>
                <a:spcPts val="1200"/>
              </a:spcBef>
              <a:spcAft>
                <a:spcPts val="0"/>
              </a:spcAft>
              <a:buNone/>
            </a:pPr>
            <a:r>
              <a:rPr lang="en-GB" sz="1100"/>
              <a:t>Hal yang perlu diperhatikan:</a:t>
            </a:r>
            <a:endParaRPr sz="1100"/>
          </a:p>
          <a:p>
            <a:pPr indent="-298450" lvl="0" marL="457200" rtl="0" algn="l">
              <a:spcBef>
                <a:spcPts val="1200"/>
              </a:spcBef>
              <a:spcAft>
                <a:spcPts val="0"/>
              </a:spcAft>
              <a:buClr>
                <a:schemeClr val="dk2"/>
              </a:buClr>
              <a:buSzPts val="1100"/>
              <a:buChar char="●"/>
            </a:pPr>
            <a:r>
              <a:rPr lang="en-GB" sz="1100"/>
              <a:t>Gunakan konteks dengan bijak, karena penggunaan berlebihan dapat membuat aplikasi lebih sulit dipahami dan dikelola.</a:t>
            </a:r>
            <a:endParaRPr sz="1100"/>
          </a:p>
          <a:p>
            <a:pPr indent="-298450" lvl="0" marL="457200" rtl="0" algn="l">
              <a:spcBef>
                <a:spcPts val="0"/>
              </a:spcBef>
              <a:spcAft>
                <a:spcPts val="0"/>
              </a:spcAft>
              <a:buClr>
                <a:schemeClr val="dk2"/>
              </a:buClr>
              <a:buSzPts val="1100"/>
              <a:buChar char="●"/>
            </a:pPr>
            <a:r>
              <a:rPr lang="en-GB" sz="1100"/>
              <a:t>Pertimbangkan state management library seperti Redux jika Anda perlu mengelola banyak state secara global.</a:t>
            </a:r>
            <a:endParaRPr sz="1100"/>
          </a:p>
          <a:p>
            <a:pPr indent="-298450" lvl="0" marL="457200" rtl="0" algn="l">
              <a:spcBef>
                <a:spcPts val="0"/>
              </a:spcBef>
              <a:spcAft>
                <a:spcPts val="0"/>
              </a:spcAft>
              <a:buClr>
                <a:schemeClr val="dk2"/>
              </a:buClr>
              <a:buSzPts val="1100"/>
              <a:buChar char="●"/>
            </a:pPr>
            <a:r>
              <a:rPr lang="en-GB" sz="1100"/>
              <a:t>Pastikan untuk memperbarui nilai konteks dengan benar untuk memicu render ulang komponen yang menggunakannya.</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Contoh</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en-GB" sz="2400"/>
              <a:t>Let’s Code</a:t>
            </a:r>
            <a:endParaRPr i="1"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4A86E8"/>
                </a:solidFill>
              </a:rPr>
              <a:t>React useRef Hook</a:t>
            </a:r>
            <a:endParaRPr>
              <a:solidFill>
                <a:srgbClr val="4A86E8"/>
              </a:solidFill>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GB" sz="1100">
                <a:solidFill>
                  <a:schemeClr val="dk1"/>
                </a:solidFill>
              </a:rPr>
              <a:t>Apa itu useRef?</a:t>
            </a:r>
            <a:endParaRPr b="1" sz="1100">
              <a:solidFill>
                <a:schemeClr val="dk1"/>
              </a:solidFill>
            </a:endParaRPr>
          </a:p>
          <a:p>
            <a:pPr indent="-298450" lvl="0" marL="457200" rtl="0" algn="l">
              <a:spcBef>
                <a:spcPts val="1200"/>
              </a:spcBef>
              <a:spcAft>
                <a:spcPts val="0"/>
              </a:spcAft>
              <a:buClr>
                <a:schemeClr val="dk1"/>
              </a:buClr>
              <a:buSzPts val="1100"/>
              <a:buChar char="●"/>
            </a:pPr>
            <a:r>
              <a:rPr lang="en-GB" sz="1100">
                <a:solidFill>
                  <a:schemeClr val="dk1"/>
                </a:solidFill>
              </a:rPr>
              <a:t>Merupakan Hook bawaan React yang memungkinkan Anda untuk membuat "ref" (reference) yang dapat menyimpan nilai mutable (dapat diubah) di antara render ulang komponen.</a:t>
            </a: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Ref berbeda dari state karena </a:t>
            </a:r>
            <a:r>
              <a:rPr b="1" i="1" lang="en-GB" sz="1100">
                <a:solidFill>
                  <a:schemeClr val="dk1"/>
                </a:solidFill>
              </a:rPr>
              <a:t>perubahan nilai ref tidak memicu render ulang komponen</a:t>
            </a:r>
            <a:r>
              <a:rPr lang="en-GB" sz="1100">
                <a:solidFill>
                  <a:schemeClr val="dk1"/>
                </a:solidFill>
              </a:rPr>
              <a:t>.</a:t>
            </a:r>
            <a:endParaRPr sz="1100">
              <a:solidFill>
                <a:schemeClr val="dk1"/>
              </a:solidFill>
            </a:endParaRPr>
          </a:p>
          <a:p>
            <a:pPr indent="0" lvl="0" marL="0" rtl="0" algn="l">
              <a:spcBef>
                <a:spcPts val="1200"/>
              </a:spcBef>
              <a:spcAft>
                <a:spcPts val="0"/>
              </a:spcAft>
              <a:buNone/>
            </a:pPr>
            <a:r>
              <a:rPr b="1" lang="en-GB" sz="1100">
                <a:solidFill>
                  <a:schemeClr val="dk1"/>
                </a:solidFill>
              </a:rPr>
              <a:t>Hal yang perlu diperhatikan:</a:t>
            </a:r>
            <a:endParaRPr b="1" sz="1100">
              <a:solidFill>
                <a:schemeClr val="dk1"/>
              </a:solidFill>
            </a:endParaRPr>
          </a:p>
          <a:p>
            <a:pPr indent="-298450" lvl="0" marL="457200" rtl="0" algn="l">
              <a:spcBef>
                <a:spcPts val="1200"/>
              </a:spcBef>
              <a:spcAft>
                <a:spcPts val="0"/>
              </a:spcAft>
              <a:buClr>
                <a:schemeClr val="dk1"/>
              </a:buClr>
              <a:buSzPts val="1100"/>
              <a:buChar char="●"/>
            </a:pPr>
            <a:r>
              <a:rPr lang="en-GB" sz="1100">
                <a:solidFill>
                  <a:schemeClr val="dk1"/>
                </a:solidFill>
              </a:rPr>
              <a:t>Ref tidak dimaksudkan untuk menyimpan state yang mempengaruhi rendering. Gunakan state untuk itu.</a:t>
            </a: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Ref berguna untuk berinteraksi dengan elemen DOM atau menyimpan nilai yang tidak langsung memengaruhi tampilan UI.</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Contoh </a:t>
            </a:r>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en-GB" sz="2700"/>
              <a:t>Let’s Code</a:t>
            </a:r>
            <a:endParaRPr i="1" sz="2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4A86E8"/>
                </a:solidFill>
              </a:rPr>
              <a:t>React useReducer Hook</a:t>
            </a:r>
            <a:endParaRPr>
              <a:solidFill>
                <a:srgbClr val="4A86E8"/>
              </a:solidFill>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Clr>
                <a:schemeClr val="dk1"/>
              </a:buClr>
              <a:buSzPts val="1100"/>
              <a:buFont typeface="Arial"/>
              <a:buNone/>
            </a:pPr>
            <a:r>
              <a:rPr b="1" lang="en-GB" sz="1200"/>
              <a:t>Apa itu useReducer?</a:t>
            </a:r>
            <a:endParaRPr b="1" sz="1200"/>
          </a:p>
          <a:p>
            <a:pPr indent="-304800" lvl="0" marL="457200" rtl="0" algn="l">
              <a:lnSpc>
                <a:spcPct val="100000"/>
              </a:lnSpc>
              <a:spcBef>
                <a:spcPts val="1200"/>
              </a:spcBef>
              <a:spcAft>
                <a:spcPts val="0"/>
              </a:spcAft>
              <a:buClr>
                <a:schemeClr val="dk2"/>
              </a:buClr>
              <a:buSzPts val="1200"/>
              <a:buChar char="●"/>
            </a:pPr>
            <a:r>
              <a:rPr lang="en-GB" sz="1200"/>
              <a:t>Merupakan Hook bawaan React yang menawarkan cara alternatif untuk mengelola state di komponen fungsional.</a:t>
            </a:r>
            <a:endParaRPr sz="1200"/>
          </a:p>
          <a:p>
            <a:pPr indent="-304800" lvl="0" marL="457200" rtl="0" algn="l">
              <a:lnSpc>
                <a:spcPct val="100000"/>
              </a:lnSpc>
              <a:spcBef>
                <a:spcPts val="0"/>
              </a:spcBef>
              <a:spcAft>
                <a:spcPts val="0"/>
              </a:spcAft>
              <a:buClr>
                <a:schemeClr val="dk2"/>
              </a:buClr>
              <a:buSzPts val="1200"/>
              <a:buChar char="●"/>
            </a:pPr>
            <a:r>
              <a:rPr lang="en-GB" sz="1200"/>
              <a:t>Terutama berguna ketika Anda memiliki state yang kompleks dengan banyak bagian yang saling berhubungan, atau ketika Anda ingin menerapkan logika pembaruan state yang lebih terpusat.</a:t>
            </a:r>
            <a:endParaRPr sz="1200"/>
          </a:p>
          <a:p>
            <a:pPr indent="0" lvl="0" marL="0" rtl="0" algn="l">
              <a:lnSpc>
                <a:spcPct val="100000"/>
              </a:lnSpc>
              <a:spcBef>
                <a:spcPts val="1200"/>
              </a:spcBef>
              <a:spcAft>
                <a:spcPts val="0"/>
              </a:spcAft>
              <a:buNone/>
            </a:pPr>
            <a:r>
              <a:rPr b="1" lang="en-GB" sz="1200"/>
              <a:t>Hal yang perlu diperhatikan:</a:t>
            </a:r>
            <a:endParaRPr b="1" sz="1200"/>
          </a:p>
          <a:p>
            <a:pPr indent="-304800" lvl="0" marL="457200" rtl="0" algn="l">
              <a:lnSpc>
                <a:spcPct val="100000"/>
              </a:lnSpc>
              <a:spcBef>
                <a:spcPts val="1200"/>
              </a:spcBef>
              <a:spcAft>
                <a:spcPts val="0"/>
              </a:spcAft>
              <a:buClr>
                <a:schemeClr val="dk2"/>
              </a:buClr>
              <a:buSzPts val="1200"/>
              <a:buChar char="●"/>
            </a:pPr>
            <a:r>
              <a:rPr lang="en-GB" sz="1200"/>
              <a:t>Reducer harus murni, artinya hanya bergantung pada state dan action saat ini, dan tidak boleh memiliki efek samping.</a:t>
            </a:r>
            <a:endParaRPr sz="1200"/>
          </a:p>
          <a:p>
            <a:pPr indent="-304800" lvl="0" marL="457200" rtl="0" algn="l">
              <a:lnSpc>
                <a:spcPct val="100000"/>
              </a:lnSpc>
              <a:spcBef>
                <a:spcPts val="0"/>
              </a:spcBef>
              <a:spcAft>
                <a:spcPts val="0"/>
              </a:spcAft>
              <a:buClr>
                <a:schemeClr val="dk2"/>
              </a:buClr>
              <a:buSzPts val="1200"/>
              <a:buChar char="●"/>
            </a:pPr>
            <a:r>
              <a:rPr lang="en-GB" sz="1200"/>
              <a:t>UseReducer bisa lebih rumit untuk dipahami daripada useState untuk state sederhana.</a:t>
            </a:r>
            <a:endParaRPr sz="1200"/>
          </a:p>
          <a:p>
            <a:pPr indent="-304800" lvl="0" marL="457200" rtl="0" algn="l">
              <a:lnSpc>
                <a:spcPct val="100000"/>
              </a:lnSpc>
              <a:spcBef>
                <a:spcPts val="0"/>
              </a:spcBef>
              <a:spcAft>
                <a:spcPts val="0"/>
              </a:spcAft>
              <a:buClr>
                <a:schemeClr val="dk2"/>
              </a:buClr>
              <a:buSzPts val="1200"/>
              <a:buChar char="●"/>
            </a:pPr>
            <a:r>
              <a:rPr lang="en-GB" sz="1200"/>
              <a:t>Pertimbangkan library manajemen state seperti Redux untuk aplikasi yang sangat besar dengan banyak state yang tersebar.</a:t>
            </a:r>
            <a:endParaRPr sz="1200"/>
          </a:p>
          <a:p>
            <a:pPr indent="0" lvl="0" marL="0" rtl="0" algn="l">
              <a:lnSpc>
                <a:spcPct val="100000"/>
              </a:lnSpc>
              <a:spcBef>
                <a:spcPts val="1200"/>
              </a:spcBef>
              <a:spcAft>
                <a:spcPts val="0"/>
              </a:spcAft>
              <a:buNone/>
            </a:pPr>
            <a:r>
              <a:rPr b="1" lang="en-GB" sz="1200"/>
              <a:t>Syntax :</a:t>
            </a:r>
            <a:endParaRPr b="1" sz="1200"/>
          </a:p>
          <a:p>
            <a:pPr indent="0" lvl="0" marL="0" rtl="0" algn="l">
              <a:lnSpc>
                <a:spcPct val="100000"/>
              </a:lnSpc>
              <a:spcBef>
                <a:spcPts val="1200"/>
              </a:spcBef>
              <a:spcAft>
                <a:spcPts val="0"/>
              </a:spcAft>
              <a:buNone/>
            </a:pPr>
            <a:r>
              <a:rPr lang="en-GB" sz="1200"/>
              <a:t>UseReducer Hook menerima dua argumen</a:t>
            </a:r>
            <a:endParaRPr sz="1200"/>
          </a:p>
          <a:p>
            <a:pPr indent="0" lvl="0" marL="0" rtl="0" algn="l">
              <a:lnSpc>
                <a:spcPct val="100000"/>
              </a:lnSpc>
              <a:spcBef>
                <a:spcPts val="1200"/>
              </a:spcBef>
              <a:spcAft>
                <a:spcPts val="0"/>
              </a:spcAft>
              <a:buNone/>
            </a:pPr>
            <a:r>
              <a:rPr b="1" i="1" lang="en-GB" sz="1200">
                <a:solidFill>
                  <a:srgbClr val="111111"/>
                </a:solidFill>
              </a:rPr>
              <a:t>useReducer(&lt;reducer&gt;, &lt;initialState&gt;)</a:t>
            </a:r>
            <a:endParaRPr b="1" i="1" sz="1200">
              <a:solidFill>
                <a:srgbClr val="111111"/>
              </a:solidFill>
            </a:endParaRPr>
          </a:p>
          <a:p>
            <a:pPr indent="0" lvl="0" marL="0" rtl="0" algn="l">
              <a:spcBef>
                <a:spcPts val="1200"/>
              </a:spcBef>
              <a:spcAft>
                <a:spcPts val="1200"/>
              </a:spcAft>
              <a:buNone/>
            </a:pPr>
            <a:r>
              <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Contoh</a:t>
            </a:r>
            <a:endParaRPr/>
          </a:p>
        </p:txBody>
      </p:sp>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en-GB" sz="2800"/>
              <a:t>Let’s Code</a:t>
            </a:r>
            <a:endParaRPr i="1" sz="2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4A86E8"/>
                </a:solidFill>
              </a:rPr>
              <a:t>React useCallback Hook</a:t>
            </a:r>
            <a:endParaRPr>
              <a:solidFill>
                <a:srgbClr val="4A86E8"/>
              </a:solidFill>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GB" sz="1300"/>
              <a:t>Apa itu useCallback?</a:t>
            </a:r>
            <a:endParaRPr b="1" sz="1300"/>
          </a:p>
          <a:p>
            <a:pPr indent="0" lvl="0" marL="0" rtl="0" algn="l">
              <a:spcBef>
                <a:spcPts val="1200"/>
              </a:spcBef>
              <a:spcAft>
                <a:spcPts val="0"/>
              </a:spcAft>
              <a:buNone/>
            </a:pPr>
            <a:r>
              <a:rPr b="1" lang="en-GB" sz="1300">
                <a:solidFill>
                  <a:schemeClr val="dk1"/>
                </a:solidFill>
              </a:rPr>
              <a:t>UseCallback</a:t>
            </a:r>
            <a:r>
              <a:rPr lang="en-GB" sz="1300"/>
              <a:t> adalah Hook bawaan React yang memungkinkan Anda untuk membuat fungsi yang dimemoize (dicache) di antara render ulang komponen.</a:t>
            </a:r>
            <a:endParaRPr sz="1300"/>
          </a:p>
          <a:p>
            <a:pPr indent="0" lvl="0" marL="0" rtl="0" algn="l">
              <a:spcBef>
                <a:spcPts val="1200"/>
              </a:spcBef>
              <a:spcAft>
                <a:spcPts val="0"/>
              </a:spcAft>
              <a:buClr>
                <a:schemeClr val="dk1"/>
              </a:buClr>
              <a:buSzPts val="1100"/>
              <a:buFont typeface="Arial"/>
              <a:buNone/>
            </a:pPr>
            <a:r>
              <a:rPr lang="en-GB" sz="1300"/>
              <a:t>Salah satu alasan penggunaannya </a:t>
            </a:r>
            <a:r>
              <a:rPr b="1" lang="en-GB" sz="1300">
                <a:solidFill>
                  <a:schemeClr val="dk1"/>
                </a:solidFill>
                <a:latin typeface="Roboto Mono"/>
                <a:ea typeface="Roboto Mono"/>
                <a:cs typeface="Roboto Mono"/>
                <a:sym typeface="Roboto Mono"/>
              </a:rPr>
              <a:t>useCallback</a:t>
            </a:r>
            <a:r>
              <a:rPr lang="en-GB" sz="1300">
                <a:latin typeface="Roboto Mono"/>
                <a:ea typeface="Roboto Mono"/>
                <a:cs typeface="Roboto Mono"/>
                <a:sym typeface="Roboto Mono"/>
              </a:rPr>
              <a:t> </a:t>
            </a:r>
            <a:r>
              <a:rPr lang="en-GB" sz="1300"/>
              <a:t>adalah untuk mencegah komponen dirender ulang kecuali propsnya telah berubah.</a:t>
            </a:r>
            <a:endParaRPr sz="1300"/>
          </a:p>
          <a:p>
            <a:pPr indent="0" lvl="0" marL="0" rtl="0" algn="l">
              <a:spcBef>
                <a:spcPts val="1200"/>
              </a:spcBef>
              <a:spcAft>
                <a:spcPts val="0"/>
              </a:spcAft>
              <a:buClr>
                <a:schemeClr val="dk1"/>
              </a:buClr>
              <a:buSzPts val="1100"/>
              <a:buFont typeface="Arial"/>
              <a:buNone/>
            </a:pPr>
            <a:r>
              <a:rPr b="1" lang="en-GB" sz="1300"/>
              <a:t>Hal yang perlu diperhatikan:</a:t>
            </a:r>
            <a:endParaRPr b="1" sz="1300"/>
          </a:p>
          <a:p>
            <a:pPr indent="-311150" lvl="0" marL="457200" rtl="0" algn="l">
              <a:spcBef>
                <a:spcPts val="1200"/>
              </a:spcBef>
              <a:spcAft>
                <a:spcPts val="0"/>
              </a:spcAft>
              <a:buClr>
                <a:schemeClr val="dk2"/>
              </a:buClr>
              <a:buSzPts val="1300"/>
              <a:buChar char="●"/>
            </a:pPr>
            <a:r>
              <a:rPr lang="en-GB" sz="1300"/>
              <a:t>Fungsi yang dimemoize hanya akan dirender ulang jika salah satu dependensinya berubah.</a:t>
            </a:r>
            <a:endParaRPr sz="1300"/>
          </a:p>
          <a:p>
            <a:pPr indent="-311150" lvl="0" marL="457200" rtl="0" algn="l">
              <a:spcBef>
                <a:spcPts val="0"/>
              </a:spcBef>
              <a:spcAft>
                <a:spcPts val="0"/>
              </a:spcAft>
              <a:buClr>
                <a:schemeClr val="dk2"/>
              </a:buClr>
              <a:buSzPts val="1300"/>
              <a:buChar char="●"/>
            </a:pPr>
            <a:r>
              <a:rPr lang="en-GB" sz="1300"/>
              <a:t>Jangan gunakan useCallback untuk fungsi yang perlu dirender ulang setiap kali komponen dirender ulang.</a:t>
            </a:r>
            <a:endParaRPr sz="1300"/>
          </a:p>
          <a:p>
            <a:pPr indent="0" lvl="0" marL="0" rtl="0" algn="l">
              <a:spcBef>
                <a:spcPts val="1200"/>
              </a:spcBef>
              <a:spcAft>
                <a:spcPts val="1200"/>
              </a:spcAft>
              <a:buNone/>
            </a:pPr>
            <a:r>
              <a:t/>
            </a:r>
            <a:endParaRPr sz="1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Contoh </a:t>
            </a:r>
            <a:endParaRPr/>
          </a:p>
        </p:txBody>
      </p:sp>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en-GB" sz="2800"/>
              <a:t>Let’s Code</a:t>
            </a:r>
            <a:endParaRPr i="1" sz="2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React useMemo Hook</a:t>
            </a:r>
            <a:endParaRPr/>
          </a:p>
        </p:txBody>
      </p:sp>
      <p:sp>
        <p:nvSpPr>
          <p:cNvPr id="158" name="Google Shape;15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GB" sz="1100">
                <a:solidFill>
                  <a:schemeClr val="dk1"/>
                </a:solidFill>
              </a:rPr>
              <a:t>useMemo</a:t>
            </a:r>
            <a:r>
              <a:rPr lang="en-GB" sz="1100">
                <a:solidFill>
                  <a:schemeClr val="dk1"/>
                </a:solidFill>
              </a:rPr>
              <a:t> adalah Hook yang powerful dalam React yang memungkinkan Anda untuk </a:t>
            </a:r>
            <a:r>
              <a:rPr b="1" lang="en-GB" sz="1100">
                <a:solidFill>
                  <a:schemeClr val="dk1"/>
                </a:solidFill>
              </a:rPr>
              <a:t>mencache nilai yang dihitung</a:t>
            </a:r>
            <a:r>
              <a:rPr lang="en-GB" sz="1100">
                <a:solidFill>
                  <a:schemeClr val="dk1"/>
                </a:solidFill>
              </a:rPr>
              <a:t>:</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GB" sz="1100">
                <a:solidFill>
                  <a:schemeClr val="dk1"/>
                </a:solidFill>
              </a:rPr>
              <a:t>Apa itu Memoization?</a:t>
            </a:r>
            <a:endParaRPr b="1" sz="1100">
              <a:solidFill>
                <a:schemeClr val="dk1"/>
              </a:solidFill>
            </a:endParaRPr>
          </a:p>
          <a:p>
            <a:pPr indent="0" lvl="0" marL="0" rtl="0" algn="l">
              <a:spcBef>
                <a:spcPts val="1200"/>
              </a:spcBef>
              <a:spcAft>
                <a:spcPts val="0"/>
              </a:spcAft>
              <a:buNone/>
            </a:pPr>
            <a:r>
              <a:rPr lang="en-GB" sz="1100">
                <a:solidFill>
                  <a:schemeClr val="dk1"/>
                </a:solidFill>
              </a:rPr>
              <a:t>Secara sederhana, memoization adalah menyimpan hasil perhitungan yang expensive atau memakan waktu untuk digunakan kembali nanti. Dengan useMemo, Anda dapat menghitung nilai yang kompleks atau berat hanya sekali di setiap render, dan menyimpan hasilnya untuk akses dan reuse nanti. Ini dapat meningkatkan performa aplikasi Anda dengan menghindari perhitungan ulang yang tidak perlu.</a:t>
            </a:r>
            <a:endParaRPr sz="1100">
              <a:solidFill>
                <a:schemeClr val="dk1"/>
              </a:solidFill>
            </a:endParaRPr>
          </a:p>
          <a:p>
            <a:pPr indent="0" lvl="0" marL="0" rtl="0" algn="l">
              <a:spcBef>
                <a:spcPts val="1200"/>
              </a:spcBef>
              <a:spcAft>
                <a:spcPts val="0"/>
              </a:spcAft>
              <a:buNone/>
            </a:pPr>
            <a:r>
              <a:rPr b="1" lang="en-GB" sz="1100">
                <a:solidFill>
                  <a:schemeClr val="dk1"/>
                </a:solidFill>
              </a:rPr>
              <a:t>Hal yang Perlu Diperhatikan:</a:t>
            </a:r>
            <a:endParaRPr b="1" sz="1100">
              <a:solidFill>
                <a:schemeClr val="dk1"/>
              </a:solidFill>
            </a:endParaRPr>
          </a:p>
          <a:p>
            <a:pPr indent="-298450" lvl="0" marL="457200" rtl="0" algn="l">
              <a:spcBef>
                <a:spcPts val="1200"/>
              </a:spcBef>
              <a:spcAft>
                <a:spcPts val="0"/>
              </a:spcAft>
              <a:buClr>
                <a:schemeClr val="dk1"/>
              </a:buClr>
              <a:buSzPts val="1100"/>
              <a:buChar char="●"/>
            </a:pPr>
            <a:r>
              <a:rPr lang="en-GB" sz="1100">
                <a:solidFill>
                  <a:schemeClr val="dk1"/>
                </a:solidFill>
              </a:rPr>
              <a:t>Hanya gunakan useMemo untuk perhitungan yang mahal dan kompleks.</a:t>
            </a: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Jangan terlalu sering menggunakan useMemo karena dapat membuat kode Anda lebih tidak mudah dipahami.</a:t>
            </a: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Pastikan dependency array lengkap dan akurat untuk menghindari memoize nilai yang tidak tepat.</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Contoh</a:t>
            </a:r>
            <a:endParaRPr/>
          </a:p>
        </p:txBody>
      </p:sp>
      <p:sp>
        <p:nvSpPr>
          <p:cNvPr id="164" name="Google Shape;16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en-GB" sz="2600"/>
              <a:t>Let’s Code</a:t>
            </a:r>
            <a:endParaRPr i="1" sz="2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Agenda</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Apa itu Hook </a:t>
            </a:r>
            <a:endParaRPr/>
          </a:p>
          <a:p>
            <a:pPr indent="-342900" lvl="0" marL="457200" rtl="0" algn="l">
              <a:spcBef>
                <a:spcPts val="0"/>
              </a:spcBef>
              <a:spcAft>
                <a:spcPts val="0"/>
              </a:spcAft>
              <a:buSzPts val="1800"/>
              <a:buChar char="●"/>
            </a:pPr>
            <a:r>
              <a:rPr lang="en-GB"/>
              <a:t>useState</a:t>
            </a:r>
            <a:endParaRPr/>
          </a:p>
          <a:p>
            <a:pPr indent="-342900" lvl="0" marL="457200" rtl="0" algn="l">
              <a:spcBef>
                <a:spcPts val="0"/>
              </a:spcBef>
              <a:spcAft>
                <a:spcPts val="0"/>
              </a:spcAft>
              <a:buSzPts val="1800"/>
              <a:buChar char="●"/>
            </a:pPr>
            <a:r>
              <a:rPr lang="en-GB"/>
              <a:t>useEffect</a:t>
            </a:r>
            <a:endParaRPr/>
          </a:p>
          <a:p>
            <a:pPr indent="-342900" lvl="0" marL="457200" rtl="0" algn="l">
              <a:spcBef>
                <a:spcPts val="0"/>
              </a:spcBef>
              <a:spcAft>
                <a:spcPts val="0"/>
              </a:spcAft>
              <a:buSzPts val="1800"/>
              <a:buChar char="●"/>
            </a:pPr>
            <a:r>
              <a:rPr lang="en-GB"/>
              <a:t>useContext</a:t>
            </a:r>
            <a:endParaRPr/>
          </a:p>
          <a:p>
            <a:pPr indent="-342900" lvl="0" marL="457200" rtl="0" algn="l">
              <a:spcBef>
                <a:spcPts val="0"/>
              </a:spcBef>
              <a:spcAft>
                <a:spcPts val="0"/>
              </a:spcAft>
              <a:buSzPts val="1800"/>
              <a:buChar char="●"/>
            </a:pPr>
            <a:r>
              <a:rPr lang="en-GB"/>
              <a:t>useRef</a:t>
            </a:r>
            <a:endParaRPr/>
          </a:p>
          <a:p>
            <a:pPr indent="-342900" lvl="0" marL="457200" rtl="0" algn="l">
              <a:spcBef>
                <a:spcPts val="0"/>
              </a:spcBef>
              <a:spcAft>
                <a:spcPts val="0"/>
              </a:spcAft>
              <a:buSzPts val="1800"/>
              <a:buChar char="●"/>
            </a:pPr>
            <a:r>
              <a:rPr lang="en-GB"/>
              <a:t>useReducer</a:t>
            </a:r>
            <a:endParaRPr/>
          </a:p>
          <a:p>
            <a:pPr indent="-342900" lvl="0" marL="457200" rtl="0" algn="l">
              <a:spcBef>
                <a:spcPts val="0"/>
              </a:spcBef>
              <a:spcAft>
                <a:spcPts val="0"/>
              </a:spcAft>
              <a:buSzPts val="1800"/>
              <a:buChar char="●"/>
            </a:pPr>
            <a:r>
              <a:rPr lang="en-GB"/>
              <a:t>useCallback</a:t>
            </a:r>
            <a:endParaRPr/>
          </a:p>
          <a:p>
            <a:pPr indent="-342900" lvl="0" marL="457200" rtl="0" algn="l">
              <a:spcBef>
                <a:spcPts val="0"/>
              </a:spcBef>
              <a:spcAft>
                <a:spcPts val="0"/>
              </a:spcAft>
              <a:buSzPts val="1800"/>
              <a:buChar char="●"/>
            </a:pPr>
            <a:r>
              <a:rPr lang="en-GB"/>
              <a:t>useMemo</a:t>
            </a:r>
            <a:endParaRPr/>
          </a:p>
          <a:p>
            <a:pPr indent="-342900" lvl="0" marL="457200" rtl="0" algn="l">
              <a:spcBef>
                <a:spcPts val="0"/>
              </a:spcBef>
              <a:spcAft>
                <a:spcPts val="0"/>
              </a:spcAft>
              <a:buSzPts val="1800"/>
              <a:buChar char="●"/>
            </a:pPr>
            <a:r>
              <a:rPr lang="en-GB"/>
              <a:t>Custem Hook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React Custem Hook</a:t>
            </a:r>
            <a:endParaRPr/>
          </a:p>
        </p:txBody>
      </p:sp>
      <p:sp>
        <p:nvSpPr>
          <p:cNvPr id="170" name="Google Shape;17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React Custom Hook adalah sebuah konsep di React yang memungkinkan kita untuk menggabungkan logika terkait dalam sebuah fungsi yang dapat digunakan kembali di berbagai komponen. Custom Hook biasanya digunakan untuk mengelola state, efek samping (side effects), atau logika lainnya yang dapat digunakan oleh komponen-komponen dalam aplikasi React.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Contoh</a:t>
            </a:r>
            <a:endParaRPr/>
          </a:p>
        </p:txBody>
      </p:sp>
      <p:sp>
        <p:nvSpPr>
          <p:cNvPr id="176" name="Google Shape;176;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en-GB" sz="2800"/>
              <a:t>Let’s Code</a:t>
            </a:r>
            <a:endParaRPr i="1"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Kebutuhan Dasar</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Kebutuhan</a:t>
            </a:r>
            <a:endParaRPr/>
          </a:p>
          <a:p>
            <a:pPr indent="-342900" lvl="0" marL="457200" rtl="0" algn="l">
              <a:spcBef>
                <a:spcPts val="1200"/>
              </a:spcBef>
              <a:spcAft>
                <a:spcPts val="0"/>
              </a:spcAft>
              <a:buSzPts val="1800"/>
              <a:buAutoNum type="arabicPeriod"/>
            </a:pPr>
            <a:r>
              <a:rPr lang="en-GB"/>
              <a:t>Node JS</a:t>
            </a:r>
            <a:endParaRPr/>
          </a:p>
          <a:p>
            <a:pPr indent="-342900" lvl="0" marL="457200" rtl="0" algn="l">
              <a:spcBef>
                <a:spcPts val="0"/>
              </a:spcBef>
              <a:spcAft>
                <a:spcPts val="0"/>
              </a:spcAft>
              <a:buSzPts val="1800"/>
              <a:buAutoNum type="arabicPeriod"/>
            </a:pPr>
            <a:r>
              <a:rPr lang="en-GB"/>
              <a:t>Text Editor (VSCode, VIM, dsb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Apa Itu Hook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latin typeface="Roboto"/>
                <a:ea typeface="Roboto"/>
                <a:cs typeface="Roboto"/>
                <a:sym typeface="Roboto"/>
              </a:rPr>
              <a:t>React hook adalah sebuah fitur baru yang ditambahkan pada React versi 16.8 yang memungkinkan kita untuk menggunakan state dan fitur-fitur React lainnya tanpa menulis sebuah kelas. Dengan menggunakan hook, kita dapat membuat komponen fungsional yang lebih ringkas, mudah dibaca, dan dapat digunakan kembali.</a:t>
            </a:r>
            <a:endParaRPr sz="1600">
              <a:latin typeface="Roboto"/>
              <a:ea typeface="Roboto"/>
              <a:cs typeface="Roboto"/>
              <a:sym typeface="Roboto"/>
            </a:endParaRPr>
          </a:p>
          <a:p>
            <a:pPr indent="0" lvl="0" marL="0" rtl="0" algn="l">
              <a:spcBef>
                <a:spcPts val="1200"/>
              </a:spcBef>
              <a:spcAft>
                <a:spcPts val="0"/>
              </a:spcAft>
              <a:buNone/>
            </a:pPr>
            <a:r>
              <a:rPr lang="en-GB" sz="1600">
                <a:latin typeface="Roboto"/>
                <a:ea typeface="Roboto"/>
                <a:cs typeface="Roboto"/>
                <a:sym typeface="Roboto"/>
              </a:rPr>
              <a:t>Ada beberapa jenis hook yang disediakan oleh React, seperti </a:t>
            </a:r>
            <a:r>
              <a:rPr b="1" i="1" lang="en-GB" sz="1600">
                <a:latin typeface="Roboto"/>
                <a:ea typeface="Roboto"/>
                <a:cs typeface="Roboto"/>
                <a:sym typeface="Roboto"/>
              </a:rPr>
              <a:t>useState, useEffect, useContext, useRef</a:t>
            </a:r>
            <a:r>
              <a:rPr lang="en-GB" sz="1600">
                <a:latin typeface="Roboto"/>
                <a:ea typeface="Roboto"/>
                <a:cs typeface="Roboto"/>
                <a:sym typeface="Roboto"/>
              </a:rPr>
              <a:t>, dan lain-lain. Setiap hook memiliki fungsi dan kegunaan yang berbeda-beda, tergantung pada kebutuhan kita.</a:t>
            </a:r>
            <a:endParaRPr sz="2200"/>
          </a:p>
          <a:p>
            <a:pPr indent="0" lvl="0" marL="0" rtl="0" algn="l">
              <a:spcBef>
                <a:spcPts val="1200"/>
              </a:spcBef>
              <a:spcAft>
                <a:spcPts val="0"/>
              </a:spcAft>
              <a:buNone/>
            </a:pPr>
            <a:r>
              <a:rPr lang="en-GB" u="sng">
                <a:solidFill>
                  <a:schemeClr val="hlink"/>
                </a:solidFill>
                <a:hlinkClick r:id="rId3"/>
              </a:rPr>
              <a:t>https://id.react.dev/reference/react</a:t>
            </a:r>
            <a:endParaRPr/>
          </a:p>
          <a:p>
            <a:pPr indent="0" lvl="0" marL="0" rtl="0" algn="l">
              <a:spcBef>
                <a:spcPts val="1200"/>
              </a:spcBef>
              <a:spcAft>
                <a:spcPts val="1200"/>
              </a:spcAft>
              <a:buNone/>
            </a:pPr>
            <a:r>
              <a:rPr lang="en-GB" u="sng">
                <a:solidFill>
                  <a:schemeClr val="hlink"/>
                </a:solidFill>
                <a:hlinkClick r:id="rId4"/>
              </a:rPr>
              <a:t>https://id.legacy.reactjs.org/docs/hooks-reference.html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Aturan Hook</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Ada 3 aturan untuk Hook:</a:t>
            </a:r>
            <a:endParaRPr/>
          </a:p>
          <a:p>
            <a:pPr indent="-342900" lvl="0" marL="457200" rtl="0" algn="l">
              <a:spcBef>
                <a:spcPts val="1200"/>
              </a:spcBef>
              <a:spcAft>
                <a:spcPts val="0"/>
              </a:spcAft>
              <a:buSzPts val="1800"/>
              <a:buChar char="●"/>
            </a:pPr>
            <a:r>
              <a:rPr lang="en-GB"/>
              <a:t>Hook</a:t>
            </a:r>
            <a:r>
              <a:rPr lang="en-GB"/>
              <a:t> hanya dapat dipanggil di dalam komponen fungsi React.</a:t>
            </a:r>
            <a:endParaRPr/>
          </a:p>
          <a:p>
            <a:pPr indent="-342900" lvl="0" marL="457200" rtl="0" algn="l">
              <a:spcBef>
                <a:spcPts val="0"/>
              </a:spcBef>
              <a:spcAft>
                <a:spcPts val="0"/>
              </a:spcAft>
              <a:buSzPts val="1800"/>
              <a:buChar char="●"/>
            </a:pPr>
            <a:r>
              <a:rPr lang="en-GB"/>
              <a:t>Hook hanya dapat dipanggil di tingkat atas komponen.</a:t>
            </a:r>
            <a:endParaRPr/>
          </a:p>
          <a:p>
            <a:pPr indent="-342900" lvl="0" marL="457200" rtl="0" algn="l">
              <a:spcBef>
                <a:spcPts val="0"/>
              </a:spcBef>
              <a:spcAft>
                <a:spcPts val="0"/>
              </a:spcAft>
              <a:buSzPts val="1800"/>
              <a:buChar char="●"/>
            </a:pPr>
            <a:r>
              <a:rPr lang="en-GB"/>
              <a:t>Hook tidak bisa bersyarat (conditional)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4A86E8"/>
                </a:solidFill>
              </a:rPr>
              <a:t>React useState Hook</a:t>
            </a:r>
            <a:endParaRPr>
              <a:solidFill>
                <a:srgbClr val="4A86E8"/>
              </a:solidFill>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rgbClr val="111111"/>
                </a:solidFill>
                <a:latin typeface="Roboto"/>
                <a:ea typeface="Roboto"/>
                <a:cs typeface="Roboto"/>
                <a:sym typeface="Roboto"/>
              </a:rPr>
              <a:t>React useState Hook adalah sebuah fitur yang memungkinkan kita untuk menambahkan variabel state ke dalam komponen fungsional React. State adalah data atau properti yang perlu dilacak dalam aplikasi. Dengan menggunakan useState, kita dapat membuat komponen yang memiliki state dinamis dan dapat berubah sesuai dengan interaksi pengguna.</a:t>
            </a:r>
            <a:endParaRPr sz="1500">
              <a:solidFill>
                <a:srgbClr val="111111"/>
              </a:solidFill>
              <a:latin typeface="Roboto"/>
              <a:ea typeface="Roboto"/>
              <a:cs typeface="Roboto"/>
              <a:sym typeface="Roboto"/>
            </a:endParaRPr>
          </a:p>
          <a:p>
            <a:pPr indent="0" lvl="0" marL="0" rtl="0" algn="l">
              <a:spcBef>
                <a:spcPts val="1200"/>
              </a:spcBef>
              <a:spcAft>
                <a:spcPts val="0"/>
              </a:spcAft>
              <a:buNone/>
            </a:pPr>
            <a:r>
              <a:rPr lang="en-GB" sz="1500">
                <a:solidFill>
                  <a:srgbClr val="111111"/>
                </a:solidFill>
                <a:latin typeface="Roboto"/>
                <a:ea typeface="Roboto"/>
                <a:cs typeface="Roboto"/>
                <a:sym typeface="Roboto"/>
              </a:rPr>
              <a:t>useState menerima sebuah argumen, yaitu nilai state awal, dan mengembalikan sebuah array dengan dua nilai: nilai state saat ini, dan sebuah fungsi untuk mengubahnya.</a:t>
            </a:r>
            <a:endParaRPr sz="1500">
              <a:solidFill>
                <a:srgbClr val="111111"/>
              </a:solidFill>
              <a:latin typeface="Roboto"/>
              <a:ea typeface="Roboto"/>
              <a:cs typeface="Roboto"/>
              <a:sym typeface="Roboto"/>
            </a:endParaRPr>
          </a:p>
          <a:p>
            <a:pPr indent="0" lvl="0" marL="0" rtl="0" algn="l">
              <a:spcBef>
                <a:spcPts val="1200"/>
              </a:spcBef>
              <a:spcAft>
                <a:spcPts val="0"/>
              </a:spcAft>
              <a:buNone/>
            </a:pPr>
            <a:r>
              <a:rPr lang="en-GB" sz="1500">
                <a:solidFill>
                  <a:srgbClr val="111111"/>
                </a:solidFill>
                <a:latin typeface="Roboto"/>
                <a:ea typeface="Roboto"/>
                <a:cs typeface="Roboto"/>
                <a:sym typeface="Roboto"/>
              </a:rPr>
              <a:t>useState dapat digunakan untuk menyimpan berbagai jenis data, seperti string, angka, boolean, array, objek, atau kombinasi dari semuanya. Kita juga dapat menggunakan lebih dari satu useState dalam satu komponen untuk melacak nilai-nilai state yang berbeda.</a:t>
            </a:r>
            <a:endParaRPr sz="1500">
              <a:solidFill>
                <a:srgbClr val="111111"/>
              </a:solidFill>
              <a:latin typeface="Roboto"/>
              <a:ea typeface="Roboto"/>
              <a:cs typeface="Roboto"/>
              <a:sym typeface="Roboto"/>
            </a:endParaRPr>
          </a:p>
          <a:p>
            <a:pPr indent="0" lvl="0" marL="0" rtl="0" algn="l">
              <a:spcBef>
                <a:spcPts val="1200"/>
              </a:spcBef>
              <a:spcAft>
                <a:spcPts val="1200"/>
              </a:spcAft>
              <a:buNone/>
            </a:pPr>
            <a:r>
              <a:rPr lang="en-GB" sz="1500" u="sng">
                <a:solidFill>
                  <a:schemeClr val="hlink"/>
                </a:solidFill>
                <a:latin typeface="Roboto"/>
                <a:ea typeface="Roboto"/>
                <a:cs typeface="Roboto"/>
                <a:sym typeface="Roboto"/>
                <a:hlinkClick r:id="rId3"/>
              </a:rPr>
              <a:t>https://react.dev/reference/react/useState</a:t>
            </a:r>
            <a:endParaRPr sz="1500">
              <a:solidFill>
                <a:srgbClr val="11111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Contoh </a:t>
            </a:r>
            <a:r>
              <a:rPr lang="en-GB"/>
              <a:t>React useState</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en-GB" sz="3600"/>
              <a:t>Let’s Code</a:t>
            </a:r>
            <a:endParaRPr i="1" sz="3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4A86E8"/>
                </a:solidFill>
              </a:rPr>
              <a:t>React useEffect Hook</a:t>
            </a:r>
            <a:endParaRPr>
              <a:solidFill>
                <a:srgbClr val="4A86E8"/>
              </a:solidFill>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GB"/>
              <a:t>UseEffect adalah Hook bawaan React yang memungkinkan Anda untuk melakukan efek perubahan di komponen fungsional. Efek perubahan adalah tindakan yang berinteraksi dengan sesuatu di luar aliran rendering langsung komponen React, seperti:</a:t>
            </a:r>
            <a:endParaRPr/>
          </a:p>
          <a:p>
            <a:pPr indent="-298450" lvl="0" marL="457200" rtl="0" algn="l">
              <a:spcBef>
                <a:spcPts val="1200"/>
              </a:spcBef>
              <a:spcAft>
                <a:spcPts val="0"/>
              </a:spcAft>
              <a:buClr>
                <a:schemeClr val="dk1"/>
              </a:buClr>
              <a:buSzPts val="1100"/>
              <a:buChar char="●"/>
            </a:pPr>
            <a:r>
              <a:rPr lang="en-GB"/>
              <a:t>Pengambilan data</a:t>
            </a:r>
            <a:endParaRPr/>
          </a:p>
          <a:p>
            <a:pPr indent="-298450" lvl="0" marL="457200" rtl="0" algn="l">
              <a:spcBef>
                <a:spcPts val="0"/>
              </a:spcBef>
              <a:spcAft>
                <a:spcPts val="0"/>
              </a:spcAft>
              <a:buClr>
                <a:schemeClr val="dk1"/>
              </a:buClr>
              <a:buSzPts val="1100"/>
              <a:buChar char="●"/>
            </a:pPr>
            <a:r>
              <a:rPr lang="en-GB"/>
              <a:t>Langganan</a:t>
            </a:r>
            <a:endParaRPr/>
          </a:p>
          <a:p>
            <a:pPr indent="-298450" lvl="0" marL="457200" rtl="0" algn="l">
              <a:spcBef>
                <a:spcPts val="0"/>
              </a:spcBef>
              <a:spcAft>
                <a:spcPts val="0"/>
              </a:spcAft>
              <a:buClr>
                <a:schemeClr val="dk1"/>
              </a:buClr>
              <a:buSzPts val="1100"/>
              <a:buChar char="●"/>
            </a:pPr>
            <a:r>
              <a:rPr lang="en-GB"/>
              <a:t>Manipulasi DOM secara manual</a:t>
            </a:r>
            <a:endParaRPr/>
          </a:p>
          <a:p>
            <a:pPr indent="-298450" lvl="0" marL="457200" rtl="0" algn="l">
              <a:spcBef>
                <a:spcPts val="0"/>
              </a:spcBef>
              <a:spcAft>
                <a:spcPts val="0"/>
              </a:spcAft>
              <a:buClr>
                <a:schemeClr val="dk1"/>
              </a:buClr>
              <a:buSzPts val="1100"/>
              <a:buChar char="●"/>
            </a:pPr>
            <a:r>
              <a:rPr lang="en-GB"/>
              <a:t>Pengaturan timer</a:t>
            </a:r>
            <a:endParaRPr/>
          </a:p>
          <a:p>
            <a:pPr indent="-298450" lvl="0" marL="457200" rtl="0" algn="l">
              <a:spcBef>
                <a:spcPts val="0"/>
              </a:spcBef>
              <a:spcAft>
                <a:spcPts val="0"/>
              </a:spcAft>
              <a:buClr>
                <a:schemeClr val="dk1"/>
              </a:buClr>
              <a:buSzPts val="1100"/>
              <a:buChar char="●"/>
            </a:pPr>
            <a:r>
              <a:rPr lang="en-GB"/>
              <a:t>Integrasi dengan pustaka pihak ketiga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Contoh</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en-GB" sz="2900"/>
              <a:t>Let’s Code</a:t>
            </a:r>
            <a:endParaRPr i="1" sz="29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