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40" r:id="rId5"/>
    <p:sldId id="260" r:id="rId6"/>
    <p:sldId id="270" r:id="rId7"/>
    <p:sldId id="264" r:id="rId8"/>
    <p:sldId id="325" r:id="rId9"/>
    <p:sldId id="265" r:id="rId10"/>
    <p:sldId id="273" r:id="rId11"/>
    <p:sldId id="341" r:id="rId12"/>
    <p:sldId id="342" r:id="rId13"/>
    <p:sldId id="343" r:id="rId14"/>
    <p:sldId id="344" r:id="rId15"/>
    <p:sldId id="266" r:id="rId16"/>
    <p:sldId id="307" r:id="rId17"/>
    <p:sldId id="345" r:id="rId18"/>
    <p:sldId id="346" r:id="rId19"/>
    <p:sldId id="290" r:id="rId20"/>
    <p:sldId id="269" r:id="rId21"/>
    <p:sldId id="291" r:id="rId22"/>
    <p:sldId id="295" r:id="rId23"/>
    <p:sldId id="292" r:id="rId24"/>
    <p:sldId id="293" r:id="rId25"/>
    <p:sldId id="294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CF"/>
    <a:srgbClr val="523A2C"/>
    <a:srgbClr val="D78F8E"/>
    <a:srgbClr val="F8EDEC"/>
    <a:srgbClr val="F3E8E7"/>
    <a:srgbClr val="4F392B"/>
    <a:srgbClr val="F6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8" y="-1644"/>
      </p:cViewPr>
      <p:guideLst>
        <p:guide orient="horz" pos="212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A66E-F3ED-4055-8CC6-82A277D2B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C510C-A274-4F09-B4F8-A9F6025676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>
            <a:spLocks noChangeArrowheads="1"/>
          </p:cNvSpPr>
          <p:nvPr/>
        </p:nvSpPr>
        <p:spPr bwMode="auto">
          <a:xfrm>
            <a:off x="0" y="0"/>
            <a:ext cx="6426200" cy="5861054"/>
          </a:xfrm>
          <a:custGeom>
            <a:avLst/>
            <a:gdLst>
              <a:gd name="connsiteX0" fmla="*/ 0 w 6426200"/>
              <a:gd name="connsiteY0" fmla="*/ 0 h 5861054"/>
              <a:gd name="connsiteX1" fmla="*/ 6202018 w 6426200"/>
              <a:gd name="connsiteY1" fmla="*/ 0 h 5861054"/>
              <a:gd name="connsiteX2" fmla="*/ 6225541 w 6426200"/>
              <a:gd name="connsiteY2" fmla="*/ 69532 h 5861054"/>
              <a:gd name="connsiteX3" fmla="*/ 6426200 w 6426200"/>
              <a:gd name="connsiteY3" fmla="*/ 1397004 h 5861054"/>
              <a:gd name="connsiteX4" fmla="*/ 1962943 w 6426200"/>
              <a:gd name="connsiteY4" fmla="*/ 5861054 h 5861054"/>
              <a:gd name="connsiteX5" fmla="*/ 27937 w 6426200"/>
              <a:gd name="connsiteY5" fmla="*/ 5420851 h 5861054"/>
              <a:gd name="connsiteX6" fmla="*/ 0 w 6426200"/>
              <a:gd name="connsiteY6" fmla="*/ 5406540 h 58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200" h="5861054">
                <a:moveTo>
                  <a:pt x="0" y="0"/>
                </a:moveTo>
                <a:lnTo>
                  <a:pt x="6202018" y="0"/>
                </a:lnTo>
                <a:lnTo>
                  <a:pt x="6225541" y="69532"/>
                </a:lnTo>
                <a:cubicBezTo>
                  <a:pt x="6355948" y="488880"/>
                  <a:pt x="6426200" y="934737"/>
                  <a:pt x="6426200" y="1397004"/>
                </a:cubicBezTo>
                <a:cubicBezTo>
                  <a:pt x="6426200" y="3862431"/>
                  <a:pt x="4427932" y="5861054"/>
                  <a:pt x="1962943" y="5861054"/>
                </a:cubicBezTo>
                <a:cubicBezTo>
                  <a:pt x="1269665" y="5861054"/>
                  <a:pt x="613305" y="5702960"/>
                  <a:pt x="27937" y="5420851"/>
                </a:cubicBezTo>
                <a:lnTo>
                  <a:pt x="0" y="5406540"/>
                </a:lnTo>
                <a:close/>
              </a:path>
            </a:pathLst>
          </a:custGeom>
          <a:solidFill>
            <a:srgbClr val="E5B8B7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52"/>
          <p:cNvSpPr>
            <a:spLocks noChangeArrowheads="1"/>
          </p:cNvSpPr>
          <p:nvPr/>
        </p:nvSpPr>
        <p:spPr bwMode="auto">
          <a:xfrm>
            <a:off x="1" y="0"/>
            <a:ext cx="4662117" cy="4096657"/>
          </a:xfrm>
          <a:custGeom>
            <a:avLst/>
            <a:gdLst>
              <a:gd name="connsiteX0" fmla="*/ 0 w 4662117"/>
              <a:gd name="connsiteY0" fmla="*/ 0 h 4096657"/>
              <a:gd name="connsiteX1" fmla="*/ 4269417 w 4662117"/>
              <a:gd name="connsiteY1" fmla="*/ 0 h 4096657"/>
              <a:gd name="connsiteX2" fmla="*/ 4336341 w 4662117"/>
              <a:gd name="connsiteY2" fmla="*/ 110179 h 4096657"/>
              <a:gd name="connsiteX3" fmla="*/ 4662117 w 4662117"/>
              <a:gd name="connsiteY3" fmla="*/ 1396997 h 4096657"/>
              <a:gd name="connsiteX4" fmla="*/ 1962937 w 4662117"/>
              <a:gd name="connsiteY4" fmla="*/ 4096657 h 4096657"/>
              <a:gd name="connsiteX5" fmla="*/ 54329 w 4662117"/>
              <a:gd name="connsiteY5" fmla="*/ 3305945 h 4096657"/>
              <a:gd name="connsiteX6" fmla="*/ 0 w 4662117"/>
              <a:gd name="connsiteY6" fmla="*/ 3246158 h 409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117" h="4096657">
                <a:moveTo>
                  <a:pt x="0" y="0"/>
                </a:moveTo>
                <a:lnTo>
                  <a:pt x="4269417" y="0"/>
                </a:lnTo>
                <a:lnTo>
                  <a:pt x="4336341" y="110179"/>
                </a:lnTo>
                <a:cubicBezTo>
                  <a:pt x="4544103" y="492703"/>
                  <a:pt x="4662117" y="931066"/>
                  <a:pt x="4662117" y="1396997"/>
                </a:cubicBezTo>
                <a:cubicBezTo>
                  <a:pt x="4662117" y="2887978"/>
                  <a:pt x="3453653" y="4096657"/>
                  <a:pt x="1962937" y="4096657"/>
                </a:cubicBezTo>
                <a:cubicBezTo>
                  <a:pt x="1217579" y="4096657"/>
                  <a:pt x="542784" y="3794487"/>
                  <a:pt x="54329" y="3305945"/>
                </a:cubicBezTo>
                <a:lnTo>
                  <a:pt x="0" y="3246158"/>
                </a:lnTo>
                <a:close/>
              </a:path>
            </a:pathLst>
          </a:custGeom>
          <a:solidFill>
            <a:srgbClr val="D78F8D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椭圆 4"/>
          <p:cNvSpPr>
            <a:spLocks noChangeArrowheads="1"/>
          </p:cNvSpPr>
          <p:nvPr/>
        </p:nvSpPr>
        <p:spPr bwMode="auto">
          <a:xfrm>
            <a:off x="9937750" y="216694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>
            <a:off x="10061357" y="2290549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8"/>
          <p:cNvSpPr>
            <a:spLocks noChangeArrowheads="1"/>
          </p:cNvSpPr>
          <p:nvPr/>
        </p:nvSpPr>
        <p:spPr bwMode="auto">
          <a:xfrm>
            <a:off x="7072313" y="411639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7"/>
          <p:cNvSpPr>
            <a:spLocks noChangeArrowheads="1"/>
          </p:cNvSpPr>
          <p:nvPr/>
        </p:nvSpPr>
        <p:spPr bwMode="auto">
          <a:xfrm>
            <a:off x="7342188" y="1954217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9"/>
          <p:cNvSpPr>
            <a:spLocks noChangeArrowheads="1"/>
          </p:cNvSpPr>
          <p:nvPr/>
        </p:nvSpPr>
        <p:spPr bwMode="auto">
          <a:xfrm>
            <a:off x="7542213" y="4741867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椭圆 29"/>
          <p:cNvSpPr>
            <a:spLocks noChangeArrowheads="1"/>
          </p:cNvSpPr>
          <p:nvPr/>
        </p:nvSpPr>
        <p:spPr bwMode="auto">
          <a:xfrm>
            <a:off x="10453688" y="5392742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椭圆 30"/>
          <p:cNvSpPr>
            <a:spLocks noChangeArrowheads="1"/>
          </p:cNvSpPr>
          <p:nvPr/>
        </p:nvSpPr>
        <p:spPr bwMode="auto">
          <a:xfrm>
            <a:off x="10521139" y="5460193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椭圆 32"/>
          <p:cNvSpPr>
            <a:spLocks noChangeArrowheads="1"/>
          </p:cNvSpPr>
          <p:nvPr/>
        </p:nvSpPr>
        <p:spPr bwMode="auto">
          <a:xfrm>
            <a:off x="9353550" y="5314954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椭圆 33"/>
          <p:cNvSpPr>
            <a:spLocks noChangeArrowheads="1"/>
          </p:cNvSpPr>
          <p:nvPr/>
        </p:nvSpPr>
        <p:spPr bwMode="auto">
          <a:xfrm>
            <a:off x="9387119" y="5348836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椭圆 39"/>
          <p:cNvSpPr>
            <a:spLocks noChangeArrowheads="1"/>
          </p:cNvSpPr>
          <p:nvPr/>
        </p:nvSpPr>
        <p:spPr bwMode="auto">
          <a:xfrm>
            <a:off x="4803775" y="4756154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椭圆 40"/>
          <p:cNvSpPr>
            <a:spLocks noChangeArrowheads="1"/>
          </p:cNvSpPr>
          <p:nvPr/>
        </p:nvSpPr>
        <p:spPr bwMode="auto">
          <a:xfrm>
            <a:off x="4862755" y="4815134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4037794" y="2136095"/>
            <a:ext cx="5376287" cy="37294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1263867" y="1288603"/>
            <a:ext cx="4658973" cy="3339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39969" y="5434663"/>
            <a:ext cx="1663363" cy="2917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2729838" y="5434663"/>
            <a:ext cx="1663363" cy="2917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5184492" y="4220821"/>
            <a:ext cx="1862057" cy="32562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332877" y="2093854"/>
            <a:ext cx="3764973" cy="2388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93345" y="3156388"/>
            <a:ext cx="893111" cy="15563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374113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8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10800000" flipV="1">
            <a:off x="-11575" y="1249680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02130" y="2418715"/>
            <a:ext cx="389318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50620">
              <a:spcBef>
                <a:spcPct val="20000"/>
              </a:spcBef>
            </a:pPr>
            <a:r>
              <a:rPr lang="zh-CN" altLang="en-US" sz="8000" kern="0" dirty="0" smtClean="0">
                <a:solidFill>
                  <a:schemeClr val="accent1">
                    <a:lumMod val="50000"/>
                  </a:schemeClr>
                </a:solidFill>
                <a:latin typeface="方正粗活意简体" panose="03000509000000000000" charset="-122"/>
                <a:ea typeface="方正粗活意简体" panose="03000509000000000000" charset="-122"/>
              </a:rPr>
              <a:t>贝思客</a:t>
            </a:r>
            <a:endParaRPr lang="zh-CN" altLang="en-US" sz="8000" kern="0" dirty="0" smtClean="0">
              <a:solidFill>
                <a:schemeClr val="accent1">
                  <a:lumMod val="50000"/>
                </a:schemeClr>
              </a:solidFill>
              <a:latin typeface="方正粗活意简体" panose="03000509000000000000" charset="-122"/>
              <a:ea typeface="方正粗活意简体" panose="03000509000000000000" charset="-122"/>
            </a:endParaRPr>
          </a:p>
        </p:txBody>
      </p:sp>
      <p:sp>
        <p:nvSpPr>
          <p:cNvPr id="11" name="椭圆 4"/>
          <p:cNvSpPr>
            <a:spLocks noChangeArrowheads="1"/>
          </p:cNvSpPr>
          <p:nvPr/>
        </p:nvSpPr>
        <p:spPr bwMode="auto">
          <a:xfrm>
            <a:off x="8690222" y="1152348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5"/>
          <p:cNvSpPr>
            <a:spLocks noChangeArrowheads="1"/>
          </p:cNvSpPr>
          <p:nvPr/>
        </p:nvSpPr>
        <p:spPr bwMode="auto">
          <a:xfrm>
            <a:off x="8813829" y="1275955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8"/>
          <p:cNvSpPr>
            <a:spLocks noChangeArrowheads="1"/>
          </p:cNvSpPr>
          <p:nvPr/>
        </p:nvSpPr>
        <p:spPr bwMode="auto">
          <a:xfrm>
            <a:off x="8501091" y="3387548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6094660" y="901523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43090" y="1761490"/>
            <a:ext cx="137985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spc="600" dirty="0" smtClean="0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</a:rPr>
              <a:t>六</a:t>
            </a:r>
            <a:endParaRPr lang="zh-CN" altLang="en-US" sz="8000" spc="600" dirty="0" smtClean="0">
              <a:solidFill>
                <a:schemeClr val="bg1"/>
              </a:solidFill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68500" y="3708400"/>
            <a:ext cx="2318385" cy="706755"/>
          </a:xfrm>
          <a:prstGeom prst="rect">
            <a:avLst/>
          </a:prstGeom>
          <a:noFill/>
          <a:ln w="3175">
            <a:noFill/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defTabSz="1150620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en-US" altLang="zh-CN" sz="4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Brush Script Std" panose="03060802040607070404" charset="0"/>
                <a:ea typeface="华文细黑" panose="02010600040101010101" pitchFamily="2" charset="-122"/>
                <a:cs typeface="Brush Script Std" panose="03060802040607070404" charset="0"/>
              </a:rPr>
              <a:t>Best Cake</a:t>
            </a:r>
            <a:endParaRPr lang="en-US" altLang="zh-CN" sz="4000" dirty="0">
              <a:ln>
                <a:noFill/>
              </a:ln>
              <a:solidFill>
                <a:schemeClr val="accent1">
                  <a:lumMod val="50000"/>
                </a:schemeClr>
              </a:solidFill>
              <a:latin typeface="Brush Script Std" panose="03060802040607070404" charset="0"/>
              <a:ea typeface="华文细黑" panose="02010600040101010101" pitchFamily="2" charset="-122"/>
              <a:cs typeface="Brush Script Std" panose="0306080204060707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6495" y="3764915"/>
            <a:ext cx="2316480" cy="2089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成员：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张凯文（组长）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严海峰、徐海霞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周凯文、方灿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32" presetID="7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0" grpId="0"/>
          <p:bldP spid="29" grpId="0"/>
          <p:bldP spid="30" grpId="0" bldLvl="0" animBg="1"/>
          <p:bldP spid="2" grpId="0"/>
          <p:bldP spid="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32" presetID="7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0" grpId="0"/>
          <p:bldP spid="29" grpId="0"/>
          <p:bldP spid="30" grpId="0" bldLvl="0" animBg="1"/>
          <p:bldP spid="2" grpId="0"/>
          <p:bldP spid="2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前端使用技术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94220" y="1663065"/>
            <a:ext cx="35833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uni-app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是一个使用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Vue.js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开发所有前端应用的框架，开发者编写一套代码，可发布到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IOS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Android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H5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、以及各种小程序（微信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支付宝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百度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头条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/QQ/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钉钉）等多个平台。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4645" y="1695450"/>
            <a:ext cx="408622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后</a:t>
            </a: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端使用技术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0420" y="1624965"/>
            <a:ext cx="35833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</a:t>
            </a:r>
            <a:r>
              <a:rPr 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Spring Boot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是由于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Pivotal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团队提供的全新框架，其设计的是用来简化新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Spring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应用的初始搭建以及开发过程。该框架使用了特定的方式来进行配置，从而使开发人员不在需要定义样板化的配置。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6" name="图片 5" descr="C:\Users\Administrator\Desktop\资源 1.png资源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270125" y="2192020"/>
            <a:ext cx="2755900" cy="247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02355" y="415443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83601" y="3004660"/>
            <a:ext cx="414118" cy="414118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5607889" y="723809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4</a:t>
            </a:r>
            <a:endParaRPr 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431280" y="2957750"/>
            <a:ext cx="576072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5120" y="5191962"/>
            <a:ext cx="6318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The concrete analysis, presents the project essential elegant demeanour</a:t>
            </a:r>
            <a:endParaRPr lang="en-US" altLang="zh-CN" sz="16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/>
            <a:endParaRPr lang="zh-CN" altLang="en-US" sz="16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6255" y="4285696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36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项目实现的功能</a:t>
            </a:r>
            <a:endParaRPr lang="zh-CN" altLang="en-US" sz="3600" b="1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3790" y="4932027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84623" y="3993846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21463" y="1356675"/>
            <a:ext cx="1109396" cy="1109396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2112" y="3993846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2506" y="3993846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图片占位符 2" descr="F:\Desktop\a10.jpga10"/>
          <p:cNvPicPr>
            <a:picLocks noGrp="1" noChangeAspect="1"/>
          </p:cNvPicPr>
          <p:nvPr>
            <p:ph type="pic" sz="quarter" idx="60"/>
          </p:nvPr>
        </p:nvPicPr>
        <p:blipFill>
          <a:blip r:embed="rId1"/>
          <a:srcRect/>
          <a:stretch>
            <a:fillRect/>
          </a:stretch>
        </p:blipFill>
        <p:spPr>
          <a:xfrm>
            <a:off x="8450580" y="-6350"/>
            <a:ext cx="3741420" cy="6855460"/>
          </a:xfrm>
          <a:ln>
            <a:solidFill>
              <a:srgbClr val="000000">
                <a:alpha val="0"/>
              </a:srgbClr>
            </a:solidFill>
          </a:ln>
          <a:effectLst>
            <a:outerShdw blurRad="469900" dist="165100" dir="8100000" algn="tr" rotWithShape="0">
              <a:srgbClr val="EDD1CF">
                <a:alpha val="41000"/>
              </a:srgb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2318206" y="2691445"/>
            <a:ext cx="1109396" cy="1109396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64005" y="603885"/>
            <a:ext cx="38207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3600" dirty="0" smtClean="0">
                <a:latin typeface="Arvo" panose="02000000000000000000" charset="0"/>
                <a:ea typeface="微软雅黑" panose="020B0503020204020204" pitchFamily="34" charset="-122"/>
                <a:cs typeface="Arvo" panose="02000000000000000000" charset="0"/>
                <a:sym typeface="+mn-ea"/>
              </a:rPr>
              <a:t>Besk Cake  App</a:t>
            </a:r>
            <a:endParaRPr lang="en-US" altLang="zh-CN" sz="3600" dirty="0">
              <a:solidFill>
                <a:srgbClr val="4F392B"/>
              </a:solidFill>
              <a:latin typeface="Arvo" panose="02000000000000000000" charset="0"/>
              <a:ea typeface="微软雅黑" panose="020B0503020204020204" pitchFamily="34" charset="-122"/>
              <a:cs typeface="Arvo" panose="02000000000000000000" charset="0"/>
            </a:endParaRPr>
          </a:p>
        </p:txBody>
      </p:sp>
      <p:cxnSp>
        <p:nvCxnSpPr>
          <p:cNvPr id="4" name="直接连接符 3"/>
          <p:cNvCxnSpPr>
            <a:stCxn id="16" idx="4"/>
          </p:cNvCxnSpPr>
          <p:nvPr/>
        </p:nvCxnSpPr>
        <p:spPr>
          <a:xfrm flipH="1">
            <a:off x="3230245" y="2465705"/>
            <a:ext cx="1045845" cy="3625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29380" y="1672590"/>
            <a:ext cx="7162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贝思客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7105" y="30346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前端用户功能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90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登录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、注册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5905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我的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、首页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6520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商品</a:t>
            </a:r>
            <a:r>
              <a:rPr lang="zh-CN" altLang="en-US" sz="2000">
                <a:solidFill>
                  <a:schemeClr val="tx1"/>
                </a:solidFill>
              </a:rPr>
              <a:t>分类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47135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购物车订单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57750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商品详情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68365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订单页面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8980" y="4635500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支付页面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左大括号 33"/>
          <p:cNvSpPr/>
          <p:nvPr/>
        </p:nvSpPr>
        <p:spPr>
          <a:xfrm rot="5400000">
            <a:off x="3806190" y="812800"/>
            <a:ext cx="473075" cy="6762750"/>
          </a:xfrm>
          <a:prstGeom prst="leftBrace">
            <a:avLst>
              <a:gd name="adj1" fmla="val 8333"/>
              <a:gd name="adj2" fmla="val 660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/>
      <p:bldP spid="16" grpId="0" animBg="1"/>
      <p:bldP spid="16" grpId="1" animBg="1"/>
      <p:bldP spid="24" grpId="0" animBg="1"/>
      <p:bldP spid="24" grpId="1" animBg="1"/>
      <p:bldP spid="34" grpId="0" animBg="1"/>
      <p:bldP spid="34" grpId="1" animBg="1"/>
      <p:bldP spid="10" grpId="0" animBg="1"/>
      <p:bldP spid="11" grpId="0" animBg="1"/>
      <p:bldP spid="13" grpId="0" animBg="1"/>
      <p:bldP spid="14" grpId="0" animBg="1"/>
      <p:bldP spid="17" grpId="0" animBg="1"/>
      <p:bldP spid="21" grpId="0" animBg="1"/>
      <p:bldP spid="25" grpId="0" animBg="1"/>
      <p:bldP spid="10" grpId="1" animBg="1"/>
      <p:bldP spid="11" grpId="1" animBg="1"/>
      <p:bldP spid="13" grpId="1" animBg="1"/>
      <p:bldP spid="14" grpId="1" animBg="1"/>
      <p:bldP spid="17" grpId="1" animBg="1"/>
      <p:bldP spid="21" grpId="1" animBg="1"/>
      <p:bldP spid="25" grpId="1" animBg="1"/>
      <p:bldP spid="2" grpId="0"/>
      <p:bldP spid="7" grpId="0"/>
      <p:bldP spid="2" grpId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271128" y="4019881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07968" y="1382710"/>
            <a:ext cx="1109396" cy="1109396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28617" y="4019881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406021" y="2652710"/>
            <a:ext cx="1109396" cy="1109396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29011" y="4019881"/>
            <a:ext cx="15792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All about our great team 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 here</a:t>
            </a:r>
            <a:endParaRPr lang="en-US" sz="1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图片占位符 2" descr="F:\Desktop\a10.jpga10"/>
          <p:cNvPicPr>
            <a:picLocks noGrp="1" noChangeAspect="1"/>
          </p:cNvPicPr>
          <p:nvPr>
            <p:ph type="pic" sz="quarter" idx="60"/>
          </p:nvPr>
        </p:nvPicPr>
        <p:blipFill>
          <a:blip r:embed="rId1"/>
          <a:srcRect/>
          <a:stretch>
            <a:fillRect/>
          </a:stretch>
        </p:blipFill>
        <p:spPr>
          <a:xfrm>
            <a:off x="19050" y="-6350"/>
            <a:ext cx="3741420" cy="6855460"/>
          </a:xfrm>
          <a:ln>
            <a:solidFill>
              <a:srgbClr val="000000">
                <a:alpha val="0"/>
              </a:srgbClr>
            </a:solidFill>
          </a:ln>
          <a:effectLst>
            <a:outerShdw blurRad="469900" dist="165100" dir="8100000" algn="tr" rotWithShape="0">
              <a:srgbClr val="EDD1CF">
                <a:alpha val="41000"/>
              </a:srgbClr>
            </a:outerShdw>
          </a:effectLst>
        </p:spPr>
      </p:pic>
      <p:sp>
        <p:nvSpPr>
          <p:cNvPr id="26" name="椭圆 25"/>
          <p:cNvSpPr/>
          <p:nvPr/>
        </p:nvSpPr>
        <p:spPr>
          <a:xfrm>
            <a:off x="4805580" y="329789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08286" y="1066109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50510" y="629920"/>
            <a:ext cx="38207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3600" dirty="0" smtClean="0">
                <a:latin typeface="Arvo" panose="02000000000000000000" charset="0"/>
                <a:ea typeface="微软雅黑" panose="020B0503020204020204" pitchFamily="34" charset="-122"/>
                <a:cs typeface="Arvo" panose="02000000000000000000" charset="0"/>
                <a:sym typeface="+mn-ea"/>
              </a:rPr>
              <a:t>Besk Cake  App</a:t>
            </a:r>
            <a:endParaRPr lang="en-US" altLang="zh-CN" sz="3600" dirty="0">
              <a:solidFill>
                <a:srgbClr val="4F392B"/>
              </a:solidFill>
              <a:latin typeface="Arvo" panose="02000000000000000000" charset="0"/>
              <a:ea typeface="微软雅黑" panose="020B0503020204020204" pitchFamily="34" charset="-122"/>
              <a:cs typeface="Arvo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15885" y="1698625"/>
            <a:ext cx="7162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贝思客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stCxn id="16" idx="4"/>
            <a:endCxn id="20" idx="1"/>
          </p:cNvCxnSpPr>
          <p:nvPr/>
        </p:nvCxnSpPr>
        <p:spPr>
          <a:xfrm>
            <a:off x="8062595" y="2491740"/>
            <a:ext cx="1505585" cy="3232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36405" y="30219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后端实现接口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03090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订单接口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82945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购物车接口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2800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蛋糕接口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42655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分类接口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22510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地址管理接口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302365" y="4661535"/>
            <a:ext cx="635000" cy="1925955"/>
          </a:xfrm>
          <a:prstGeom prst="rect">
            <a:avLst/>
          </a:prstGeom>
          <a:solidFill>
            <a:srgbClr val="EDD1C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用户接口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7962900" y="746760"/>
            <a:ext cx="473075" cy="6948805"/>
          </a:xfrm>
          <a:prstGeom prst="leftBrace">
            <a:avLst>
              <a:gd name="adj1" fmla="val 8333"/>
              <a:gd name="adj2" fmla="val 2437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31" grpId="0"/>
      <p:bldP spid="16" grpId="0" animBg="1"/>
      <p:bldP spid="20" grpId="0" animBg="1"/>
      <p:bldP spid="16" grpId="1" animBg="1"/>
      <p:bldP spid="20" grpId="1" animBg="1"/>
      <p:bldP spid="2" grpId="0"/>
      <p:bldP spid="8" grpId="0"/>
      <p:bldP spid="2" grpId="1"/>
      <p:bldP spid="8" grpId="1"/>
      <p:bldP spid="35" grpId="0" animBg="1"/>
      <p:bldP spid="35" grpId="1" animBg="1"/>
      <p:bldP spid="14" grpId="0" animBg="1"/>
      <p:bldP spid="17" grpId="0" animBg="1"/>
      <p:bldP spid="21" grpId="0" animBg="1"/>
      <p:bldP spid="25" grpId="0" animBg="1"/>
      <p:bldP spid="32" grpId="0" animBg="1"/>
      <p:bldP spid="33" grpId="0" animBg="1"/>
      <p:bldP spid="14" grpId="1" animBg="1"/>
      <p:bldP spid="17" grpId="1" animBg="1"/>
      <p:bldP spid="21" grpId="1" animBg="1"/>
      <p:bldP spid="25" grpId="1" animBg="1"/>
      <p:bldP spid="32" grpId="1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 flipH="1" flipV="1">
            <a:off x="6461760" y="2773680"/>
            <a:ext cx="5730240" cy="4084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91309" y="1713587"/>
            <a:ext cx="3301902" cy="3301902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99326" y="4709055"/>
            <a:ext cx="636165" cy="636165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360237" y="201535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sz="39000" dirty="0" smtClean="0">
                <a:solidFill>
                  <a:srgbClr val="523A2C"/>
                </a:solidFill>
              </a:rPr>
              <a:t>5</a:t>
            </a:r>
            <a:endParaRPr lang="en-US" sz="39000" dirty="0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0155" y="3649345"/>
            <a:ext cx="5371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The APP shows you a different Best  Cake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0190" y="2677068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详细介绍功能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659249" y="1102546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bldLvl="0" animBg="1"/>
      <p:bldP spid="5" grpId="0" bldLvl="0" animBg="1"/>
      <p:bldP spid="6" grpId="0" bldLvl="0" animBg="1"/>
      <p:bldP spid="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项目体验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97470" y="2738120"/>
            <a:ext cx="269684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使用手机扫描二维码可以体验该贝思客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APP</a:t>
            </a:r>
            <a:endParaRPr lang="en-US" altLang="zh-CN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6" name="图片 5" descr="C:\Users\Administrator\Desktop\bsk.pngbs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841500" y="1612265"/>
            <a:ext cx="3931285" cy="393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登录、注册页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602740"/>
            <a:ext cx="2108200" cy="4565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602740"/>
            <a:ext cx="2108200" cy="4565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0" y="1602740"/>
            <a:ext cx="2108200" cy="45656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13370" y="1139190"/>
            <a:ext cx="358330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登录、注册页实现了用户登录登录注册功能。在进行手机号码登录注册时，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会对手机号码进行初步验证；在通过密码登录时只允许密码大于</a:t>
            </a:r>
            <a:r>
              <a:rPr lang="en-US" altLang="zh-CN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6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位的用户登录。也实现了通过发送手机验证码进行登录。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首页、分类页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1477010"/>
            <a:ext cx="2108200" cy="4565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95" y="1477010"/>
            <a:ext cx="2108200" cy="456565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25030" y="1825625"/>
            <a:ext cx="369443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</a:rPr>
              <a:t>首页和分类页都进行了下拉刷新和上拉加载功能。首页今日蛋糕和人气蛋糕将每日进行随机选出；分类功能每个分类从后端获取对应前台显示，当点击相应类别则获取对应所有蛋糕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两种商品详情页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1408430"/>
            <a:ext cx="2108200" cy="4565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484630"/>
            <a:ext cx="2244090" cy="440944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8355" y="1619885"/>
            <a:ext cx="369443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</a:rPr>
              <a:t>商品详情页面分为两种，一种是点击蛋糕框跳转蛋糕详情页，另一种则是点击加号从底部弹出选择蛋糕框。当跳转到蛋糕详情页面将从后端接口获取相应的蛋糕所有信息，并返回前台进行前台渲染。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0"/>
            <a:ext cx="509016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43624" y="1718598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49731" y="992816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5126" y="20368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团队</a:t>
            </a:r>
            <a:endParaRPr lang="zh-CN" altLang="en-US"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7114" y="2375855"/>
            <a:ext cx="20161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Teamwork is the core of a team</a:t>
            </a:r>
            <a:endParaRPr lang="en-US" altLang="zh-CN" sz="12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6981" y="20181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项目介绍</a:t>
            </a:r>
            <a:endParaRPr lang="zh-CN" altLang="en-US"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3144" y="2357120"/>
            <a:ext cx="20161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 exciting presentation of the project that will refresh your mind</a:t>
            </a:r>
            <a:endParaRPr lang="en-US" altLang="zh-CN" sz="12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6224" y="5153156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项目实现的功能</a:t>
            </a:r>
            <a:endParaRPr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86791" y="5178241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详细介绍功能</a:t>
            </a:r>
            <a:endParaRPr lang="zh-CN" altLang="en-US"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08795" y="5503545"/>
            <a:ext cx="246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The APP shows you a different Best  Cake</a:t>
            </a:r>
            <a:endParaRPr lang="en-US" altLang="zh-CN" sz="12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893541" y="1011551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601581" y="1718598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29659" y="413258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70881" y="4839627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50909" y="4107496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66215" y="4839627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MH_Others_1"/>
          <p:cNvSpPr txBox="1"/>
          <p:nvPr>
            <p:custDataLst>
              <p:tags r:id="rId1"/>
            </p:custDataLst>
          </p:nvPr>
        </p:nvSpPr>
        <p:spPr>
          <a:xfrm>
            <a:off x="6549545" y="1035095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9165971" y="1062493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3"/>
            </p:custDataLst>
          </p:nvPr>
        </p:nvSpPr>
        <p:spPr>
          <a:xfrm>
            <a:off x="5412098" y="4196949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1"/>
          <p:cNvSpPr txBox="1"/>
          <p:nvPr>
            <p:custDataLst>
              <p:tags r:id="rId4"/>
            </p:custDataLst>
          </p:nvPr>
        </p:nvSpPr>
        <p:spPr>
          <a:xfrm>
            <a:off x="10336954" y="4181755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en-US" altLang="zh-CN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10800000">
            <a:off x="26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5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5546725"/>
            <a:ext cx="2466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The concrete analysis, presents the project essential elegant demeanour</a:t>
            </a:r>
            <a:endParaRPr lang="en-US" altLang="zh-CN" sz="12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54484" y="515823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使用技术</a:t>
            </a:r>
            <a:endParaRPr lang="zh-CN"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603619" y="413766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344841" y="4844707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MH_Others_1"/>
          <p:cNvSpPr txBox="1"/>
          <p:nvPr>
            <p:custDataLst>
              <p:tags r:id="rId6"/>
            </p:custDataLst>
          </p:nvPr>
        </p:nvSpPr>
        <p:spPr>
          <a:xfrm>
            <a:off x="7886058" y="4202029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altLang="zh-CN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98640" y="5551805"/>
            <a:ext cx="2466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project technology </a:t>
            </a:r>
            <a:endParaRPr lang="en-US" altLang="zh-CN" sz="12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5" grpId="0" bldLvl="0" animBg="1"/>
      <p:bldP spid="4" grpId="0" bldLvl="0" animBg="1"/>
      <p:bldP spid="6" grpId="0"/>
      <p:bldP spid="7" grpId="0"/>
      <p:bldP spid="11" grpId="0"/>
      <p:bldP spid="12" grpId="0"/>
      <p:bldP spid="16" grpId="0"/>
      <p:bldP spid="21" grpId="0"/>
      <p:bldP spid="22" grpId="0"/>
      <p:bldP spid="23" grpId="0" bldLvl="0" animBg="1"/>
      <p:bldP spid="9" grpId="0" bldLvl="0" animBg="1"/>
      <p:bldP spid="33" grpId="0" bldLvl="0" animBg="1"/>
      <p:bldP spid="14" grpId="0" bldLvl="0" animBg="1"/>
      <p:bldP spid="34" grpId="0" bldLvl="0" animBg="1"/>
      <p:bldP spid="19" grpId="0" bldLvl="0" animBg="1"/>
      <p:bldP spid="35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2" grpId="0" bldLvl="0" animBg="1"/>
      <p:bldP spid="3" grpId="0"/>
      <p:bldP spid="32" grpId="0"/>
      <p:bldP spid="36" grpId="0" bldLvl="0" animBg="1"/>
      <p:bldP spid="37" grpId="0" bldLvl="0" animBg="1"/>
      <p:bldP spid="38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购物车页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399540"/>
            <a:ext cx="2108200" cy="456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0" y="1399540"/>
            <a:ext cx="2108200" cy="45656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77430" y="1863725"/>
            <a:ext cx="3694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购物车页面，当用户没有登录的时候则会跳转到用户登录页面进行登录，登录后则会显示用户之前添加入购物车未购买的商品。也可以进行添加购买数量。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订单页（日期）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418590"/>
            <a:ext cx="2108200" cy="4565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1418590"/>
            <a:ext cx="2108200" cy="45656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7430" y="1397000"/>
            <a:ext cx="369443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</a:rPr>
              <a:t>在购物车页面将选购的蛋糕进行结算则跳到订单页面，显示订单信息。订单页面可以进行选择配送地址和配送时间，点击支付则跳到选择支付界面，可以进行选择支付宝或微信支付。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支付流程（一）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5140" y="1585595"/>
            <a:ext cx="2108200" cy="45656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14970" y="1811655"/>
            <a:ext cx="336359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隶书" panose="02010509060101010101" charset="-122"/>
                <a:ea typeface="隶书" panose="02010509060101010101" charset="-122"/>
              </a:rPr>
              <a:t>支付页面进行选择支付宝支付，则跳转到支付宝沙盒虚拟支付接口进行正常的支付宝支付流程。</a:t>
            </a:r>
            <a:endParaRPr lang="zh-CN" altLang="en-US" sz="2400" dirty="0" smtClean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1664970"/>
            <a:ext cx="2108200" cy="456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60" y="1585595"/>
            <a:ext cx="2108200" cy="456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3383280" cy="1276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  <a:sym typeface="+mn-ea"/>
              </a:rPr>
              <a:t>支付流程（二）</a:t>
            </a:r>
            <a:endParaRPr lang="zh-CN" altLang="en-US" sz="3600" dirty="0">
              <a:solidFill>
                <a:srgbClr val="4F39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3600" dirty="0">
              <a:solidFill>
                <a:srgbClr val="4F39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240" y="1496695"/>
            <a:ext cx="2108200" cy="456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1496695"/>
            <a:ext cx="2108200" cy="441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35" y="1496695"/>
            <a:ext cx="2108200" cy="45656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427970" y="4984115"/>
            <a:ext cx="2479040" cy="247904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52155" y="1931035"/>
            <a:ext cx="32410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sz="2400" dirty="0" smtClean="0">
                <a:latin typeface="隶书" panose="02010509060101010101" charset="-122"/>
                <a:ea typeface="隶书" panose="02010509060101010101" charset="-122"/>
              </a:rPr>
              <a:t>在支付宝支付完成成功后则跳转会应用中显示订单支付成功</a:t>
            </a:r>
            <a:endParaRPr lang="zh-CN" sz="2400" dirty="0" smtClean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1213" y="3427515"/>
            <a:ext cx="501194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0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8232" y="3831266"/>
            <a:ext cx="6318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 single man is weak, like a drifting Robinson Crusoe, who can accomplish much only by being with others.</a:t>
            </a:r>
            <a:endParaRPr lang="en-US" altLang="zh-CN" sz="16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8232" y="2879196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523A2C"/>
                </a:solidFill>
              </a:rPr>
              <a:t>团队介绍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6461760" y="0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190063"/>
            <a:ext cx="2683496" cy="2683496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52385" y="2531696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rgbClr val="523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23A2C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rgbClr val="523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23A2C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rgbClr val="523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23A2C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rgbClr val="523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3A2C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275580" y="3331845"/>
            <a:ext cx="171005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 single man is weak, like a drifting Robinson Crusoe, who can accomplish much only by being with others.</a:t>
            </a:r>
            <a:endParaRPr lang="zh-CN" altLang="en-US" sz="1100" dirty="0">
              <a:solidFill>
                <a:srgbClr val="523A2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5302" y="2980550"/>
            <a:ext cx="727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23A2C"/>
                </a:solidFill>
              </a:rPr>
              <a:t>group</a:t>
            </a:r>
            <a:endParaRPr lang="en-US" altLang="zh-CN" dirty="0" smtClean="0">
              <a:solidFill>
                <a:srgbClr val="523A2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2115" y="198634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523A2C"/>
                </a:solidFill>
                <a:latin typeface="Futura Bk BT" panose="020B0502020204020303" pitchFamily="34" charset="0"/>
              </a:rPr>
              <a:t>周凯文</a:t>
            </a:r>
            <a:endParaRPr lang="zh-CN" altLang="en-US" dirty="0" smtClean="0">
              <a:solidFill>
                <a:srgbClr val="523A2C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73898" y="40761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523A2C"/>
                </a:solidFill>
                <a:latin typeface="Futura Bk BT" panose="020B0502020204020303" pitchFamily="34" charset="0"/>
              </a:rPr>
              <a:t>张凯文</a:t>
            </a:r>
            <a:endParaRPr lang="zh-CN" altLang="en-US" dirty="0" smtClean="0">
              <a:solidFill>
                <a:srgbClr val="523A2C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17421" y="200539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23A2C"/>
                </a:solidFill>
                <a:latin typeface="Futura Bk BT" panose="020B0502020204020303" pitchFamily="34" charset="0"/>
              </a:rPr>
              <a:t>方灿</a:t>
            </a:r>
            <a:endParaRPr lang="zh-CN" altLang="en-US" dirty="0" smtClean="0">
              <a:solidFill>
                <a:srgbClr val="523A2C"/>
              </a:solidFill>
              <a:latin typeface="Futura Bk BT" panose="020B05020202040203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6021" y="40856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23A2C"/>
                </a:solidFill>
                <a:latin typeface="Futura Bk BT" panose="020B0502020204020303" pitchFamily="34" charset="0"/>
              </a:rPr>
              <a:t>徐海霞</a:t>
            </a:r>
            <a:endParaRPr lang="zh-CN" altLang="en-US" dirty="0">
              <a:solidFill>
                <a:srgbClr val="523A2C"/>
              </a:solidFill>
              <a:latin typeface="Futura Bk BT" panose="020B05020202040203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17421" y="2355246"/>
            <a:ext cx="266557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（后端）</a:t>
            </a:r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数据库设计</a:t>
            </a:r>
            <a:endParaRPr lang="zh-CN" altLang="en-US" sz="1600" dirty="0">
              <a:solidFill>
                <a:srgbClr val="523A2C"/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6021" y="4425949"/>
            <a:ext cx="266557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  <a:sym typeface="+mn-ea"/>
              </a:rPr>
              <a:t>（前端）</a:t>
            </a:r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静态页面制作</a:t>
            </a:r>
            <a:endParaRPr lang="zh-CN" altLang="en-US" sz="1600" dirty="0">
              <a:solidFill>
                <a:srgbClr val="523A2C"/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2481" y="2326671"/>
            <a:ext cx="266557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（后端）后端接口集成</a:t>
            </a:r>
            <a:r>
              <a:rPr lang="en-US" altLang="zh-CN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.</a:t>
            </a:r>
            <a:endParaRPr lang="en-US" altLang="zh-CN" sz="1600" dirty="0">
              <a:solidFill>
                <a:srgbClr val="523A2C"/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731" y="4406899"/>
            <a:ext cx="266557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（前端）</a:t>
            </a:r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静态页面制作</a:t>
            </a:r>
            <a:endParaRPr lang="zh-CN" altLang="en-US" sz="1600" dirty="0">
              <a:solidFill>
                <a:srgbClr val="523A2C"/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604910" y="606951"/>
            <a:ext cx="10483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group</a:t>
            </a:r>
            <a:endParaRPr lang="en-US" altLang="zh-CN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723011" y="1931299"/>
            <a:ext cx="517527" cy="517527"/>
            <a:chOff x="9937750" y="2166942"/>
            <a:chExt cx="625475" cy="625475"/>
          </a:xfrm>
        </p:grpSpPr>
        <p:sp>
          <p:nvSpPr>
            <p:cNvPr id="44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951611" y="4011527"/>
            <a:ext cx="517527" cy="517527"/>
            <a:chOff x="9937750" y="2166942"/>
            <a:chExt cx="625475" cy="625475"/>
          </a:xfrm>
        </p:grpSpPr>
        <p:sp>
          <p:nvSpPr>
            <p:cNvPr id="47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926481" y="1951779"/>
            <a:ext cx="517527" cy="517527"/>
            <a:chOff x="9937750" y="2166942"/>
            <a:chExt cx="625475" cy="625475"/>
          </a:xfrm>
        </p:grpSpPr>
        <p:sp>
          <p:nvSpPr>
            <p:cNvPr id="50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40731" y="4032007"/>
            <a:ext cx="517527" cy="517527"/>
            <a:chOff x="9937750" y="2166942"/>
            <a:chExt cx="625475" cy="625475"/>
          </a:xfrm>
        </p:grpSpPr>
        <p:sp>
          <p:nvSpPr>
            <p:cNvPr id="5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83121" y="5399829"/>
            <a:ext cx="517527" cy="517527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765495" y="547503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dirty="0" smtClean="0">
                <a:solidFill>
                  <a:srgbClr val="523A2C"/>
                </a:solidFill>
                <a:latin typeface="Futura Bk BT" panose="020B0502020204020303" pitchFamily="34" charset="0"/>
              </a:rPr>
              <a:t>严海峰</a:t>
            </a:r>
            <a:endParaRPr lang="zh-CN" altLang="en-US" dirty="0" smtClean="0">
              <a:solidFill>
                <a:srgbClr val="523A2C"/>
              </a:solidFill>
              <a:latin typeface="Futura Bk BT" panose="020B05020202040203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5966" y="5850254"/>
            <a:ext cx="2665578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  <a:sym typeface="+mn-ea"/>
              </a:rPr>
              <a:t>（前端）</a:t>
            </a:r>
            <a:r>
              <a:rPr lang="zh-CN" altLang="en-US" sz="1600" dirty="0">
                <a:solidFill>
                  <a:srgbClr val="523A2C"/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前端页面与后端页面集成</a:t>
            </a:r>
            <a:endParaRPr lang="zh-CN" altLang="en-US" sz="1600" dirty="0">
              <a:solidFill>
                <a:srgbClr val="523A2C"/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/>
      <p:bldP spid="15" grpId="0"/>
      <p:bldP spid="27" grpId="0"/>
      <p:bldP spid="15" grpId="1"/>
      <p:bldP spid="27" grpId="1"/>
      <p:bldP spid="16" grpId="0"/>
      <p:bldP spid="28" grpId="0"/>
      <p:bldP spid="16" grpId="1"/>
      <p:bldP spid="28" grpId="1"/>
      <p:bldP spid="21" grpId="0"/>
      <p:bldP spid="24" grpId="0"/>
      <p:bldP spid="21" grpId="1"/>
      <p:bldP spid="24" grpId="1"/>
      <p:bldP spid="17" grpId="0"/>
      <p:bldP spid="19" grpId="0"/>
      <p:bldP spid="17" grpId="1"/>
      <p:bldP spid="19" grpId="1"/>
      <p:bldP spid="18" grpId="0"/>
      <p:bldP spid="20" grpId="0"/>
      <p:bldP spid="18" grpId="1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92095" y="3253105"/>
            <a:ext cx="4434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An exciting presentation of the project that will refresh your mind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1329" y="225795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项目介绍</a:t>
            </a:r>
            <a:endParaRPr lang="zh-CN" altLang="en-US" sz="3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5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553903" y="824058"/>
            <a:ext cx="3607012" cy="14388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>
              <a:lnSpc>
                <a:spcPts val="3530"/>
              </a:lnSpc>
            </a:pPr>
            <a:r>
              <a:rPr lang="en-US" sz="2700" b="1" spc="100" dirty="0">
                <a:solidFill>
                  <a:schemeClr val="tx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Creative</a:t>
            </a:r>
            <a:endParaRPr lang="en-US" sz="2700" b="1" spc="1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r">
              <a:lnSpc>
                <a:spcPts val="3530"/>
              </a:lnSpc>
            </a:pPr>
            <a:r>
              <a:rPr lang="en-US" sz="2700" b="1" spc="100" dirty="0">
                <a:solidFill>
                  <a:schemeClr val="tx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Minimal Slides</a:t>
            </a:r>
            <a:endParaRPr lang="en-US" sz="2700" b="1" spc="1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r">
              <a:lnSpc>
                <a:spcPts val="3530"/>
              </a:lnSpc>
            </a:pPr>
            <a:r>
              <a:rPr lang="en-US" sz="2700" b="1" spc="100" dirty="0">
                <a:solidFill>
                  <a:schemeClr val="tx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Layouts</a:t>
            </a:r>
            <a:endParaRPr lang="en-US" sz="2700" b="1" spc="1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Subtitle 2"/>
          <p:cNvSpPr txBox="1"/>
          <p:nvPr/>
        </p:nvSpPr>
        <p:spPr>
          <a:xfrm>
            <a:off x="9897303" y="2558785"/>
            <a:ext cx="1308216" cy="32773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25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rPr>
              <a:t>Investment generally results in acquiring an asset, also called an investment. If the asset is available at a price worth investing, it is normally expected either to generate income, or to appreciate in value, so that it can be sold at a higher price invest Investment generally results.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ource Sans Pro" panose="020B0503030403020204" charset="0"/>
              <a:ea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96815" y="2558785"/>
            <a:ext cx="3191843" cy="82519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523A2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71345" y="1726565"/>
            <a:ext cx="6066790" cy="4250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随着科技的进步、电子产品的普及，手机已是人们生活中不可分割的伴侣，近年来，智能手机品牌不断扩大，功能逐渐完善，使得移动应用出现了井喷式的产生和爆炸式的发展。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由于移动应用的多元化、人性化，更新快，新鲜度高，使得80后、90成为智能手机app的主要用户。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甜品是休闲时刻的最佳伴侣。尤其在周末的午后与朋友、爱人和孩子惬意享用，放松心情，纾解压力，那是绝对的浪漫幸福时光，要多小资就有多小资。甜点</a:t>
            </a:r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开发是一款非常实用的手机端甜品</a:t>
            </a:r>
            <a:r>
              <a:rPr 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点餐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，它能够为用户提供蛋糕、饼干、面包、奶酪等各式甜品，让您在家</a:t>
            </a:r>
            <a:r>
              <a:rPr 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也能品尝到你想要的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sweet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而贝思客app就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是一款采用互联网思维的互联网蛋糕品牌app,贝思客app传承传统烘培理念同时,更注入“食尚”流行因子,将经典和个性两者完美结合。颠覆传统概念，创造互联网蛋糕新风尚。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spcBef>
                <a:spcPts val="600"/>
              </a:spcBef>
            </a:pPr>
            <a:r>
              <a:rPr lang="zh-CN" altLang="en-US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项目背景</a:t>
            </a:r>
            <a:endParaRPr lang="zh-CN" altLang="en-US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" grpId="0"/>
      <p:bldP spid="2" grpId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46772" y="23622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46772" y="2362201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7063" y="1749223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23A2C"/>
                </a:solidFill>
              </a:rPr>
              <a:t>人气</a:t>
            </a:r>
            <a:r>
              <a:rPr lang="en-US" altLang="zh-CN" sz="2000" b="1" dirty="0" smtClean="0">
                <a:solidFill>
                  <a:srgbClr val="523A2C"/>
                </a:solidFill>
              </a:rPr>
              <a:t>推荐</a:t>
            </a:r>
            <a:endParaRPr lang="en-US" altLang="zh-CN" sz="2000" b="1" dirty="0" smtClean="0">
              <a:solidFill>
                <a:srgbClr val="523A2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320" y="2957271"/>
            <a:ext cx="27307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523A2C"/>
                </a:solidFill>
              </a:rPr>
              <a:t>为用户推荐各种热门甜点，并且为用户介绍招牌的甜点，让用户选择自己喜欢的甜点。</a:t>
            </a:r>
            <a:endParaRPr lang="en-US" altLang="zh-CN" sz="1200" smtClean="0">
              <a:solidFill>
                <a:srgbClr val="523A2C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34652" y="23622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34652" y="2362201"/>
            <a:ext cx="2017324" cy="406400"/>
          </a:xfrm>
          <a:prstGeom prst="roundRect">
            <a:avLst>
              <a:gd name="adj" fmla="val 50000"/>
            </a:avLst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4943" y="1749223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23A2C"/>
                </a:solidFill>
              </a:rPr>
              <a:t>今日折扣</a:t>
            </a:r>
            <a:endParaRPr lang="zh-CN" altLang="en-US" sz="2000" b="1" dirty="0" smtClean="0">
              <a:solidFill>
                <a:srgbClr val="523A2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6200" y="2957271"/>
            <a:ext cx="27307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523A2C"/>
                </a:solidFill>
              </a:rPr>
              <a:t>给顾客以较明显的价格优惠</a:t>
            </a:r>
            <a:r>
              <a:rPr lang="zh-CN" altLang="en-US" sz="1200" smtClean="0">
                <a:solidFill>
                  <a:srgbClr val="523A2C"/>
                </a:solidFill>
              </a:rPr>
              <a:t>，刺激消费者的消费欲望，鼓励消费者购买。</a:t>
            </a:r>
            <a:endParaRPr lang="zh-CN" altLang="en-US" sz="1200" smtClean="0">
              <a:solidFill>
                <a:srgbClr val="523A2C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46772" y="45545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46772" y="4554579"/>
            <a:ext cx="1940494" cy="406400"/>
          </a:xfrm>
          <a:prstGeom prst="roundRect">
            <a:avLst>
              <a:gd name="adj" fmla="val 50000"/>
            </a:avLst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7063" y="3941601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23A2C"/>
                </a:solidFill>
              </a:rPr>
              <a:t>蛋糕</a:t>
            </a:r>
            <a:r>
              <a:rPr lang="zh-CN" altLang="en-US" sz="2000" b="1" dirty="0" smtClean="0">
                <a:solidFill>
                  <a:srgbClr val="523A2C"/>
                </a:solidFill>
              </a:rPr>
              <a:t>分类</a:t>
            </a:r>
            <a:endParaRPr lang="zh-CN" altLang="en-US" sz="2000" b="1" dirty="0" smtClean="0">
              <a:solidFill>
                <a:srgbClr val="523A2C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68320" y="5149649"/>
            <a:ext cx="27307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23A2C"/>
                </a:solidFill>
              </a:rPr>
              <a:t>不同的类别更有利于用户的选择，根据喜好和需求进行区分。</a:t>
            </a:r>
            <a:endParaRPr lang="zh-CN" altLang="en-US" sz="1200" dirty="0" smtClean="0">
              <a:solidFill>
                <a:srgbClr val="523A2C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34652" y="45545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934652" y="4554579"/>
            <a:ext cx="1493068" cy="406400"/>
          </a:xfrm>
          <a:prstGeom prst="roundRect">
            <a:avLst>
              <a:gd name="adj" fmla="val 50000"/>
            </a:avLst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4943" y="3941601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23A2C"/>
                </a:solidFill>
              </a:rPr>
              <a:t>时间预定</a:t>
            </a:r>
            <a:endParaRPr lang="zh-CN" altLang="en-US" sz="2000" b="1" dirty="0" smtClean="0">
              <a:solidFill>
                <a:srgbClr val="523A2C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56200" y="5149649"/>
            <a:ext cx="27307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23A2C"/>
                </a:solidFill>
              </a:rPr>
              <a:t>确保所需材料充足，并且省时，时间不会太赶，在时间合理分配下</a:t>
            </a:r>
            <a:r>
              <a:rPr lang="zh-CN" altLang="en-US" sz="1200" dirty="0" smtClean="0">
                <a:solidFill>
                  <a:srgbClr val="523A2C"/>
                </a:solidFill>
              </a:rPr>
              <a:t>会做的更好。</a:t>
            </a:r>
            <a:endParaRPr lang="zh-CN" altLang="en-US" sz="1200" dirty="0" smtClean="0">
              <a:solidFill>
                <a:srgbClr val="523A2C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15653" y="238542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523A2C"/>
                </a:solidFill>
              </a:rPr>
              <a:t>96%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74233" y="238542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523A2C"/>
                </a:solidFill>
              </a:rPr>
              <a:t>76%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49472" y="457640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523A2C"/>
                </a:solidFill>
              </a:rPr>
              <a:t>80%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08052" y="457640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523A2C"/>
                </a:solidFill>
              </a:rPr>
              <a:t>56%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功能特点</a:t>
            </a:r>
            <a:endParaRPr lang="en-US" altLang="zh-CN" sz="3600" dirty="0">
              <a:solidFill>
                <a:srgbClr val="4F392B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6" grpId="0"/>
      <p:bldP spid="27" grpId="0"/>
      <p:bldP spid="29" grpId="0"/>
      <p:bldP spid="30" grpId="0"/>
      <p:bldP spid="2" grpId="1" animBg="1"/>
      <p:bldP spid="3" grpId="1" animBg="1"/>
      <p:bldP spid="4" grpId="1"/>
      <p:bldP spid="5" grpId="1"/>
      <p:bldP spid="6" grpId="1" animBg="1"/>
      <p:bldP spid="7" grpId="1" animBg="1"/>
      <p:bldP spid="8" grpId="1"/>
      <p:bldP spid="9" grpId="1"/>
      <p:bldP spid="14" grpId="1" animBg="1"/>
      <p:bldP spid="15" grpId="1" animBg="1"/>
      <p:bldP spid="16" grpId="1"/>
      <p:bldP spid="17" grpId="1"/>
      <p:bldP spid="18" grpId="1" animBg="1"/>
      <p:bldP spid="19" grpId="1" animBg="1"/>
      <p:bldP spid="20" grpId="1"/>
      <p:bldP spid="21" grpId="1"/>
      <p:bldP spid="26" grpId="1"/>
      <p:bldP spid="27" grpId="1"/>
      <p:bldP spid="29" grpId="1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5400000" flipV="1">
            <a:off x="5774531" y="1831912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6200000" flipH="1" flipV="1">
            <a:off x="4131468" y="1831912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5400000" flipH="1" flipV="1">
            <a:off x="5774531" y="3487357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 flipV="1">
            <a:off x="4131468" y="3487357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51926" y="3487641"/>
            <a:ext cx="484781" cy="516149"/>
            <a:chOff x="3194451" y="5048733"/>
            <a:chExt cx="484781" cy="516149"/>
          </a:xfrm>
          <a:solidFill>
            <a:srgbClr val="523A2C"/>
          </a:solidFill>
        </p:grpSpPr>
        <p:sp>
          <p:nvSpPr>
            <p:cNvPr id="9" name="Freeform 603"/>
            <p:cNvSpPr/>
            <p:nvPr/>
          </p:nvSpPr>
          <p:spPr bwMode="auto">
            <a:xfrm>
              <a:off x="3428285" y="5048733"/>
              <a:ext cx="31369" cy="71292"/>
            </a:xfrm>
            <a:custGeom>
              <a:avLst/>
              <a:gdLst>
                <a:gd name="T0" fmla="*/ 7 w 13"/>
                <a:gd name="T1" fmla="*/ 32 h 32"/>
                <a:gd name="T2" fmla="*/ 0 w 13"/>
                <a:gd name="T3" fmla="*/ 25 h 32"/>
                <a:gd name="T4" fmla="*/ 0 w 13"/>
                <a:gd name="T5" fmla="*/ 6 h 32"/>
                <a:gd name="T6" fmla="*/ 7 w 13"/>
                <a:gd name="T7" fmla="*/ 0 h 32"/>
                <a:gd name="T8" fmla="*/ 13 w 13"/>
                <a:gd name="T9" fmla="*/ 6 h 32"/>
                <a:gd name="T10" fmla="*/ 13 w 13"/>
                <a:gd name="T11" fmla="*/ 25 h 32"/>
                <a:gd name="T12" fmla="*/ 7 w 1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32"/>
                  </a:moveTo>
                  <a:cubicBezTo>
                    <a:pt x="3" y="32"/>
                    <a:pt x="0" y="29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9"/>
                    <a:pt x="10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0" name="Freeform 604"/>
            <p:cNvSpPr/>
            <p:nvPr/>
          </p:nvSpPr>
          <p:spPr bwMode="auto">
            <a:xfrm>
              <a:off x="3311367" y="5074399"/>
              <a:ext cx="57033" cy="68439"/>
            </a:xfrm>
            <a:custGeom>
              <a:avLst/>
              <a:gdLst>
                <a:gd name="T0" fmla="*/ 17 w 24"/>
                <a:gd name="T1" fmla="*/ 30 h 30"/>
                <a:gd name="T2" fmla="*/ 12 w 24"/>
                <a:gd name="T3" fmla="*/ 27 h 30"/>
                <a:gd name="T4" fmla="*/ 2 w 24"/>
                <a:gd name="T5" fmla="*/ 10 h 30"/>
                <a:gd name="T6" fmla="*/ 4 w 24"/>
                <a:gd name="T7" fmla="*/ 1 h 30"/>
                <a:gd name="T8" fmla="*/ 12 w 24"/>
                <a:gd name="T9" fmla="*/ 4 h 30"/>
                <a:gd name="T10" fmla="*/ 22 w 24"/>
                <a:gd name="T11" fmla="*/ 21 h 30"/>
                <a:gd name="T12" fmla="*/ 20 w 24"/>
                <a:gd name="T13" fmla="*/ 29 h 30"/>
                <a:gd name="T14" fmla="*/ 1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17" y="30"/>
                  </a:moveTo>
                  <a:cubicBezTo>
                    <a:pt x="15" y="30"/>
                    <a:pt x="13" y="29"/>
                    <a:pt x="1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3" y="27"/>
                    <a:pt x="20" y="29"/>
                  </a:cubicBezTo>
                  <a:cubicBezTo>
                    <a:pt x="19" y="29"/>
                    <a:pt x="18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1" name="Freeform 605"/>
            <p:cNvSpPr/>
            <p:nvPr/>
          </p:nvSpPr>
          <p:spPr bwMode="auto">
            <a:xfrm>
              <a:off x="3228670" y="5154245"/>
              <a:ext cx="68439" cy="51330"/>
            </a:xfrm>
            <a:custGeom>
              <a:avLst/>
              <a:gdLst>
                <a:gd name="T0" fmla="*/ 23 w 30"/>
                <a:gd name="T1" fmla="*/ 23 h 23"/>
                <a:gd name="T2" fmla="*/ 20 w 30"/>
                <a:gd name="T3" fmla="*/ 22 h 23"/>
                <a:gd name="T4" fmla="*/ 4 w 30"/>
                <a:gd name="T5" fmla="*/ 12 h 23"/>
                <a:gd name="T6" fmla="*/ 1 w 30"/>
                <a:gd name="T7" fmla="*/ 4 h 23"/>
                <a:gd name="T8" fmla="*/ 10 w 30"/>
                <a:gd name="T9" fmla="*/ 2 h 23"/>
                <a:gd name="T10" fmla="*/ 27 w 30"/>
                <a:gd name="T11" fmla="*/ 12 h 23"/>
                <a:gd name="T12" fmla="*/ 29 w 30"/>
                <a:gd name="T13" fmla="*/ 20 h 23"/>
                <a:gd name="T14" fmla="*/ 23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23" y="23"/>
                  </a:moveTo>
                  <a:cubicBezTo>
                    <a:pt x="22" y="23"/>
                    <a:pt x="21" y="23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ubicBezTo>
                    <a:pt x="28" y="22"/>
                    <a:pt x="26" y="23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2" name="Freeform 606"/>
            <p:cNvSpPr/>
            <p:nvPr/>
          </p:nvSpPr>
          <p:spPr bwMode="auto">
            <a:xfrm>
              <a:off x="3194451" y="5271161"/>
              <a:ext cx="71292" cy="2851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3" name="Freeform 608"/>
            <p:cNvSpPr/>
            <p:nvPr/>
          </p:nvSpPr>
          <p:spPr bwMode="auto">
            <a:xfrm>
              <a:off x="3220116" y="5359563"/>
              <a:ext cx="68439" cy="54182"/>
            </a:xfrm>
            <a:custGeom>
              <a:avLst/>
              <a:gdLst>
                <a:gd name="T0" fmla="*/ 6 w 30"/>
                <a:gd name="T1" fmla="*/ 23 h 23"/>
                <a:gd name="T2" fmla="*/ 1 w 30"/>
                <a:gd name="T3" fmla="*/ 20 h 23"/>
                <a:gd name="T4" fmla="*/ 3 w 30"/>
                <a:gd name="T5" fmla="*/ 12 h 23"/>
                <a:gd name="T6" fmla="*/ 20 w 30"/>
                <a:gd name="T7" fmla="*/ 2 h 23"/>
                <a:gd name="T8" fmla="*/ 29 w 30"/>
                <a:gd name="T9" fmla="*/ 4 h 23"/>
                <a:gd name="T10" fmla="*/ 26 w 30"/>
                <a:gd name="T11" fmla="*/ 12 h 23"/>
                <a:gd name="T12" fmla="*/ 9 w 30"/>
                <a:gd name="T13" fmla="*/ 22 h 23"/>
                <a:gd name="T14" fmla="*/ 6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6" y="23"/>
                  </a:moveTo>
                  <a:cubicBezTo>
                    <a:pt x="4" y="23"/>
                    <a:pt x="2" y="22"/>
                    <a:pt x="1" y="20"/>
                  </a:cubicBezTo>
                  <a:cubicBezTo>
                    <a:pt x="0" y="17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0" y="7"/>
                    <a:pt x="29" y="11"/>
                    <a:pt x="26" y="1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7" y="23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4" name="Freeform 609"/>
            <p:cNvSpPr/>
            <p:nvPr/>
          </p:nvSpPr>
          <p:spPr bwMode="auto">
            <a:xfrm>
              <a:off x="3576571" y="5373821"/>
              <a:ext cx="71292" cy="51330"/>
            </a:xfrm>
            <a:custGeom>
              <a:avLst/>
              <a:gdLst>
                <a:gd name="T0" fmla="*/ 24 w 31"/>
                <a:gd name="T1" fmla="*/ 22 h 22"/>
                <a:gd name="T2" fmla="*/ 21 w 31"/>
                <a:gd name="T3" fmla="*/ 22 h 22"/>
                <a:gd name="T4" fmla="*/ 4 w 31"/>
                <a:gd name="T5" fmla="*/ 12 h 22"/>
                <a:gd name="T6" fmla="*/ 2 w 31"/>
                <a:gd name="T7" fmla="*/ 4 h 22"/>
                <a:gd name="T8" fmla="*/ 10 w 31"/>
                <a:gd name="T9" fmla="*/ 1 h 22"/>
                <a:gd name="T10" fmla="*/ 27 w 31"/>
                <a:gd name="T11" fmla="*/ 11 h 22"/>
                <a:gd name="T12" fmla="*/ 30 w 31"/>
                <a:gd name="T13" fmla="*/ 19 h 22"/>
                <a:gd name="T14" fmla="*/ 24 w 3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2">
                  <a:moveTo>
                    <a:pt x="24" y="22"/>
                  </a:moveTo>
                  <a:cubicBezTo>
                    <a:pt x="23" y="22"/>
                    <a:pt x="22" y="22"/>
                    <a:pt x="21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0" y="13"/>
                    <a:pt x="31" y="16"/>
                    <a:pt x="30" y="19"/>
                  </a:cubicBezTo>
                  <a:cubicBezTo>
                    <a:pt x="28" y="21"/>
                    <a:pt x="26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5" name="Freeform 610"/>
            <p:cNvSpPr/>
            <p:nvPr/>
          </p:nvSpPr>
          <p:spPr bwMode="auto">
            <a:xfrm>
              <a:off x="3607940" y="5285421"/>
              <a:ext cx="71292" cy="2566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6" name="Freeform 611"/>
            <p:cNvSpPr/>
            <p:nvPr/>
          </p:nvSpPr>
          <p:spPr bwMode="auto">
            <a:xfrm>
              <a:off x="3585127" y="5168502"/>
              <a:ext cx="68439" cy="48479"/>
            </a:xfrm>
            <a:custGeom>
              <a:avLst/>
              <a:gdLst>
                <a:gd name="T0" fmla="*/ 7 w 30"/>
                <a:gd name="T1" fmla="*/ 22 h 22"/>
                <a:gd name="T2" fmla="*/ 1 w 30"/>
                <a:gd name="T3" fmla="*/ 19 h 22"/>
                <a:gd name="T4" fmla="*/ 3 w 30"/>
                <a:gd name="T5" fmla="*/ 11 h 22"/>
                <a:gd name="T6" fmla="*/ 20 w 30"/>
                <a:gd name="T7" fmla="*/ 1 h 22"/>
                <a:gd name="T8" fmla="*/ 29 w 30"/>
                <a:gd name="T9" fmla="*/ 3 h 22"/>
                <a:gd name="T10" fmla="*/ 26 w 30"/>
                <a:gd name="T11" fmla="*/ 12 h 22"/>
                <a:gd name="T12" fmla="*/ 10 w 30"/>
                <a:gd name="T13" fmla="*/ 22 h 22"/>
                <a:gd name="T14" fmla="*/ 7 w 3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7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0"/>
                    <a:pt x="27" y="1"/>
                    <a:pt x="29" y="3"/>
                  </a:cubicBezTo>
                  <a:cubicBezTo>
                    <a:pt x="30" y="6"/>
                    <a:pt x="29" y="10"/>
                    <a:pt x="26" y="1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7" name="Freeform 612"/>
            <p:cNvSpPr/>
            <p:nvPr/>
          </p:nvSpPr>
          <p:spPr bwMode="auto">
            <a:xfrm>
              <a:off x="3519538" y="5080102"/>
              <a:ext cx="54182" cy="68439"/>
            </a:xfrm>
            <a:custGeom>
              <a:avLst/>
              <a:gdLst>
                <a:gd name="T0" fmla="*/ 7 w 24"/>
                <a:gd name="T1" fmla="*/ 30 h 30"/>
                <a:gd name="T2" fmla="*/ 4 w 24"/>
                <a:gd name="T3" fmla="*/ 29 h 30"/>
                <a:gd name="T4" fmla="*/ 2 w 24"/>
                <a:gd name="T5" fmla="*/ 21 h 30"/>
                <a:gd name="T6" fmla="*/ 12 w 24"/>
                <a:gd name="T7" fmla="*/ 4 h 30"/>
                <a:gd name="T8" fmla="*/ 20 w 24"/>
                <a:gd name="T9" fmla="*/ 2 h 30"/>
                <a:gd name="T10" fmla="*/ 22 w 24"/>
                <a:gd name="T11" fmla="*/ 10 h 30"/>
                <a:gd name="T12" fmla="*/ 13 w 24"/>
                <a:gd name="T13" fmla="*/ 27 h 30"/>
                <a:gd name="T14" fmla="*/ 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7" y="30"/>
                  </a:moveTo>
                  <a:cubicBezTo>
                    <a:pt x="6" y="30"/>
                    <a:pt x="5" y="30"/>
                    <a:pt x="4" y="29"/>
                  </a:cubicBezTo>
                  <a:cubicBezTo>
                    <a:pt x="1" y="27"/>
                    <a:pt x="0" y="24"/>
                    <a:pt x="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9"/>
                    <a:pt x="9" y="30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8" name="Freeform 613"/>
            <p:cNvSpPr>
              <a:spLocks noEditPoints="1"/>
            </p:cNvSpPr>
            <p:nvPr/>
          </p:nvSpPr>
          <p:spPr bwMode="auto">
            <a:xfrm>
              <a:off x="3308516" y="5162799"/>
              <a:ext cx="259501" cy="313681"/>
            </a:xfrm>
            <a:custGeom>
              <a:avLst/>
              <a:gdLst>
                <a:gd name="T0" fmla="*/ 56 w 113"/>
                <a:gd name="T1" fmla="*/ 0 h 137"/>
                <a:gd name="T2" fmla="*/ 0 w 113"/>
                <a:gd name="T3" fmla="*/ 62 h 137"/>
                <a:gd name="T4" fmla="*/ 26 w 113"/>
                <a:gd name="T5" fmla="*/ 137 h 137"/>
                <a:gd name="T6" fmla="*/ 60 w 113"/>
                <a:gd name="T7" fmla="*/ 137 h 137"/>
                <a:gd name="T8" fmla="*/ 90 w 113"/>
                <a:gd name="T9" fmla="*/ 112 h 137"/>
                <a:gd name="T10" fmla="*/ 113 w 113"/>
                <a:gd name="T11" fmla="*/ 57 h 137"/>
                <a:gd name="T12" fmla="*/ 50 w 113"/>
                <a:gd name="T13" fmla="*/ 100 h 137"/>
                <a:gd name="T14" fmla="*/ 38 w 113"/>
                <a:gd name="T15" fmla="*/ 77 h 137"/>
                <a:gd name="T16" fmla="*/ 45 w 113"/>
                <a:gd name="T17" fmla="*/ 74 h 137"/>
                <a:gd name="T18" fmla="*/ 61 w 113"/>
                <a:gd name="T19" fmla="*/ 73 h 137"/>
                <a:gd name="T20" fmla="*/ 68 w 113"/>
                <a:gd name="T21" fmla="*/ 78 h 137"/>
                <a:gd name="T22" fmla="*/ 71 w 113"/>
                <a:gd name="T23" fmla="*/ 78 h 137"/>
                <a:gd name="T24" fmla="*/ 60 w 113"/>
                <a:gd name="T25" fmla="*/ 100 h 137"/>
                <a:gd name="T26" fmla="*/ 50 w 113"/>
                <a:gd name="T27" fmla="*/ 127 h 137"/>
                <a:gd name="T28" fmla="*/ 47 w 113"/>
                <a:gd name="T29" fmla="*/ 61 h 137"/>
                <a:gd name="T30" fmla="*/ 48 w 113"/>
                <a:gd name="T31" fmla="*/ 63 h 137"/>
                <a:gd name="T32" fmla="*/ 46 w 113"/>
                <a:gd name="T33" fmla="*/ 61 h 137"/>
                <a:gd name="T34" fmla="*/ 63 w 113"/>
                <a:gd name="T35" fmla="*/ 59 h 137"/>
                <a:gd name="T36" fmla="*/ 64 w 113"/>
                <a:gd name="T37" fmla="*/ 59 h 137"/>
                <a:gd name="T38" fmla="*/ 62 w 113"/>
                <a:gd name="T39" fmla="*/ 60 h 137"/>
                <a:gd name="T40" fmla="*/ 102 w 113"/>
                <a:gd name="T41" fmla="*/ 65 h 137"/>
                <a:gd name="T42" fmla="*/ 82 w 113"/>
                <a:gd name="T43" fmla="*/ 106 h 137"/>
                <a:gd name="T44" fmla="*/ 66 w 113"/>
                <a:gd name="T45" fmla="*/ 127 h 137"/>
                <a:gd name="T46" fmla="*/ 79 w 113"/>
                <a:gd name="T47" fmla="*/ 76 h 137"/>
                <a:gd name="T48" fmla="*/ 73 w 113"/>
                <a:gd name="T49" fmla="*/ 73 h 137"/>
                <a:gd name="T50" fmla="*/ 65 w 113"/>
                <a:gd name="T51" fmla="*/ 73 h 137"/>
                <a:gd name="T52" fmla="*/ 64 w 113"/>
                <a:gd name="T53" fmla="*/ 71 h 137"/>
                <a:gd name="T54" fmla="*/ 63 w 113"/>
                <a:gd name="T55" fmla="*/ 56 h 137"/>
                <a:gd name="T56" fmla="*/ 60 w 113"/>
                <a:gd name="T57" fmla="*/ 70 h 137"/>
                <a:gd name="T58" fmla="*/ 48 w 113"/>
                <a:gd name="T59" fmla="*/ 71 h 137"/>
                <a:gd name="T60" fmla="*/ 48 w 113"/>
                <a:gd name="T61" fmla="*/ 58 h 137"/>
                <a:gd name="T62" fmla="*/ 43 w 113"/>
                <a:gd name="T63" fmla="*/ 69 h 137"/>
                <a:gd name="T64" fmla="*/ 39 w 113"/>
                <a:gd name="T65" fmla="*/ 73 h 137"/>
                <a:gd name="T66" fmla="*/ 36 w 113"/>
                <a:gd name="T67" fmla="*/ 73 h 137"/>
                <a:gd name="T68" fmla="*/ 32 w 113"/>
                <a:gd name="T69" fmla="*/ 71 h 137"/>
                <a:gd name="T70" fmla="*/ 31 w 113"/>
                <a:gd name="T71" fmla="*/ 71 h 137"/>
                <a:gd name="T72" fmla="*/ 31 w 113"/>
                <a:gd name="T73" fmla="*/ 72 h 137"/>
                <a:gd name="T74" fmla="*/ 43 w 113"/>
                <a:gd name="T75" fmla="*/ 101 h 137"/>
                <a:gd name="T76" fmla="*/ 36 w 113"/>
                <a:gd name="T77" fmla="*/ 127 h 137"/>
                <a:gd name="T78" fmla="*/ 10 w 113"/>
                <a:gd name="T79" fmla="*/ 66 h 137"/>
                <a:gd name="T80" fmla="*/ 10 w 113"/>
                <a:gd name="T81" fmla="*/ 59 h 137"/>
                <a:gd name="T82" fmla="*/ 56 w 113"/>
                <a:gd name="T83" fmla="*/ 10 h 137"/>
                <a:gd name="T84" fmla="*/ 103 w 113"/>
                <a:gd name="T85" fmla="*/ 5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" h="137">
                  <a:moveTo>
                    <a:pt x="113" y="57"/>
                  </a:move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1" y="85"/>
                    <a:pt x="22" y="112"/>
                  </a:cubicBezTo>
                  <a:cubicBezTo>
                    <a:pt x="28" y="120"/>
                    <a:pt x="26" y="137"/>
                    <a:pt x="26" y="137"/>
                  </a:cubicBezTo>
                  <a:cubicBezTo>
                    <a:pt x="35" y="137"/>
                    <a:pt x="43" y="137"/>
                    <a:pt x="52" y="137"/>
                  </a:cubicBezTo>
                  <a:cubicBezTo>
                    <a:pt x="55" y="137"/>
                    <a:pt x="57" y="137"/>
                    <a:pt x="60" y="137"/>
                  </a:cubicBezTo>
                  <a:cubicBezTo>
                    <a:pt x="69" y="137"/>
                    <a:pt x="78" y="137"/>
                    <a:pt x="86" y="137"/>
                  </a:cubicBezTo>
                  <a:cubicBezTo>
                    <a:pt x="86" y="137"/>
                    <a:pt x="84" y="120"/>
                    <a:pt x="90" y="112"/>
                  </a:cubicBezTo>
                  <a:cubicBezTo>
                    <a:pt x="111" y="85"/>
                    <a:pt x="113" y="63"/>
                    <a:pt x="112" y="62"/>
                  </a:cubicBezTo>
                  <a:cubicBezTo>
                    <a:pt x="112" y="60"/>
                    <a:pt x="113" y="58"/>
                    <a:pt x="113" y="57"/>
                  </a:cubicBezTo>
                  <a:close/>
                  <a:moveTo>
                    <a:pt x="50" y="127"/>
                  </a:moveTo>
                  <a:cubicBezTo>
                    <a:pt x="50" y="100"/>
                    <a:pt x="50" y="100"/>
                    <a:pt x="50" y="100"/>
                  </a:cubicBezTo>
                  <a:cubicBezTo>
                    <a:pt x="50" y="100"/>
                    <a:pt x="49" y="99"/>
                    <a:pt x="49" y="99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9" y="77"/>
                    <a:pt x="40" y="77"/>
                    <a:pt x="40" y="77"/>
                  </a:cubicBezTo>
                  <a:cubicBezTo>
                    <a:pt x="42" y="76"/>
                    <a:pt x="44" y="75"/>
                    <a:pt x="45" y="74"/>
                  </a:cubicBezTo>
                  <a:cubicBezTo>
                    <a:pt x="47" y="76"/>
                    <a:pt x="49" y="77"/>
                    <a:pt x="52" y="77"/>
                  </a:cubicBezTo>
                  <a:cubicBezTo>
                    <a:pt x="55" y="78"/>
                    <a:pt x="58" y="77"/>
                    <a:pt x="61" y="73"/>
                  </a:cubicBezTo>
                  <a:cubicBezTo>
                    <a:pt x="61" y="74"/>
                    <a:pt x="62" y="74"/>
                    <a:pt x="62" y="75"/>
                  </a:cubicBezTo>
                  <a:cubicBezTo>
                    <a:pt x="64" y="77"/>
                    <a:pt x="66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8"/>
                    <a:pt x="70" y="78"/>
                    <a:pt x="71" y="7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100"/>
                    <a:pt x="60" y="100"/>
                  </a:cubicBezTo>
                  <a:cubicBezTo>
                    <a:pt x="60" y="127"/>
                    <a:pt x="60" y="127"/>
                    <a:pt x="60" y="127"/>
                  </a:cubicBezTo>
                  <a:lnTo>
                    <a:pt x="50" y="127"/>
                  </a:ln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1"/>
                    <a:pt x="48" y="62"/>
                    <a:pt x="48" y="63"/>
                  </a:cubicBezTo>
                  <a:cubicBezTo>
                    <a:pt x="48" y="64"/>
                    <a:pt x="47" y="66"/>
                    <a:pt x="46" y="68"/>
                  </a:cubicBezTo>
                  <a:cubicBezTo>
                    <a:pt x="45" y="64"/>
                    <a:pt x="45" y="62"/>
                    <a:pt x="46" y="61"/>
                  </a:cubicBezTo>
                  <a:close/>
                  <a:moveTo>
                    <a:pt x="62" y="60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0"/>
                    <a:pt x="64" y="63"/>
                    <a:pt x="62" y="66"/>
                  </a:cubicBezTo>
                  <a:cubicBezTo>
                    <a:pt x="62" y="64"/>
                    <a:pt x="62" y="61"/>
                    <a:pt x="62" y="60"/>
                  </a:cubicBezTo>
                  <a:close/>
                  <a:moveTo>
                    <a:pt x="103" y="59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72"/>
                    <a:pt x="97" y="87"/>
                    <a:pt x="82" y="106"/>
                  </a:cubicBezTo>
                  <a:cubicBezTo>
                    <a:pt x="78" y="112"/>
                    <a:pt x="76" y="120"/>
                    <a:pt x="76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0" y="74"/>
                    <a:pt x="79" y="72"/>
                    <a:pt x="78" y="71"/>
                  </a:cubicBezTo>
                  <a:cubicBezTo>
                    <a:pt x="76" y="71"/>
                    <a:pt x="74" y="71"/>
                    <a:pt x="73" y="73"/>
                  </a:cubicBezTo>
                  <a:cubicBezTo>
                    <a:pt x="72" y="73"/>
                    <a:pt x="70" y="74"/>
                    <a:pt x="68" y="75"/>
                  </a:cubicBezTo>
                  <a:cubicBezTo>
                    <a:pt x="67" y="75"/>
                    <a:pt x="65" y="74"/>
                    <a:pt x="65" y="73"/>
                  </a:cubicBezTo>
                  <a:cubicBezTo>
                    <a:pt x="64" y="72"/>
                    <a:pt x="64" y="71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67"/>
                    <a:pt x="69" y="61"/>
                    <a:pt x="67" y="58"/>
                  </a:cubicBezTo>
                  <a:cubicBezTo>
                    <a:pt x="66" y="56"/>
                    <a:pt x="65" y="56"/>
                    <a:pt x="63" y="56"/>
                  </a:cubicBezTo>
                  <a:cubicBezTo>
                    <a:pt x="61" y="56"/>
                    <a:pt x="60" y="57"/>
                    <a:pt x="59" y="59"/>
                  </a:cubicBezTo>
                  <a:cubicBezTo>
                    <a:pt x="58" y="61"/>
                    <a:pt x="58" y="66"/>
                    <a:pt x="60" y="70"/>
                  </a:cubicBezTo>
                  <a:cubicBezTo>
                    <a:pt x="57" y="72"/>
                    <a:pt x="55" y="74"/>
                    <a:pt x="52" y="74"/>
                  </a:cubicBezTo>
                  <a:cubicBezTo>
                    <a:pt x="51" y="74"/>
                    <a:pt x="49" y="73"/>
                    <a:pt x="48" y="71"/>
                  </a:cubicBezTo>
                  <a:cubicBezTo>
                    <a:pt x="50" y="68"/>
                    <a:pt x="52" y="65"/>
                    <a:pt x="52" y="62"/>
                  </a:cubicBezTo>
                  <a:cubicBezTo>
                    <a:pt x="52" y="60"/>
                    <a:pt x="50" y="58"/>
                    <a:pt x="48" y="58"/>
                  </a:cubicBezTo>
                  <a:cubicBezTo>
                    <a:pt x="46" y="57"/>
                    <a:pt x="45" y="57"/>
                    <a:pt x="44" y="59"/>
                  </a:cubicBezTo>
                  <a:cubicBezTo>
                    <a:pt x="41" y="61"/>
                    <a:pt x="42" y="65"/>
                    <a:pt x="43" y="69"/>
                  </a:cubicBezTo>
                  <a:cubicBezTo>
                    <a:pt x="43" y="70"/>
                    <a:pt x="43" y="70"/>
                    <a:pt x="44" y="71"/>
                  </a:cubicBezTo>
                  <a:cubicBezTo>
                    <a:pt x="42" y="72"/>
                    <a:pt x="41" y="73"/>
                    <a:pt x="39" y="73"/>
                  </a:cubicBezTo>
                  <a:cubicBezTo>
                    <a:pt x="38" y="74"/>
                    <a:pt x="37" y="74"/>
                    <a:pt x="37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5" y="71"/>
                    <a:pt x="34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2"/>
                    <a:pt x="31" y="72"/>
                  </a:cubicBezTo>
                  <a:cubicBezTo>
                    <a:pt x="30" y="73"/>
                    <a:pt x="29" y="74"/>
                    <a:pt x="30" y="7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0"/>
                    <a:pt x="34" y="112"/>
                    <a:pt x="30" y="106"/>
                  </a:cubicBezTo>
                  <a:cubicBezTo>
                    <a:pt x="15" y="87"/>
                    <a:pt x="11" y="72"/>
                    <a:pt x="10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9" y="31"/>
                    <a:pt x="30" y="10"/>
                    <a:pt x="56" y="10"/>
                  </a:cubicBezTo>
                  <a:cubicBezTo>
                    <a:pt x="82" y="10"/>
                    <a:pt x="103" y="31"/>
                    <a:pt x="103" y="57"/>
                  </a:cubicBezTo>
                  <a:cubicBezTo>
                    <a:pt x="103" y="57"/>
                    <a:pt x="103" y="58"/>
                    <a:pt x="10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19" name="Freeform 614"/>
            <p:cNvSpPr/>
            <p:nvPr/>
          </p:nvSpPr>
          <p:spPr bwMode="auto">
            <a:xfrm>
              <a:off x="3368402" y="5487887"/>
              <a:ext cx="136879" cy="76995"/>
            </a:xfrm>
            <a:custGeom>
              <a:avLst/>
              <a:gdLst>
                <a:gd name="T0" fmla="*/ 0 w 60"/>
                <a:gd name="T1" fmla="*/ 4 h 33"/>
                <a:gd name="T2" fmla="*/ 3 w 60"/>
                <a:gd name="T3" fmla="*/ 4 h 33"/>
                <a:gd name="T4" fmla="*/ 3 w 60"/>
                <a:gd name="T5" fmla="*/ 9 h 33"/>
                <a:gd name="T6" fmla="*/ 0 w 60"/>
                <a:gd name="T7" fmla="*/ 9 h 33"/>
                <a:gd name="T8" fmla="*/ 0 w 60"/>
                <a:gd name="T9" fmla="*/ 13 h 33"/>
                <a:gd name="T10" fmla="*/ 3 w 60"/>
                <a:gd name="T11" fmla="*/ 13 h 33"/>
                <a:gd name="T12" fmla="*/ 3 w 60"/>
                <a:gd name="T13" fmla="*/ 18 h 33"/>
                <a:gd name="T14" fmla="*/ 0 w 60"/>
                <a:gd name="T15" fmla="*/ 18 h 33"/>
                <a:gd name="T16" fmla="*/ 13 w 60"/>
                <a:gd name="T17" fmla="*/ 28 h 33"/>
                <a:gd name="T18" fmla="*/ 21 w 60"/>
                <a:gd name="T19" fmla="*/ 33 h 33"/>
                <a:gd name="T20" fmla="*/ 39 w 60"/>
                <a:gd name="T21" fmla="*/ 33 h 33"/>
                <a:gd name="T22" fmla="*/ 47 w 60"/>
                <a:gd name="T23" fmla="*/ 28 h 33"/>
                <a:gd name="T24" fmla="*/ 60 w 60"/>
                <a:gd name="T25" fmla="*/ 18 h 33"/>
                <a:gd name="T26" fmla="*/ 58 w 60"/>
                <a:gd name="T27" fmla="*/ 18 h 33"/>
                <a:gd name="T28" fmla="*/ 58 w 60"/>
                <a:gd name="T29" fmla="*/ 13 h 33"/>
                <a:gd name="T30" fmla="*/ 60 w 60"/>
                <a:gd name="T31" fmla="*/ 13 h 33"/>
                <a:gd name="T32" fmla="*/ 60 w 60"/>
                <a:gd name="T33" fmla="*/ 9 h 33"/>
                <a:gd name="T34" fmla="*/ 58 w 60"/>
                <a:gd name="T35" fmla="*/ 9 h 33"/>
                <a:gd name="T36" fmla="*/ 58 w 60"/>
                <a:gd name="T37" fmla="*/ 4 h 33"/>
                <a:gd name="T38" fmla="*/ 60 w 60"/>
                <a:gd name="T39" fmla="*/ 4 h 33"/>
                <a:gd name="T40" fmla="*/ 60 w 60"/>
                <a:gd name="T41" fmla="*/ 0 h 33"/>
                <a:gd name="T42" fmla="*/ 0 w 60"/>
                <a:gd name="T43" fmla="*/ 0 h 33"/>
                <a:gd name="T44" fmla="*/ 0 w 60"/>
                <a:gd name="T45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33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3"/>
                    <a:pt x="6" y="28"/>
                    <a:pt x="13" y="28"/>
                  </a:cubicBezTo>
                  <a:cubicBezTo>
                    <a:pt x="14" y="31"/>
                    <a:pt x="17" y="33"/>
                    <a:pt x="21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6" y="31"/>
                    <a:pt x="47" y="28"/>
                  </a:cubicBezTo>
                  <a:cubicBezTo>
                    <a:pt x="54" y="28"/>
                    <a:pt x="59" y="23"/>
                    <a:pt x="60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37734" y="1963423"/>
            <a:ext cx="333375" cy="277813"/>
            <a:chOff x="3248024" y="5140991"/>
            <a:chExt cx="333375" cy="277813"/>
          </a:xfrm>
          <a:solidFill>
            <a:schemeClr val="bg1"/>
          </a:solidFill>
        </p:grpSpPr>
        <p:sp>
          <p:nvSpPr>
            <p:cNvPr id="21" name="Freeform 285"/>
            <p:cNvSpPr/>
            <p:nvPr/>
          </p:nvSpPr>
          <p:spPr bwMode="auto">
            <a:xfrm>
              <a:off x="3325812" y="5179091"/>
              <a:ext cx="15875" cy="236538"/>
            </a:xfrm>
            <a:custGeom>
              <a:avLst/>
              <a:gdLst>
                <a:gd name="T0" fmla="*/ 2 w 4"/>
                <a:gd name="T1" fmla="*/ 63 h 63"/>
                <a:gd name="T2" fmla="*/ 0 w 4"/>
                <a:gd name="T3" fmla="*/ 61 h 63"/>
                <a:gd name="T4" fmla="*/ 0 w 4"/>
                <a:gd name="T5" fmla="*/ 2 h 63"/>
                <a:gd name="T6" fmla="*/ 2 w 4"/>
                <a:gd name="T7" fmla="*/ 0 h 63"/>
                <a:gd name="T8" fmla="*/ 4 w 4"/>
                <a:gd name="T9" fmla="*/ 2 h 63"/>
                <a:gd name="T10" fmla="*/ 4 w 4"/>
                <a:gd name="T11" fmla="*/ 61 h 63"/>
                <a:gd name="T12" fmla="*/ 2 w 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3">
                  <a:moveTo>
                    <a:pt x="2" y="63"/>
                  </a:moveTo>
                  <a:cubicBezTo>
                    <a:pt x="1" y="63"/>
                    <a:pt x="0" y="62"/>
                    <a:pt x="0" y="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2"/>
                    <a:pt x="4" y="63"/>
                    <a:pt x="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22" name="Freeform 286"/>
            <p:cNvSpPr>
              <a:spLocks noEditPoints="1"/>
            </p:cNvSpPr>
            <p:nvPr/>
          </p:nvSpPr>
          <p:spPr bwMode="auto">
            <a:xfrm>
              <a:off x="3367087" y="5215603"/>
              <a:ext cx="165100" cy="165100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23" name="Freeform 287"/>
            <p:cNvSpPr>
              <a:spLocks noEditPoints="1"/>
            </p:cNvSpPr>
            <p:nvPr/>
          </p:nvSpPr>
          <p:spPr bwMode="auto">
            <a:xfrm>
              <a:off x="3248024" y="5140991"/>
              <a:ext cx="333375" cy="277813"/>
            </a:xfrm>
            <a:custGeom>
              <a:avLst/>
              <a:gdLst>
                <a:gd name="T0" fmla="*/ 82 w 89"/>
                <a:gd name="T1" fmla="*/ 74 h 74"/>
                <a:gd name="T2" fmla="*/ 7 w 89"/>
                <a:gd name="T3" fmla="*/ 74 h 74"/>
                <a:gd name="T4" fmla="*/ 0 w 89"/>
                <a:gd name="T5" fmla="*/ 66 h 74"/>
                <a:gd name="T6" fmla="*/ 0 w 89"/>
                <a:gd name="T7" fmla="*/ 18 h 74"/>
                <a:gd name="T8" fmla="*/ 7 w 89"/>
                <a:gd name="T9" fmla="*/ 10 h 74"/>
                <a:gd name="T10" fmla="*/ 32 w 89"/>
                <a:gd name="T11" fmla="*/ 10 h 74"/>
                <a:gd name="T12" fmla="*/ 40 w 89"/>
                <a:gd name="T13" fmla="*/ 1 h 74"/>
                <a:gd name="T14" fmla="*/ 41 w 89"/>
                <a:gd name="T15" fmla="*/ 0 h 74"/>
                <a:gd name="T16" fmla="*/ 66 w 89"/>
                <a:gd name="T17" fmla="*/ 0 h 74"/>
                <a:gd name="T18" fmla="*/ 68 w 89"/>
                <a:gd name="T19" fmla="*/ 1 h 74"/>
                <a:gd name="T20" fmla="*/ 75 w 89"/>
                <a:gd name="T21" fmla="*/ 10 h 74"/>
                <a:gd name="T22" fmla="*/ 82 w 89"/>
                <a:gd name="T23" fmla="*/ 10 h 74"/>
                <a:gd name="T24" fmla="*/ 89 w 89"/>
                <a:gd name="T25" fmla="*/ 18 h 74"/>
                <a:gd name="T26" fmla="*/ 89 w 89"/>
                <a:gd name="T27" fmla="*/ 66 h 74"/>
                <a:gd name="T28" fmla="*/ 82 w 89"/>
                <a:gd name="T29" fmla="*/ 74 h 74"/>
                <a:gd name="T30" fmla="*/ 7 w 89"/>
                <a:gd name="T31" fmla="*/ 14 h 74"/>
                <a:gd name="T32" fmla="*/ 4 w 89"/>
                <a:gd name="T33" fmla="*/ 18 h 74"/>
                <a:gd name="T34" fmla="*/ 4 w 89"/>
                <a:gd name="T35" fmla="*/ 66 h 74"/>
                <a:gd name="T36" fmla="*/ 7 w 89"/>
                <a:gd name="T37" fmla="*/ 70 h 74"/>
                <a:gd name="T38" fmla="*/ 82 w 89"/>
                <a:gd name="T39" fmla="*/ 70 h 74"/>
                <a:gd name="T40" fmla="*/ 85 w 89"/>
                <a:gd name="T41" fmla="*/ 66 h 74"/>
                <a:gd name="T42" fmla="*/ 85 w 89"/>
                <a:gd name="T43" fmla="*/ 18 h 74"/>
                <a:gd name="T44" fmla="*/ 82 w 89"/>
                <a:gd name="T45" fmla="*/ 14 h 74"/>
                <a:gd name="T46" fmla="*/ 74 w 89"/>
                <a:gd name="T47" fmla="*/ 14 h 74"/>
                <a:gd name="T48" fmla="*/ 73 w 89"/>
                <a:gd name="T49" fmla="*/ 13 h 74"/>
                <a:gd name="T50" fmla="*/ 65 w 89"/>
                <a:gd name="T51" fmla="*/ 4 h 74"/>
                <a:gd name="T52" fmla="*/ 42 w 89"/>
                <a:gd name="T53" fmla="*/ 4 h 74"/>
                <a:gd name="T54" fmla="*/ 35 w 89"/>
                <a:gd name="T55" fmla="*/ 13 h 74"/>
                <a:gd name="T56" fmla="*/ 33 w 89"/>
                <a:gd name="T57" fmla="*/ 14 h 74"/>
                <a:gd name="T58" fmla="*/ 7 w 89"/>
                <a:gd name="T5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74">
                  <a:moveTo>
                    <a:pt x="82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3" y="74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3" y="10"/>
                    <a:pt x="7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1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6" y="10"/>
                    <a:pt x="89" y="13"/>
                    <a:pt x="89" y="18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70"/>
                    <a:pt x="86" y="74"/>
                    <a:pt x="82" y="74"/>
                  </a:cubicBezTo>
                  <a:close/>
                  <a:moveTo>
                    <a:pt x="7" y="14"/>
                  </a:moveTo>
                  <a:cubicBezTo>
                    <a:pt x="5" y="14"/>
                    <a:pt x="4" y="16"/>
                    <a:pt x="4" y="18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8"/>
                    <a:pt x="5" y="70"/>
                    <a:pt x="7" y="70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3" y="70"/>
                    <a:pt x="85" y="68"/>
                    <a:pt x="85" y="6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6"/>
                    <a:pt x="83" y="14"/>
                    <a:pt x="82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4"/>
                    <a:pt x="34" y="14"/>
                    <a:pt x="33" y="14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08863" y="3637480"/>
            <a:ext cx="333375" cy="327025"/>
            <a:chOff x="8809037" y="4174203"/>
            <a:chExt cx="333375" cy="327025"/>
          </a:xfrm>
          <a:solidFill>
            <a:schemeClr val="bg1"/>
          </a:solidFill>
        </p:grpSpPr>
        <p:sp>
          <p:nvSpPr>
            <p:cNvPr id="25" name="Freeform 368"/>
            <p:cNvSpPr>
              <a:spLocks noEditPoints="1"/>
            </p:cNvSpPr>
            <p:nvPr/>
          </p:nvSpPr>
          <p:spPr bwMode="auto">
            <a:xfrm>
              <a:off x="8809037" y="4174203"/>
              <a:ext cx="333375" cy="327025"/>
            </a:xfrm>
            <a:custGeom>
              <a:avLst/>
              <a:gdLst>
                <a:gd name="T0" fmla="*/ 38 w 89"/>
                <a:gd name="T1" fmla="*/ 87 h 87"/>
                <a:gd name="T2" fmla="*/ 37 w 89"/>
                <a:gd name="T3" fmla="*/ 87 h 87"/>
                <a:gd name="T4" fmla="*/ 36 w 89"/>
                <a:gd name="T5" fmla="*/ 85 h 87"/>
                <a:gd name="T6" fmla="*/ 33 w 89"/>
                <a:gd name="T7" fmla="*/ 60 h 87"/>
                <a:gd name="T8" fmla="*/ 29 w 89"/>
                <a:gd name="T9" fmla="*/ 60 h 87"/>
                <a:gd name="T10" fmla="*/ 28 w 89"/>
                <a:gd name="T11" fmla="*/ 58 h 87"/>
                <a:gd name="T12" fmla="*/ 27 w 89"/>
                <a:gd name="T13" fmla="*/ 54 h 87"/>
                <a:gd name="T14" fmla="*/ 3 w 89"/>
                <a:gd name="T15" fmla="*/ 51 h 87"/>
                <a:gd name="T16" fmla="*/ 1 w 89"/>
                <a:gd name="T17" fmla="*/ 51 h 87"/>
                <a:gd name="T18" fmla="*/ 0 w 89"/>
                <a:gd name="T19" fmla="*/ 49 h 87"/>
                <a:gd name="T20" fmla="*/ 6 w 89"/>
                <a:gd name="T21" fmla="*/ 40 h 87"/>
                <a:gd name="T22" fmla="*/ 31 w 89"/>
                <a:gd name="T23" fmla="*/ 32 h 87"/>
                <a:gd name="T24" fmla="*/ 42 w 89"/>
                <a:gd name="T25" fmla="*/ 15 h 87"/>
                <a:gd name="T26" fmla="*/ 76 w 89"/>
                <a:gd name="T27" fmla="*/ 0 h 87"/>
                <a:gd name="T28" fmla="*/ 85 w 89"/>
                <a:gd name="T29" fmla="*/ 1 h 87"/>
                <a:gd name="T30" fmla="*/ 86 w 89"/>
                <a:gd name="T31" fmla="*/ 3 h 87"/>
                <a:gd name="T32" fmla="*/ 72 w 89"/>
                <a:gd name="T33" fmla="*/ 46 h 87"/>
                <a:gd name="T34" fmla="*/ 56 w 89"/>
                <a:gd name="T35" fmla="*/ 56 h 87"/>
                <a:gd name="T36" fmla="*/ 48 w 89"/>
                <a:gd name="T37" fmla="*/ 81 h 87"/>
                <a:gd name="T38" fmla="*/ 39 w 89"/>
                <a:gd name="T39" fmla="*/ 87 h 87"/>
                <a:gd name="T40" fmla="*/ 38 w 89"/>
                <a:gd name="T41" fmla="*/ 87 h 87"/>
                <a:gd name="T42" fmla="*/ 31 w 89"/>
                <a:gd name="T43" fmla="*/ 56 h 87"/>
                <a:gd name="T44" fmla="*/ 35 w 89"/>
                <a:gd name="T45" fmla="*/ 56 h 87"/>
                <a:gd name="T46" fmla="*/ 36 w 89"/>
                <a:gd name="T47" fmla="*/ 57 h 87"/>
                <a:gd name="T48" fmla="*/ 41 w 89"/>
                <a:gd name="T49" fmla="*/ 81 h 87"/>
                <a:gd name="T50" fmla="*/ 45 w 89"/>
                <a:gd name="T51" fmla="*/ 78 h 87"/>
                <a:gd name="T52" fmla="*/ 52 w 89"/>
                <a:gd name="T53" fmla="*/ 56 h 87"/>
                <a:gd name="T54" fmla="*/ 53 w 89"/>
                <a:gd name="T55" fmla="*/ 53 h 87"/>
                <a:gd name="T56" fmla="*/ 69 w 89"/>
                <a:gd name="T57" fmla="*/ 43 h 87"/>
                <a:gd name="T58" fmla="*/ 82 w 89"/>
                <a:gd name="T59" fmla="*/ 5 h 87"/>
                <a:gd name="T60" fmla="*/ 45 w 89"/>
                <a:gd name="T61" fmla="*/ 18 h 87"/>
                <a:gd name="T62" fmla="*/ 34 w 89"/>
                <a:gd name="T63" fmla="*/ 34 h 87"/>
                <a:gd name="T64" fmla="*/ 32 w 89"/>
                <a:gd name="T65" fmla="*/ 36 h 87"/>
                <a:gd name="T66" fmla="*/ 9 w 89"/>
                <a:gd name="T67" fmla="*/ 42 h 87"/>
                <a:gd name="T68" fmla="*/ 6 w 89"/>
                <a:gd name="T69" fmla="*/ 46 h 87"/>
                <a:gd name="T70" fmla="*/ 30 w 89"/>
                <a:gd name="T71" fmla="*/ 51 h 87"/>
                <a:gd name="T72" fmla="*/ 31 w 89"/>
                <a:gd name="T73" fmla="*/ 53 h 87"/>
                <a:gd name="T74" fmla="*/ 31 w 89"/>
                <a:gd name="T7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7">
                  <a:moveTo>
                    <a:pt x="38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40" y="77"/>
                    <a:pt x="38" y="67"/>
                    <a:pt x="33" y="60"/>
                  </a:cubicBezTo>
                  <a:cubicBezTo>
                    <a:pt x="32" y="60"/>
                    <a:pt x="31" y="60"/>
                    <a:pt x="29" y="60"/>
                  </a:cubicBezTo>
                  <a:cubicBezTo>
                    <a:pt x="29" y="59"/>
                    <a:pt x="28" y="59"/>
                    <a:pt x="28" y="58"/>
                  </a:cubicBezTo>
                  <a:cubicBezTo>
                    <a:pt x="28" y="57"/>
                    <a:pt x="27" y="55"/>
                    <a:pt x="27" y="54"/>
                  </a:cubicBezTo>
                  <a:cubicBezTo>
                    <a:pt x="20" y="49"/>
                    <a:pt x="11" y="48"/>
                    <a:pt x="3" y="51"/>
                  </a:cubicBezTo>
                  <a:cubicBezTo>
                    <a:pt x="2" y="52"/>
                    <a:pt x="1" y="51"/>
                    <a:pt x="1" y="51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2" y="45"/>
                    <a:pt x="4" y="42"/>
                    <a:pt x="6" y="40"/>
                  </a:cubicBezTo>
                  <a:cubicBezTo>
                    <a:pt x="13" y="33"/>
                    <a:pt x="22" y="30"/>
                    <a:pt x="31" y="32"/>
                  </a:cubicBezTo>
                  <a:cubicBezTo>
                    <a:pt x="34" y="25"/>
                    <a:pt x="37" y="20"/>
                    <a:pt x="42" y="15"/>
                  </a:cubicBezTo>
                  <a:cubicBezTo>
                    <a:pt x="51" y="6"/>
                    <a:pt x="64" y="0"/>
                    <a:pt x="76" y="0"/>
                  </a:cubicBezTo>
                  <a:cubicBezTo>
                    <a:pt x="79" y="0"/>
                    <a:pt x="82" y="1"/>
                    <a:pt x="85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18"/>
                    <a:pt x="84" y="34"/>
                    <a:pt x="72" y="46"/>
                  </a:cubicBezTo>
                  <a:cubicBezTo>
                    <a:pt x="67" y="50"/>
                    <a:pt x="62" y="54"/>
                    <a:pt x="56" y="56"/>
                  </a:cubicBezTo>
                  <a:cubicBezTo>
                    <a:pt x="57" y="66"/>
                    <a:pt x="54" y="75"/>
                    <a:pt x="48" y="81"/>
                  </a:cubicBezTo>
                  <a:cubicBezTo>
                    <a:pt x="45" y="84"/>
                    <a:pt x="42" y="86"/>
                    <a:pt x="39" y="87"/>
                  </a:cubicBezTo>
                  <a:cubicBezTo>
                    <a:pt x="39" y="87"/>
                    <a:pt x="38" y="87"/>
                    <a:pt x="38" y="87"/>
                  </a:cubicBezTo>
                  <a:close/>
                  <a:moveTo>
                    <a:pt x="31" y="56"/>
                  </a:moveTo>
                  <a:cubicBezTo>
                    <a:pt x="32" y="56"/>
                    <a:pt x="34" y="56"/>
                    <a:pt x="35" y="56"/>
                  </a:cubicBezTo>
                  <a:cubicBezTo>
                    <a:pt x="35" y="56"/>
                    <a:pt x="36" y="57"/>
                    <a:pt x="36" y="57"/>
                  </a:cubicBezTo>
                  <a:cubicBezTo>
                    <a:pt x="41" y="64"/>
                    <a:pt x="43" y="73"/>
                    <a:pt x="41" y="81"/>
                  </a:cubicBezTo>
                  <a:cubicBezTo>
                    <a:pt x="43" y="80"/>
                    <a:pt x="44" y="79"/>
                    <a:pt x="45" y="78"/>
                  </a:cubicBezTo>
                  <a:cubicBezTo>
                    <a:pt x="51" y="72"/>
                    <a:pt x="53" y="64"/>
                    <a:pt x="52" y="56"/>
                  </a:cubicBezTo>
                  <a:cubicBezTo>
                    <a:pt x="51" y="55"/>
                    <a:pt x="52" y="54"/>
                    <a:pt x="53" y="53"/>
                  </a:cubicBezTo>
                  <a:cubicBezTo>
                    <a:pt x="59" y="51"/>
                    <a:pt x="65" y="47"/>
                    <a:pt x="69" y="43"/>
                  </a:cubicBezTo>
                  <a:cubicBezTo>
                    <a:pt x="80" y="32"/>
                    <a:pt x="85" y="18"/>
                    <a:pt x="82" y="5"/>
                  </a:cubicBezTo>
                  <a:cubicBezTo>
                    <a:pt x="69" y="3"/>
                    <a:pt x="55" y="8"/>
                    <a:pt x="45" y="18"/>
                  </a:cubicBezTo>
                  <a:cubicBezTo>
                    <a:pt x="40" y="23"/>
                    <a:pt x="36" y="28"/>
                    <a:pt x="34" y="34"/>
                  </a:cubicBezTo>
                  <a:cubicBezTo>
                    <a:pt x="34" y="35"/>
                    <a:pt x="33" y="36"/>
                    <a:pt x="32" y="36"/>
                  </a:cubicBezTo>
                  <a:cubicBezTo>
                    <a:pt x="24" y="34"/>
                    <a:pt x="15" y="37"/>
                    <a:pt x="9" y="42"/>
                  </a:cubicBezTo>
                  <a:cubicBezTo>
                    <a:pt x="8" y="43"/>
                    <a:pt x="7" y="45"/>
                    <a:pt x="6" y="46"/>
                  </a:cubicBezTo>
                  <a:cubicBezTo>
                    <a:pt x="14" y="44"/>
                    <a:pt x="24" y="46"/>
                    <a:pt x="30" y="51"/>
                  </a:cubicBezTo>
                  <a:cubicBezTo>
                    <a:pt x="31" y="52"/>
                    <a:pt x="31" y="52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26" name="Freeform 369"/>
            <p:cNvSpPr>
              <a:spLocks noEditPoints="1"/>
            </p:cNvSpPr>
            <p:nvPr/>
          </p:nvSpPr>
          <p:spPr bwMode="auto">
            <a:xfrm>
              <a:off x="9004300" y="4223416"/>
              <a:ext cx="77788" cy="79375"/>
            </a:xfrm>
            <a:custGeom>
              <a:avLst/>
              <a:gdLst>
                <a:gd name="T0" fmla="*/ 11 w 21"/>
                <a:gd name="T1" fmla="*/ 21 h 21"/>
                <a:gd name="T2" fmla="*/ 4 w 21"/>
                <a:gd name="T3" fmla="*/ 18 h 21"/>
                <a:gd name="T4" fmla="*/ 4 w 21"/>
                <a:gd name="T5" fmla="*/ 4 h 21"/>
                <a:gd name="T6" fmla="*/ 18 w 21"/>
                <a:gd name="T7" fmla="*/ 4 h 21"/>
                <a:gd name="T8" fmla="*/ 21 w 21"/>
                <a:gd name="T9" fmla="*/ 11 h 21"/>
                <a:gd name="T10" fmla="*/ 18 w 21"/>
                <a:gd name="T11" fmla="*/ 18 h 21"/>
                <a:gd name="T12" fmla="*/ 11 w 21"/>
                <a:gd name="T13" fmla="*/ 21 h 21"/>
                <a:gd name="T14" fmla="*/ 11 w 21"/>
                <a:gd name="T15" fmla="*/ 5 h 21"/>
                <a:gd name="T16" fmla="*/ 7 w 21"/>
                <a:gd name="T17" fmla="*/ 7 h 21"/>
                <a:gd name="T18" fmla="*/ 7 w 21"/>
                <a:gd name="T19" fmla="*/ 15 h 21"/>
                <a:gd name="T20" fmla="*/ 16 w 21"/>
                <a:gd name="T21" fmla="*/ 15 h 21"/>
                <a:gd name="T22" fmla="*/ 17 w 21"/>
                <a:gd name="T23" fmla="*/ 11 h 21"/>
                <a:gd name="T24" fmla="*/ 16 w 21"/>
                <a:gd name="T25" fmla="*/ 7 h 21"/>
                <a:gd name="T26" fmla="*/ 11 w 21"/>
                <a:gd name="T2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9" y="21"/>
                    <a:pt x="6" y="20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20" y="6"/>
                    <a:pt x="21" y="8"/>
                    <a:pt x="21" y="11"/>
                  </a:cubicBezTo>
                  <a:cubicBezTo>
                    <a:pt x="21" y="14"/>
                    <a:pt x="20" y="16"/>
                    <a:pt x="18" y="18"/>
                  </a:cubicBezTo>
                  <a:cubicBezTo>
                    <a:pt x="16" y="20"/>
                    <a:pt x="14" y="21"/>
                    <a:pt x="11" y="21"/>
                  </a:cubicBezTo>
                  <a:close/>
                  <a:moveTo>
                    <a:pt x="11" y="5"/>
                  </a:moveTo>
                  <a:cubicBezTo>
                    <a:pt x="10" y="5"/>
                    <a:pt x="8" y="6"/>
                    <a:pt x="7" y="7"/>
                  </a:cubicBezTo>
                  <a:cubicBezTo>
                    <a:pt x="5" y="9"/>
                    <a:pt x="5" y="13"/>
                    <a:pt x="7" y="15"/>
                  </a:cubicBezTo>
                  <a:cubicBezTo>
                    <a:pt x="9" y="18"/>
                    <a:pt x="13" y="18"/>
                    <a:pt x="16" y="15"/>
                  </a:cubicBezTo>
                  <a:cubicBezTo>
                    <a:pt x="17" y="14"/>
                    <a:pt x="17" y="13"/>
                    <a:pt x="17" y="11"/>
                  </a:cubicBezTo>
                  <a:cubicBezTo>
                    <a:pt x="17" y="10"/>
                    <a:pt x="17" y="8"/>
                    <a:pt x="16" y="7"/>
                  </a:cubicBezTo>
                  <a:cubicBezTo>
                    <a:pt x="14" y="6"/>
                    <a:pt x="13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27" name="Freeform 370"/>
            <p:cNvSpPr/>
            <p:nvPr/>
          </p:nvSpPr>
          <p:spPr bwMode="auto">
            <a:xfrm>
              <a:off x="8850312" y="4358353"/>
              <a:ext cx="101600" cy="101600"/>
            </a:xfrm>
            <a:custGeom>
              <a:avLst/>
              <a:gdLst>
                <a:gd name="T0" fmla="*/ 7 w 27"/>
                <a:gd name="T1" fmla="*/ 27 h 27"/>
                <a:gd name="T2" fmla="*/ 3 w 27"/>
                <a:gd name="T3" fmla="*/ 26 h 27"/>
                <a:gd name="T4" fmla="*/ 1 w 27"/>
                <a:gd name="T5" fmla="*/ 25 h 27"/>
                <a:gd name="T6" fmla="*/ 9 w 27"/>
                <a:gd name="T7" fmla="*/ 1 h 27"/>
                <a:gd name="T8" fmla="*/ 12 w 27"/>
                <a:gd name="T9" fmla="*/ 1 h 27"/>
                <a:gd name="T10" fmla="*/ 12 w 27"/>
                <a:gd name="T11" fmla="*/ 4 h 27"/>
                <a:gd name="T12" fmla="*/ 5 w 27"/>
                <a:gd name="T13" fmla="*/ 22 h 27"/>
                <a:gd name="T14" fmla="*/ 23 w 27"/>
                <a:gd name="T15" fmla="*/ 15 h 27"/>
                <a:gd name="T16" fmla="*/ 26 w 27"/>
                <a:gd name="T17" fmla="*/ 15 h 27"/>
                <a:gd name="T18" fmla="*/ 26 w 27"/>
                <a:gd name="T19" fmla="*/ 18 h 27"/>
                <a:gd name="T20" fmla="*/ 7 w 27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7">
                  <a:moveTo>
                    <a:pt x="7" y="27"/>
                  </a:moveTo>
                  <a:cubicBezTo>
                    <a:pt x="5" y="27"/>
                    <a:pt x="4" y="26"/>
                    <a:pt x="3" y="26"/>
                  </a:cubicBezTo>
                  <a:cubicBezTo>
                    <a:pt x="2" y="26"/>
                    <a:pt x="1" y="25"/>
                    <a:pt x="1" y="25"/>
                  </a:cubicBezTo>
                  <a:cubicBezTo>
                    <a:pt x="0" y="16"/>
                    <a:pt x="3" y="8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7" y="9"/>
                    <a:pt x="4" y="16"/>
                    <a:pt x="5" y="22"/>
                  </a:cubicBezTo>
                  <a:cubicBezTo>
                    <a:pt x="11" y="23"/>
                    <a:pt x="18" y="20"/>
                    <a:pt x="23" y="15"/>
                  </a:cubicBezTo>
                  <a:cubicBezTo>
                    <a:pt x="24" y="15"/>
                    <a:pt x="25" y="15"/>
                    <a:pt x="26" y="15"/>
                  </a:cubicBezTo>
                  <a:cubicBezTo>
                    <a:pt x="27" y="16"/>
                    <a:pt x="27" y="17"/>
                    <a:pt x="26" y="18"/>
                  </a:cubicBezTo>
                  <a:cubicBezTo>
                    <a:pt x="21" y="24"/>
                    <a:pt x="14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6232" y="3681373"/>
            <a:ext cx="317500" cy="269875"/>
            <a:chOff x="6981825" y="3264566"/>
            <a:chExt cx="317500" cy="269875"/>
          </a:xfrm>
          <a:solidFill>
            <a:schemeClr val="bg1"/>
          </a:solidFill>
        </p:grpSpPr>
        <p:sp>
          <p:nvSpPr>
            <p:cNvPr id="29" name="Freeform 64"/>
            <p:cNvSpPr>
              <a:spLocks noEditPoints="1"/>
            </p:cNvSpPr>
            <p:nvPr/>
          </p:nvSpPr>
          <p:spPr bwMode="auto">
            <a:xfrm>
              <a:off x="6981825" y="3264566"/>
              <a:ext cx="317500" cy="269875"/>
            </a:xfrm>
            <a:custGeom>
              <a:avLst/>
              <a:gdLst>
                <a:gd name="T0" fmla="*/ 19 w 85"/>
                <a:gd name="T1" fmla="*/ 72 h 72"/>
                <a:gd name="T2" fmla="*/ 18 w 85"/>
                <a:gd name="T3" fmla="*/ 72 h 72"/>
                <a:gd name="T4" fmla="*/ 17 w 85"/>
                <a:gd name="T5" fmla="*/ 70 h 72"/>
                <a:gd name="T6" fmla="*/ 17 w 85"/>
                <a:gd name="T7" fmla="*/ 57 h 72"/>
                <a:gd name="T8" fmla="*/ 6 w 85"/>
                <a:gd name="T9" fmla="*/ 57 h 72"/>
                <a:gd name="T10" fmla="*/ 0 w 85"/>
                <a:gd name="T11" fmla="*/ 51 h 72"/>
                <a:gd name="T12" fmla="*/ 0 w 85"/>
                <a:gd name="T13" fmla="*/ 6 h 72"/>
                <a:gd name="T14" fmla="*/ 6 w 85"/>
                <a:gd name="T15" fmla="*/ 0 h 72"/>
                <a:gd name="T16" fmla="*/ 79 w 85"/>
                <a:gd name="T17" fmla="*/ 0 h 72"/>
                <a:gd name="T18" fmla="*/ 85 w 85"/>
                <a:gd name="T19" fmla="*/ 6 h 72"/>
                <a:gd name="T20" fmla="*/ 85 w 85"/>
                <a:gd name="T21" fmla="*/ 51 h 72"/>
                <a:gd name="T22" fmla="*/ 79 w 85"/>
                <a:gd name="T23" fmla="*/ 57 h 72"/>
                <a:gd name="T24" fmla="*/ 39 w 85"/>
                <a:gd name="T25" fmla="*/ 57 h 72"/>
                <a:gd name="T26" fmla="*/ 20 w 85"/>
                <a:gd name="T27" fmla="*/ 72 h 72"/>
                <a:gd name="T28" fmla="*/ 19 w 85"/>
                <a:gd name="T29" fmla="*/ 72 h 72"/>
                <a:gd name="T30" fmla="*/ 6 w 85"/>
                <a:gd name="T31" fmla="*/ 4 h 72"/>
                <a:gd name="T32" fmla="*/ 4 w 85"/>
                <a:gd name="T33" fmla="*/ 6 h 72"/>
                <a:gd name="T34" fmla="*/ 4 w 85"/>
                <a:gd name="T35" fmla="*/ 51 h 72"/>
                <a:gd name="T36" fmla="*/ 6 w 85"/>
                <a:gd name="T37" fmla="*/ 53 h 72"/>
                <a:gd name="T38" fmla="*/ 19 w 85"/>
                <a:gd name="T39" fmla="*/ 53 h 72"/>
                <a:gd name="T40" fmla="*/ 21 w 85"/>
                <a:gd name="T41" fmla="*/ 55 h 72"/>
                <a:gd name="T42" fmla="*/ 21 w 85"/>
                <a:gd name="T43" fmla="*/ 66 h 72"/>
                <a:gd name="T44" fmla="*/ 37 w 85"/>
                <a:gd name="T45" fmla="*/ 53 h 72"/>
                <a:gd name="T46" fmla="*/ 38 w 85"/>
                <a:gd name="T47" fmla="*/ 53 h 72"/>
                <a:gd name="T48" fmla="*/ 79 w 85"/>
                <a:gd name="T49" fmla="*/ 53 h 72"/>
                <a:gd name="T50" fmla="*/ 81 w 85"/>
                <a:gd name="T51" fmla="*/ 51 h 72"/>
                <a:gd name="T52" fmla="*/ 81 w 85"/>
                <a:gd name="T53" fmla="*/ 6 h 72"/>
                <a:gd name="T54" fmla="*/ 79 w 85"/>
                <a:gd name="T55" fmla="*/ 4 h 72"/>
                <a:gd name="T56" fmla="*/ 6 w 85"/>
                <a:gd name="T57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2">
                  <a:moveTo>
                    <a:pt x="19" y="72"/>
                  </a:moveTo>
                  <a:cubicBezTo>
                    <a:pt x="19" y="72"/>
                    <a:pt x="18" y="72"/>
                    <a:pt x="18" y="72"/>
                  </a:cubicBezTo>
                  <a:cubicBezTo>
                    <a:pt x="17" y="71"/>
                    <a:pt x="17" y="71"/>
                    <a:pt x="17" y="70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6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4"/>
                    <a:pt x="82" y="57"/>
                    <a:pt x="7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19" y="72"/>
                    <a:pt x="19" y="7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3"/>
                    <a:pt x="6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3"/>
                    <a:pt x="21" y="54"/>
                    <a:pt x="21" y="55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8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2"/>
                    <a:pt x="81" y="51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6" y="4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0" name="Freeform 65"/>
            <p:cNvSpPr/>
            <p:nvPr/>
          </p:nvSpPr>
          <p:spPr bwMode="auto">
            <a:xfrm>
              <a:off x="7051675" y="3339178"/>
              <a:ext cx="184150" cy="15875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1" name="Freeform 66"/>
            <p:cNvSpPr/>
            <p:nvPr/>
          </p:nvSpPr>
          <p:spPr bwMode="auto">
            <a:xfrm>
              <a:off x="7051675" y="3385216"/>
              <a:ext cx="184150" cy="14288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96248" y="5311333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33" name="Freeform 345"/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4" name="Freeform 346"/>
            <p:cNvSpPr/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5" name="Freeform 347"/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6" name="Freeform 348"/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7" name="Freeform 349"/>
            <p:cNvSpPr/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  <p:sp>
          <p:nvSpPr>
            <p:cNvPr id="38" name="Freeform 350"/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3A2C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1067" y="1415905"/>
            <a:ext cx="4622666" cy="1082713"/>
            <a:chOff x="6876583" y="1387676"/>
            <a:chExt cx="4622666" cy="1082713"/>
          </a:xfrm>
        </p:grpSpPr>
        <p:sp>
          <p:nvSpPr>
            <p:cNvPr id="40" name="矩形 39"/>
            <p:cNvSpPr/>
            <p:nvPr/>
          </p:nvSpPr>
          <p:spPr>
            <a:xfrm>
              <a:off x="8168475" y="1394064"/>
              <a:ext cx="3330774" cy="107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23A2C"/>
                  </a:solidFill>
                </a:rPr>
                <a:t>主标题</a:t>
              </a:r>
              <a:r>
                <a:rPr lang="en-US" altLang="zh-CN" sz="1600" dirty="0">
                  <a:solidFill>
                    <a:srgbClr val="523A2C"/>
                  </a:solidFill>
                </a:rPr>
                <a:t>:34px</a:t>
              </a:r>
              <a:endParaRPr lang="zh-CN" altLang="en-US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底部导航栏</a:t>
              </a:r>
              <a:r>
                <a:rPr lang="en-US" altLang="zh-CN" sz="1600" dirty="0">
                  <a:solidFill>
                    <a:srgbClr val="523A2C"/>
                  </a:solidFill>
                </a:rPr>
                <a:t>:24px</a:t>
              </a:r>
              <a:endParaRPr lang="en-US" altLang="zh-CN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副标题：</a:t>
              </a:r>
              <a:r>
                <a:rPr lang="en-US" altLang="zh-CN" sz="1600" dirty="0">
                  <a:solidFill>
                    <a:srgbClr val="523A2C"/>
                  </a:solidFill>
                </a:rPr>
                <a:t>32</a:t>
              </a:r>
              <a:r>
                <a:rPr lang="en-US" altLang="zh-CN" sz="1600" dirty="0">
                  <a:solidFill>
                    <a:srgbClr val="523A2C"/>
                  </a:solidFill>
                </a:rPr>
                <a:t>px</a:t>
              </a:r>
              <a:endParaRPr lang="en-US" altLang="zh-CN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标准字体大小：</a:t>
              </a:r>
              <a:r>
                <a:rPr lang="en-US" altLang="zh-CN" sz="1600" dirty="0">
                  <a:solidFill>
                    <a:srgbClr val="523A2C"/>
                  </a:solidFill>
                </a:rPr>
                <a:t>24px</a:t>
              </a:r>
              <a:endParaRPr lang="en-US" altLang="zh-CN" sz="1600" dirty="0">
                <a:solidFill>
                  <a:srgbClr val="523A2C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876583" y="1387676"/>
              <a:ext cx="11404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523A2C"/>
                  </a:solidFill>
                </a:rPr>
                <a:t>f</a:t>
              </a:r>
              <a:r>
                <a:rPr lang="en-US" altLang="zh-CN" sz="2000" b="1" dirty="0">
                  <a:solidFill>
                    <a:srgbClr val="523A2C"/>
                  </a:solidFill>
                </a:rPr>
                <a:t>ont-size:</a:t>
              </a:r>
              <a:endParaRPr lang="en-US" altLang="zh-CN" sz="2000" b="1" dirty="0">
                <a:solidFill>
                  <a:srgbClr val="523A2C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72145" y="3359744"/>
            <a:ext cx="916940" cy="2743200"/>
            <a:chOff x="6876583" y="1306396"/>
            <a:chExt cx="916940" cy="2743200"/>
          </a:xfrm>
        </p:grpSpPr>
        <p:sp>
          <p:nvSpPr>
            <p:cNvPr id="46" name="矩形 45"/>
            <p:cNvSpPr/>
            <p:nvPr/>
          </p:nvSpPr>
          <p:spPr>
            <a:xfrm>
              <a:off x="6876583" y="1742641"/>
              <a:ext cx="916940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23A2C"/>
                  </a:solidFill>
                </a:rPr>
                <a:t>主色调：</a:t>
              </a:r>
              <a:endParaRPr lang="zh-CN" altLang="en-US" sz="1600" dirty="0">
                <a:solidFill>
                  <a:srgbClr val="523A2C"/>
                </a:solidFill>
              </a:endParaRPr>
            </a:p>
            <a:p>
              <a:endParaRPr lang="zh-CN" altLang="en-US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辅助色：</a:t>
              </a:r>
              <a:endParaRPr lang="zh-CN" altLang="en-US" sz="1600" dirty="0">
                <a:solidFill>
                  <a:srgbClr val="523A2C"/>
                </a:solidFill>
              </a:endParaRPr>
            </a:p>
            <a:p>
              <a:endParaRPr lang="zh-CN" altLang="en-US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标题色：</a:t>
              </a:r>
              <a:endParaRPr lang="zh-CN" altLang="en-US" sz="1600" dirty="0">
                <a:solidFill>
                  <a:srgbClr val="523A2C"/>
                </a:solidFill>
              </a:endParaRPr>
            </a:p>
            <a:p>
              <a:endParaRPr lang="zh-CN" altLang="en-US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副标题：</a:t>
              </a:r>
              <a:endParaRPr lang="zh-CN" altLang="en-US" sz="1600" dirty="0">
                <a:solidFill>
                  <a:srgbClr val="523A2C"/>
                </a:solidFill>
              </a:endParaRPr>
            </a:p>
            <a:p>
              <a:endParaRPr lang="zh-CN" altLang="en-US" sz="1600" dirty="0">
                <a:solidFill>
                  <a:srgbClr val="523A2C"/>
                </a:solidFill>
              </a:endParaRPr>
            </a:p>
            <a:p>
              <a:r>
                <a:rPr lang="zh-CN" altLang="en-US" sz="1600" dirty="0">
                  <a:solidFill>
                    <a:srgbClr val="523A2C"/>
                  </a:solidFill>
                </a:rPr>
                <a:t>辅助色：</a:t>
              </a:r>
              <a:endParaRPr lang="zh-CN" altLang="en-US" sz="1600" dirty="0">
                <a:solidFill>
                  <a:srgbClr val="523A2C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76583" y="1306396"/>
              <a:ext cx="78295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3A2C"/>
                  </a:solidFill>
                </a:rPr>
                <a:t>color:</a:t>
              </a:r>
              <a:endParaRPr lang="en-US" altLang="zh-CN" sz="2000" b="1" dirty="0" smtClean="0">
                <a:solidFill>
                  <a:srgbClr val="523A2C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282950" y="3089910"/>
            <a:ext cx="692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523A2C"/>
                </a:solidFill>
              </a:rPr>
              <a:t>icon:</a:t>
            </a:r>
            <a:endParaRPr lang="en-US" altLang="zh-CN" sz="2000" b="1" dirty="0">
              <a:solidFill>
                <a:srgbClr val="523A2C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04910" y="6545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523A2C"/>
                </a:solidFill>
                <a:latin typeface="方正喵呜体" panose="02010600010101010101" charset="-122"/>
                <a:ea typeface="方正喵呜体" panose="02010600010101010101" charset="-122"/>
                <a:cs typeface="微软雅黑" panose="020B0503020204020204" pitchFamily="34" charset="-122"/>
              </a:rPr>
              <a:t>视觉规范设计</a:t>
            </a:r>
            <a:endParaRPr lang="zh-CN" altLang="en-US" sz="3600" dirty="0">
              <a:solidFill>
                <a:srgbClr val="523A2C"/>
              </a:solidFill>
              <a:latin typeface="方正喵呜体" panose="02010600010101010101" charset="-122"/>
              <a:ea typeface="方正喵呜体" panose="0201060001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0" y="3832225"/>
            <a:ext cx="946150" cy="264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74935" y="3825875"/>
            <a:ext cx="1734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#ff8097-#ff1850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#01d5d8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#333333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#9e9e9e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#d8d8d8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0" y="4335145"/>
            <a:ext cx="946150" cy="27305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4801870"/>
            <a:ext cx="946150" cy="28257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0" y="5312410"/>
            <a:ext cx="958850" cy="25527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975" y="5775960"/>
            <a:ext cx="965200" cy="27432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30" y="3853815"/>
            <a:ext cx="3786505" cy="42545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2465705" y="350012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+mn-ea"/>
              </a:rPr>
              <a:t>底部标签栏图标</a:t>
            </a:r>
            <a:endParaRPr lang="zh-CN" altLang="en-US" sz="1400" dirty="0" smtClean="0">
              <a:latin typeface="+mn-ea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650" y="4784090"/>
            <a:ext cx="2756535" cy="41275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2948305" y="437896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+mn-ea"/>
              </a:rPr>
              <a:t>其他</a:t>
            </a:r>
            <a:r>
              <a:rPr lang="zh-CN" altLang="en-US" sz="1400" dirty="0" smtClean="0">
                <a:latin typeface="+mn-ea"/>
              </a:rPr>
              <a:t>图标</a:t>
            </a:r>
            <a:endParaRPr lang="zh-CN" altLang="en-US" sz="1400" dirty="0" smtClean="0">
              <a:latin typeface="+mn-ea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870" y="5223510"/>
            <a:ext cx="508000" cy="47625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5665" y="5281930"/>
            <a:ext cx="435610" cy="39751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895" y="6214110"/>
            <a:ext cx="2381250" cy="45085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2607945" y="575564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+mn-ea"/>
              </a:rPr>
              <a:t>分流入口</a:t>
            </a:r>
            <a:r>
              <a:rPr lang="zh-CN" altLang="en-US" sz="1400" dirty="0" smtClean="0">
                <a:latin typeface="+mn-ea"/>
              </a:rPr>
              <a:t>图标</a:t>
            </a:r>
            <a:endParaRPr lang="zh-CN" altLang="en-US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" grpId="0"/>
      <p:bldP spid="5" grpId="1"/>
      <p:bldP spid="50" grpId="0"/>
      <p:bldP spid="60" grpId="0"/>
      <p:bldP spid="62" grpId="0"/>
      <p:bldP spid="66" grpId="0"/>
      <p:bldP spid="50" grpId="1"/>
      <p:bldP spid="60" grpId="1"/>
      <p:bldP spid="62" grpId="1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02355" y="415443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83601" y="2957670"/>
            <a:ext cx="414118" cy="414118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5607889" y="723809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3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431280" y="2957750"/>
            <a:ext cx="576072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5120" y="5191962"/>
            <a:ext cx="6318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Project technology refers to the total technology used in the whole project.</a:t>
            </a:r>
            <a:endParaRPr lang="zh-CN" altLang="en-US" sz="160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4855" y="428569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36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项目</a:t>
            </a:r>
            <a:r>
              <a:rPr lang="zh-CN" sz="36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使用技术</a:t>
            </a:r>
            <a:endParaRPr lang="zh-CN" sz="3600" dirty="0" smtClean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3790" y="4932027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2" grpId="0"/>
    </p:bld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0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1.xml><?xml version="1.0" encoding="utf-8"?>
<p:tagLst xmlns:p="http://schemas.openxmlformats.org/presentationml/2006/main">
  <p:tag name="REFSHAPE" val="180521716"/>
  <p:tag name="KSO_WM_UNIT_PLACING_PICTURE_USER_VIEWPORT" val="{&quot;height&quot;:5460,&quot;width&quot;:6435}"/>
</p:tagLst>
</file>

<file path=ppt/tags/tag12.xml><?xml version="1.0" encoding="utf-8"?>
<p:tagLst xmlns:p="http://schemas.openxmlformats.org/presentationml/2006/main">
  <p:tag name="REFSHAPE" val="180521716"/>
  <p:tag name="KSO_WM_UNIT_PLACING_PICTURE_USER_VIEWPORT" val="{&quot;height&quot;:5460,&quot;width&quot;:6435}"/>
</p:tagLst>
</file>

<file path=ppt/tags/tag1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4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5.xml><?xml version="1.0" encoding="utf-8"?>
<p:tagLst xmlns:p="http://schemas.openxmlformats.org/presentationml/2006/main">
  <p:tag name="REFSHAPE" val="180521716"/>
  <p:tag name="KSO_WM_UNIT_PLACING_PICTURE_USER_VIEWPORT" val="{&quot;height&quot;:5460,&quot;width&quot;:6435}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8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76634074324_1_1"/>
</p:tagLst>
</file>

<file path=ppt/theme/theme1.xml><?xml version="1.0" encoding="utf-8"?>
<a:theme xmlns:a="http://schemas.openxmlformats.org/drawingml/2006/main" name="第一PPT，www.1ppt.com">
  <a:themeElements>
    <a:clrScheme name="自定义 601">
      <a:dk1>
        <a:srgbClr val="4D4D4D"/>
      </a:dk1>
      <a:lt1>
        <a:sysClr val="window" lastClr="FFFFFF"/>
      </a:lt1>
      <a:dk2>
        <a:srgbClr val="4D4D4D"/>
      </a:dk2>
      <a:lt2>
        <a:srgbClr val="FFFFFF"/>
      </a:lt2>
      <a:accent1>
        <a:srgbClr val="956951"/>
      </a:accent1>
      <a:accent2>
        <a:srgbClr val="B07982"/>
      </a:accent2>
      <a:accent3>
        <a:srgbClr val="9D8855"/>
      </a:accent3>
      <a:accent4>
        <a:srgbClr val="62A088"/>
      </a:accent4>
      <a:accent5>
        <a:srgbClr val="5F77AB"/>
      </a:accent5>
      <a:accent6>
        <a:srgbClr val="FFC000"/>
      </a:accent6>
      <a:hlink>
        <a:srgbClr val="2998E3"/>
      </a:hlink>
      <a:folHlink>
        <a:srgbClr val="A5A5A5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A000120150608A07KPBG</Template>
  <TotalTime>0</TotalTime>
  <Words>3566</Words>
  <Application>WPS 演示</Application>
  <PresentationFormat>自定义</PresentationFormat>
  <Paragraphs>291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Wingdings 2</vt:lpstr>
      <vt:lpstr>幼圆</vt:lpstr>
      <vt:lpstr>方正粗活意简体</vt:lpstr>
      <vt:lpstr>华文彩云</vt:lpstr>
      <vt:lpstr>Brush Script Std</vt:lpstr>
      <vt:lpstr>华文细黑</vt:lpstr>
      <vt:lpstr>ISOCP</vt:lpstr>
      <vt:lpstr>造字工房悦黑（非商用）常规体</vt:lpstr>
      <vt:lpstr>Futura Bk BT</vt:lpstr>
      <vt:lpstr>AcadEref</vt:lpstr>
      <vt:lpstr>Calibri Light</vt:lpstr>
      <vt:lpstr>Adobe 仿宋 Std R</vt:lpstr>
      <vt:lpstr>方正喵呜体</vt:lpstr>
      <vt:lpstr>黑体</vt:lpstr>
      <vt:lpstr>Montserrat</vt:lpstr>
      <vt:lpstr>AMGDT</vt:lpstr>
      <vt:lpstr>Arial</vt:lpstr>
      <vt:lpstr>Open Sans Light</vt:lpstr>
      <vt:lpstr>Open Sans</vt:lpstr>
      <vt:lpstr>Source Sans Pro</vt:lpstr>
      <vt:lpstr>隶书</vt:lpstr>
      <vt:lpstr>Calibri</vt:lpstr>
      <vt:lpstr>Arial Unicode MS</vt:lpstr>
      <vt:lpstr>Arvo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粉色圆点</dc:title>
  <dc:creator>第一PPT模板网-WWW.1PPT.COM</dc:creator>
  <cp:keywords>第一PPT模板网-WWW.1PPT.COM</cp:keywords>
  <cp:lastModifiedBy>高考数学没100不改网名</cp:lastModifiedBy>
  <cp:revision>47</cp:revision>
  <dcterms:created xsi:type="dcterms:W3CDTF">2015-06-24T12:12:00Z</dcterms:created>
  <dcterms:modified xsi:type="dcterms:W3CDTF">2019-12-20T01:50:23Z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