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0" r:id="rId2"/>
    <p:sldId id="257" r:id="rId3"/>
    <p:sldId id="276" r:id="rId4"/>
    <p:sldId id="300" r:id="rId5"/>
    <p:sldId id="258" r:id="rId6"/>
    <p:sldId id="302" r:id="rId7"/>
    <p:sldId id="304" r:id="rId8"/>
    <p:sldId id="305" r:id="rId9"/>
    <p:sldId id="301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6" r:id="rId19"/>
    <p:sldId id="315" r:id="rId20"/>
    <p:sldId id="317" r:id="rId21"/>
    <p:sldId id="318" r:id="rId22"/>
    <p:sldId id="319" r:id="rId23"/>
    <p:sldId id="275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269" y="645479"/>
            <a:ext cx="67034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194" y="1603490"/>
            <a:ext cx="6967610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0071" y="4767688"/>
            <a:ext cx="2235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med.jafarpour@concordia.ca" TargetMode="External"/><Relationship Id="rId2" Type="http://schemas.openxmlformats.org/officeDocument/2006/relationships/hyperlink" Target="mailto:paquet@cse.concordia.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marhwal97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phviz.org/doc/info/lang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2205">
              <a:lnSpc>
                <a:spcPct val="100000"/>
              </a:lnSpc>
              <a:spcBef>
                <a:spcPts val="100"/>
              </a:spcBef>
            </a:pPr>
            <a:r>
              <a:rPr spc="660" dirty="0"/>
              <a:t>COMP </a:t>
            </a:r>
            <a:r>
              <a:rPr spc="490" dirty="0"/>
              <a:t>442</a:t>
            </a:r>
            <a:r>
              <a:rPr spc="-105" dirty="0"/>
              <a:t> </a:t>
            </a:r>
            <a:r>
              <a:rPr spc="-204" dirty="0"/>
              <a:t>/ </a:t>
            </a:r>
            <a:r>
              <a:rPr spc="170" dirty="0"/>
              <a:t>6421</a:t>
            </a:r>
          </a:p>
          <a:p>
            <a:pPr marL="2402205">
              <a:lnSpc>
                <a:spcPct val="100000"/>
              </a:lnSpc>
            </a:pPr>
            <a:r>
              <a:rPr spc="465" dirty="0"/>
              <a:t>Compiler</a:t>
            </a:r>
            <a:r>
              <a:rPr spc="85" dirty="0"/>
              <a:t> </a:t>
            </a:r>
            <a:r>
              <a:rPr spc="545" dirty="0"/>
              <a:t>Design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</a:t>
            </a:fld>
            <a:endParaRPr spc="30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0A8AC03A-67BB-494D-A7F1-0B7419A61D9B}"/>
              </a:ext>
            </a:extLst>
          </p:cNvPr>
          <p:cNvSpPr txBox="1"/>
          <p:nvPr/>
        </p:nvSpPr>
        <p:spPr>
          <a:xfrm>
            <a:off x="3674824" y="3105150"/>
            <a:ext cx="79819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Instructor: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TAs: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BE7E1680-504B-441C-B662-2493424D0F31}"/>
              </a:ext>
            </a:extLst>
          </p:cNvPr>
          <p:cNvSpPr txBox="1"/>
          <p:nvPr/>
        </p:nvSpPr>
        <p:spPr>
          <a:xfrm>
            <a:off x="4670984" y="3105150"/>
            <a:ext cx="1882216" cy="8413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Dr.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Joey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Paquet </a:t>
            </a:r>
            <a:endParaRPr lang="en-US" sz="13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Hamed Jafarpour</a:t>
            </a: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r>
              <a:rPr lang="en-CA" sz="1300" spc="20" dirty="0" err="1">
                <a:solidFill>
                  <a:srgbClr val="FFFFFF"/>
                </a:solidFill>
                <a:latin typeface="Tahoma"/>
                <a:cs typeface="Tahoma"/>
              </a:rPr>
              <a:t>Vashisht</a:t>
            </a:r>
            <a:r>
              <a:rPr lang="en-CA"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300" spc="20" dirty="0" err="1">
                <a:solidFill>
                  <a:srgbClr val="FFFFFF"/>
                </a:solidFill>
                <a:latin typeface="Tahoma"/>
                <a:cs typeface="Tahoma"/>
              </a:rPr>
              <a:t>Marhwal</a:t>
            </a:r>
            <a:endParaRPr lang="en-CA" sz="1300" spc="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 indent="7620">
              <a:lnSpc>
                <a:spcPct val="101000"/>
              </a:lnSpc>
              <a:spcBef>
                <a:spcPts val="85"/>
              </a:spcBef>
            </a:pPr>
            <a:endParaRPr lang="en-CA" sz="1300" spc="2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742A0C06-3D75-4F7C-B72A-9B160B773F07}"/>
              </a:ext>
            </a:extLst>
          </p:cNvPr>
          <p:cNvSpPr txBox="1"/>
          <p:nvPr/>
        </p:nvSpPr>
        <p:spPr>
          <a:xfrm>
            <a:off x="6316626" y="3069153"/>
            <a:ext cx="2649776" cy="85965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paquet@cse.concordia.ca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CA" sz="1400" dirty="0">
                <a:hlinkClick r:id="rId3"/>
              </a:rPr>
              <a:t>hamed.jafarpour@concordia.ca</a:t>
            </a:r>
            <a:endParaRPr lang="en-CA" sz="1400" dirty="0"/>
          </a:p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r>
              <a:rPr lang="en-CA" sz="1400" u="none" strike="noStrike" dirty="0">
                <a:solidFill>
                  <a:srgbClr val="0072A8"/>
                </a:solidFill>
                <a:effectLst/>
                <a:hlinkClick r:id="rId4"/>
              </a:rPr>
              <a:t>vmarhwal97@gmail.com</a:t>
            </a:r>
            <a:endParaRPr lang="en-CA" sz="1400" dirty="0">
              <a:effectLst/>
            </a:endParaRPr>
          </a:p>
          <a:p>
            <a:pPr marL="15240" marR="5080" indent="-3175">
              <a:lnSpc>
                <a:spcPct val="101000"/>
              </a:lnSpc>
              <a:spcBef>
                <a:spcPts val="85"/>
              </a:spcBef>
            </a:pPr>
            <a:endParaRPr lang="en-CA" sz="1300" dirty="0">
              <a:latin typeface="Tahoma"/>
              <a:cs typeface="Tahoma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7FD55B43-D8E9-4844-A3B5-B6E49E57B75A}"/>
              </a:ext>
            </a:extLst>
          </p:cNvPr>
          <p:cNvSpPr txBox="1"/>
          <p:nvPr/>
        </p:nvSpPr>
        <p:spPr>
          <a:xfrm>
            <a:off x="3604751" y="2247351"/>
            <a:ext cx="45719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000" spc="465" dirty="0">
                <a:solidFill>
                  <a:schemeClr val="bg1"/>
                </a:solidFill>
                <a:latin typeface="Calibri"/>
                <a:ea typeface="+mj-ea"/>
                <a:cs typeface="Calibri"/>
              </a:rPr>
              <a:t>Abstract Syntax Tree (AST) </a:t>
            </a:r>
            <a:endParaRPr sz="2000" spc="465" dirty="0">
              <a:solidFill>
                <a:schemeClr val="bg1"/>
              </a:solidFill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DOT Files: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10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7311584" cy="1624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DOT is a graph description language.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DOT graphs are files with the filename extension </a:t>
            </a:r>
            <a:r>
              <a:rPr lang="en-CA" i="1" dirty="0" err="1">
                <a:solidFill>
                  <a:srgbClr val="FFFF00"/>
                </a:solidFill>
                <a:latin typeface="Tahoma"/>
                <a:cs typeface="Tahoma"/>
              </a:rPr>
              <a:t>gv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or </a:t>
            </a:r>
            <a:r>
              <a:rPr lang="en-CA" dirty="0">
                <a:solidFill>
                  <a:srgbClr val="FFFF00"/>
                </a:solidFill>
                <a:latin typeface="Tahoma"/>
                <a:cs typeface="Tahoma"/>
              </a:rPr>
              <a:t>dot.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rgbClr val="FFFF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DOT can be used to describe an undirected or directed graph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749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DOT Files: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11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6401875" cy="3281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Undirected graphs: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graph </a:t>
            </a:r>
            <a:r>
              <a:rPr lang="en-CA" dirty="0" err="1">
                <a:solidFill>
                  <a:schemeClr val="bg1"/>
                </a:solidFill>
                <a:latin typeface="Tahoma"/>
                <a:cs typeface="Tahoma"/>
              </a:rPr>
              <a:t>graphName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{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  a -- b -- c;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  b -- d;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}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Note: The graph name and the semicolons are optional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3332D-4F55-4A4B-A5D0-B311D45D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18246"/>
            <a:ext cx="1466145" cy="21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DOT Files: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12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2820475" cy="2287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Directed graphs: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digraph </a:t>
            </a:r>
            <a:r>
              <a:rPr lang="en-CA" dirty="0" err="1">
                <a:solidFill>
                  <a:schemeClr val="bg1"/>
                </a:solidFill>
                <a:latin typeface="Tahoma"/>
                <a:cs typeface="Tahoma"/>
              </a:rPr>
              <a:t>graphName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{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  a -&gt; b -&gt; c;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  b -&gt; d;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}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DE234-916B-4DF0-B467-E31B952E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091322"/>
            <a:ext cx="1846427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DOT Files: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13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6935275" cy="394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Directed graphs: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B -&gt; {C D}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is equivalent to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B -&gt; C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 B -&gt; D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Note: For mor information about DOT file, visit the bellow link: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  <a:hlinkClick r:id="rId2"/>
              </a:rPr>
              <a:t>https://graphviz.org/doc/info/lang.html</a:t>
            </a: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DE234-916B-4DF0-B467-E31B952E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091322"/>
            <a:ext cx="1846427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14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60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Gephi is the leading visualization and exploration software for all kinds of graphs and networks. 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Gephi is open-source and free.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  <a:hlinkClick r:id="rId2"/>
              </a:rPr>
              <a:t>Download Gephi Platform</a:t>
            </a: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799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15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60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Gephi is the leading visualization and exploration software for all kinds of graphs and networks. 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Gephi is open-source and free.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  <a:hlinkClick r:id="rId2"/>
              </a:rPr>
              <a:t>Download Gephi Platform</a:t>
            </a: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718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16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3612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digraph name {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A[label="program"]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B[label="class list"]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C[label="class: LINEAR"]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D[label="class: QUADRATIC"]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A-&gt;B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B-&gt;C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	B-&gt;D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}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126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17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E0E97-8CC7-490B-9EE6-FFEE427B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26" y="971550"/>
            <a:ext cx="7579473" cy="40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18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33EFF-CD12-44D2-AE70-5CB6CE23E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47634"/>
            <a:ext cx="7543800" cy="40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19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64E9A-5AFA-41E5-98B8-3F3AF280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46" y="1033870"/>
            <a:ext cx="7696201" cy="40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2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607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345" dirty="0"/>
              <a:t>Outline</a:t>
            </a:r>
            <a:endParaRPr sz="32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696075" cy="17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  <a:latin typeface="Tahoma"/>
                <a:cs typeface="Tahoma"/>
              </a:rPr>
              <a:t>Abstract Syntax Tree (AST)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  <a:latin typeface="Tahoma"/>
                <a:cs typeface="Tahoma"/>
              </a:rPr>
              <a:t>AST Data Structure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  <a:latin typeface="Tahoma"/>
                <a:cs typeface="Tahoma"/>
              </a:rPr>
              <a:t>DOT files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1"/>
                </a:solidFill>
                <a:latin typeface="Tahoma"/>
                <a:cs typeface="Tahoma"/>
              </a:rPr>
              <a:t>Gephi Platform </a:t>
            </a:r>
          </a:p>
          <a:p>
            <a:pPr marL="298450" marR="5080" indent="-285750">
              <a:lnSpc>
                <a:spcPct val="1153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16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sz="1600" b="1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61950"/>
            <a:ext cx="7316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( a piece of a file) 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20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888416"/>
            <a:ext cx="6935275" cy="4275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digraph name  {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0[label="program"]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0-&gt;1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1[label="class list"]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1-&gt;2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2[label="class"]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2-&gt;3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3[label="</a:t>
            </a:r>
            <a:r>
              <a:rPr lang="en-CA" dirty="0" err="1">
                <a:solidFill>
                  <a:schemeClr val="bg1"/>
                </a:solidFill>
                <a:latin typeface="Tahoma"/>
                <a:cs typeface="Tahoma"/>
              </a:rPr>
              <a:t>InheritedUtility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2-&gt;4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4[label="inheritance list"]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2-&gt;5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5[label="</a:t>
            </a:r>
            <a:r>
              <a:rPr lang="en-CA" dirty="0" err="1">
                <a:solidFill>
                  <a:schemeClr val="bg1"/>
                </a:solidFill>
                <a:latin typeface="Tahoma"/>
                <a:cs typeface="Tahoma"/>
              </a:rPr>
              <a:t>var+func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CA" dirty="0" err="1">
                <a:solidFill>
                  <a:schemeClr val="bg1"/>
                </a:solidFill>
                <a:latin typeface="Tahoma"/>
                <a:cs typeface="Tahoma"/>
              </a:rPr>
              <a:t>decl</a:t>
            </a: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 list"]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dirty="0">
                <a:solidFill>
                  <a:schemeClr val="bg1"/>
                </a:solidFill>
                <a:latin typeface="Tahoma"/>
                <a:cs typeface="Tahoma"/>
              </a:rPr>
              <a:t>5-&gt;6</a:t>
            </a:r>
          </a:p>
        </p:txBody>
      </p:sp>
    </p:spTree>
    <p:extLst>
      <p:ext uri="{BB962C8B-B14F-4D97-AF65-F5344CB8AC3E}">
        <p14:creationId xmlns:p14="http://schemas.microsoft.com/office/powerpoint/2010/main" val="3358673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21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22C13-C5AB-4FB5-BFBB-6F3CC782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5" y="895351"/>
            <a:ext cx="7760546" cy="40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spc="325" dirty="0"/>
              <a:t>Gephi Platform  </a:t>
            </a:r>
            <a:br>
              <a:rPr lang="en-US" sz="2400" b="1" dirty="0">
                <a:solidFill>
                  <a:schemeClr val="bg1"/>
                </a:solidFill>
                <a:latin typeface="Tahoma"/>
                <a:cs typeface="Tahoma"/>
              </a:rPr>
            </a:b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22</a:t>
            </a:fld>
            <a:endParaRPr spc="3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34C150-E184-48EE-B1F7-AB73C76B7B0F}"/>
              </a:ext>
            </a:extLst>
          </p:cNvPr>
          <p:cNvSpPr txBox="1"/>
          <p:nvPr/>
        </p:nvSpPr>
        <p:spPr>
          <a:xfrm>
            <a:off x="1219200" y="1352550"/>
            <a:ext cx="6935275" cy="2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12A24-323B-480C-A980-9088A0A5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07" y="977685"/>
            <a:ext cx="7613248" cy="39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0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6400" y="0"/>
            <a:ext cx="4737735" cy="5143500"/>
            <a:chOff x="4406400" y="0"/>
            <a:chExt cx="4737735" cy="5143500"/>
          </a:xfrm>
        </p:grpSpPr>
        <p:sp>
          <p:nvSpPr>
            <p:cNvPr id="3" name="object 3"/>
            <p:cNvSpPr/>
            <p:nvPr/>
          </p:nvSpPr>
          <p:spPr>
            <a:xfrm>
              <a:off x="4406392" y="0"/>
              <a:ext cx="4737735" cy="4734560"/>
            </a:xfrm>
            <a:custGeom>
              <a:avLst/>
              <a:gdLst/>
              <a:ahLst/>
              <a:cxnLst/>
              <a:rect l="l" t="t" r="r" b="b"/>
              <a:pathLst>
                <a:path w="4737734" h="4734560">
                  <a:moveTo>
                    <a:pt x="4737608" y="2341867"/>
                  </a:moveTo>
                  <a:lnTo>
                    <a:pt x="4727130" y="2331402"/>
                  </a:lnTo>
                  <a:lnTo>
                    <a:pt x="4727130" y="0"/>
                  </a:lnTo>
                  <a:lnTo>
                    <a:pt x="2393962" y="0"/>
                  </a:lnTo>
                  <a:lnTo>
                    <a:pt x="440423" y="0"/>
                  </a:lnTo>
                  <a:lnTo>
                    <a:pt x="0" y="0"/>
                  </a:lnTo>
                  <a:lnTo>
                    <a:pt x="4737608" y="4734001"/>
                  </a:lnTo>
                  <a:lnTo>
                    <a:pt x="4737608" y="2341867"/>
                  </a:lnTo>
                  <a:close/>
                </a:path>
              </a:pathLst>
            </a:custGeom>
            <a:solidFill>
              <a:srgbClr val="FFFFFF">
                <a:alpha val="3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18391" y="1236471"/>
              <a:ext cx="1866264" cy="2249805"/>
            </a:xfrm>
            <a:custGeom>
              <a:avLst/>
              <a:gdLst/>
              <a:ahLst/>
              <a:cxnLst/>
              <a:rect l="l" t="t" r="r" b="b"/>
              <a:pathLst>
                <a:path w="1866265" h="2249804">
                  <a:moveTo>
                    <a:pt x="808799" y="808799"/>
                  </a:moveTo>
                  <a:lnTo>
                    <a:pt x="0" y="0"/>
                  </a:lnTo>
                  <a:lnTo>
                    <a:pt x="0" y="404406"/>
                  </a:lnTo>
                  <a:lnTo>
                    <a:pt x="404406" y="808799"/>
                  </a:lnTo>
                  <a:lnTo>
                    <a:pt x="808799" y="808799"/>
                  </a:lnTo>
                  <a:close/>
                </a:path>
                <a:path w="1866265" h="2249804">
                  <a:moveTo>
                    <a:pt x="1040257" y="611886"/>
                  </a:moveTo>
                  <a:lnTo>
                    <a:pt x="635863" y="207492"/>
                  </a:lnTo>
                  <a:lnTo>
                    <a:pt x="231457" y="207492"/>
                  </a:lnTo>
                  <a:lnTo>
                    <a:pt x="1040257" y="1016292"/>
                  </a:lnTo>
                  <a:lnTo>
                    <a:pt x="1040257" y="611886"/>
                  </a:lnTo>
                  <a:close/>
                </a:path>
                <a:path w="1866265" h="2249804">
                  <a:moveTo>
                    <a:pt x="1177480" y="2041804"/>
                  </a:moveTo>
                  <a:lnTo>
                    <a:pt x="368681" y="1233004"/>
                  </a:lnTo>
                  <a:lnTo>
                    <a:pt x="368681" y="1637398"/>
                  </a:lnTo>
                  <a:lnTo>
                    <a:pt x="773087" y="2041804"/>
                  </a:lnTo>
                  <a:lnTo>
                    <a:pt x="1177480" y="2041804"/>
                  </a:lnTo>
                  <a:close/>
                </a:path>
                <a:path w="1866265" h="2249804">
                  <a:moveTo>
                    <a:pt x="1412519" y="1844890"/>
                  </a:moveTo>
                  <a:lnTo>
                    <a:pt x="1008113" y="1440484"/>
                  </a:lnTo>
                  <a:lnTo>
                    <a:pt x="603719" y="1440484"/>
                  </a:lnTo>
                  <a:lnTo>
                    <a:pt x="1412519" y="2249284"/>
                  </a:lnTo>
                  <a:lnTo>
                    <a:pt x="1412519" y="1844890"/>
                  </a:lnTo>
                  <a:close/>
                </a:path>
                <a:path w="1866265" h="2249804">
                  <a:moveTo>
                    <a:pt x="1865744" y="1434350"/>
                  </a:moveTo>
                  <a:lnTo>
                    <a:pt x="1056944" y="625551"/>
                  </a:lnTo>
                  <a:lnTo>
                    <a:pt x="1056944" y="1029957"/>
                  </a:lnTo>
                  <a:lnTo>
                    <a:pt x="1461338" y="1434350"/>
                  </a:lnTo>
                  <a:lnTo>
                    <a:pt x="1865744" y="1434350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099" y="2069505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9" y="404399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1137" y="2477820"/>
              <a:ext cx="2092960" cy="1640205"/>
            </a:xfrm>
            <a:custGeom>
              <a:avLst/>
              <a:gdLst/>
              <a:ahLst/>
              <a:cxnLst/>
              <a:rect l="l" t="t" r="r" b="b"/>
              <a:pathLst>
                <a:path w="2092959" h="1640204">
                  <a:moveTo>
                    <a:pt x="808799" y="808799"/>
                  </a:moveTo>
                  <a:lnTo>
                    <a:pt x="0" y="0"/>
                  </a:lnTo>
                  <a:lnTo>
                    <a:pt x="0" y="404393"/>
                  </a:lnTo>
                  <a:lnTo>
                    <a:pt x="404393" y="808799"/>
                  </a:lnTo>
                  <a:lnTo>
                    <a:pt x="808799" y="808799"/>
                  </a:lnTo>
                  <a:close/>
                </a:path>
                <a:path w="2092959" h="1640204">
                  <a:moveTo>
                    <a:pt x="995260" y="1426006"/>
                  </a:moveTo>
                  <a:lnTo>
                    <a:pt x="186461" y="617194"/>
                  </a:lnTo>
                  <a:lnTo>
                    <a:pt x="186461" y="1021600"/>
                  </a:lnTo>
                  <a:lnTo>
                    <a:pt x="590854" y="1426006"/>
                  </a:lnTo>
                  <a:lnTo>
                    <a:pt x="995260" y="1426006"/>
                  </a:lnTo>
                  <a:close/>
                </a:path>
                <a:path w="2092959" h="1640204">
                  <a:moveTo>
                    <a:pt x="1224305" y="1229093"/>
                  </a:moveTo>
                  <a:lnTo>
                    <a:pt x="819912" y="824687"/>
                  </a:lnTo>
                  <a:lnTo>
                    <a:pt x="415505" y="824687"/>
                  </a:lnTo>
                  <a:lnTo>
                    <a:pt x="1224305" y="1633486"/>
                  </a:lnTo>
                  <a:lnTo>
                    <a:pt x="1224305" y="1229093"/>
                  </a:lnTo>
                  <a:close/>
                </a:path>
                <a:path w="2092959" h="1640204">
                  <a:moveTo>
                    <a:pt x="1912924" y="619544"/>
                  </a:moveTo>
                  <a:lnTo>
                    <a:pt x="1508518" y="215150"/>
                  </a:lnTo>
                  <a:lnTo>
                    <a:pt x="1104125" y="215150"/>
                  </a:lnTo>
                  <a:lnTo>
                    <a:pt x="1912924" y="1023950"/>
                  </a:lnTo>
                  <a:lnTo>
                    <a:pt x="1912924" y="619544"/>
                  </a:lnTo>
                  <a:close/>
                </a:path>
                <a:path w="2092959" h="1640204">
                  <a:moveTo>
                    <a:pt x="2092744" y="1235341"/>
                  </a:moveTo>
                  <a:lnTo>
                    <a:pt x="1688338" y="830935"/>
                  </a:lnTo>
                  <a:lnTo>
                    <a:pt x="1283944" y="830935"/>
                  </a:lnTo>
                  <a:lnTo>
                    <a:pt x="2092744" y="1639735"/>
                  </a:lnTo>
                  <a:lnTo>
                    <a:pt x="2092744" y="1235341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7414" y="371080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89">
                  <a:moveTo>
                    <a:pt x="808799" y="808799"/>
                  </a:moveTo>
                  <a:lnTo>
                    <a:pt x="404399" y="808799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9" y="808799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2444" y="3718483"/>
              <a:ext cx="1681480" cy="1424940"/>
            </a:xfrm>
            <a:custGeom>
              <a:avLst/>
              <a:gdLst/>
              <a:ahLst/>
              <a:cxnLst/>
              <a:rect l="l" t="t" r="r" b="b"/>
              <a:pathLst>
                <a:path w="1681479" h="1424939">
                  <a:moveTo>
                    <a:pt x="808799" y="604215"/>
                  </a:moveTo>
                  <a:lnTo>
                    <a:pt x="404393" y="199821"/>
                  </a:lnTo>
                  <a:lnTo>
                    <a:pt x="0" y="199821"/>
                  </a:lnTo>
                  <a:lnTo>
                    <a:pt x="808799" y="1008621"/>
                  </a:lnTo>
                  <a:lnTo>
                    <a:pt x="808799" y="604215"/>
                  </a:lnTo>
                  <a:close/>
                </a:path>
                <a:path w="1681479" h="1424939">
                  <a:moveTo>
                    <a:pt x="1448841" y="808799"/>
                  </a:moveTo>
                  <a:lnTo>
                    <a:pt x="640041" y="0"/>
                  </a:lnTo>
                  <a:lnTo>
                    <a:pt x="640041" y="404393"/>
                  </a:lnTo>
                  <a:lnTo>
                    <a:pt x="1044435" y="808799"/>
                  </a:lnTo>
                  <a:lnTo>
                    <a:pt x="1448841" y="808799"/>
                  </a:lnTo>
                  <a:close/>
                </a:path>
                <a:path w="1681479" h="1424939">
                  <a:moveTo>
                    <a:pt x="1634642" y="1424584"/>
                  </a:moveTo>
                  <a:lnTo>
                    <a:pt x="825842" y="615784"/>
                  </a:lnTo>
                  <a:lnTo>
                    <a:pt x="825842" y="1020191"/>
                  </a:lnTo>
                  <a:lnTo>
                    <a:pt x="1230236" y="1424584"/>
                  </a:lnTo>
                  <a:lnTo>
                    <a:pt x="1634642" y="1424584"/>
                  </a:lnTo>
                  <a:close/>
                </a:path>
                <a:path w="1681479" h="1424939">
                  <a:moveTo>
                    <a:pt x="1680883" y="611886"/>
                  </a:moveTo>
                  <a:lnTo>
                    <a:pt x="1276477" y="207479"/>
                  </a:lnTo>
                  <a:lnTo>
                    <a:pt x="872083" y="207479"/>
                  </a:lnTo>
                  <a:lnTo>
                    <a:pt x="1680883" y="1016279"/>
                  </a:lnTo>
                  <a:lnTo>
                    <a:pt x="1680883" y="611886"/>
                  </a:lnTo>
                  <a:close/>
                </a:path>
              </a:pathLst>
            </a:custGeom>
            <a:solidFill>
              <a:srgbClr val="FFFFFF">
                <a:alpha val="73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6875" y="2386113"/>
            <a:ext cx="1401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70" dirty="0">
                <a:solidFill>
                  <a:srgbClr val="FFFFFF"/>
                </a:solidFill>
                <a:latin typeface="Calibri"/>
                <a:cs typeface="Calibri"/>
              </a:rPr>
              <a:t>Thanks!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23</a:t>
            </a:fld>
            <a:endParaRPr spc="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649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Abstract Syntax Tree (AST)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3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3962" y="1276350"/>
            <a:ext cx="6696075" cy="1421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AST is a tree representation of the abstract syntactic structure of source code written in a programming language.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Each node of the tree denotes a construct occurring in the source code.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The AST structure is constructed bottom-up.</a:t>
            </a:r>
          </a:p>
        </p:txBody>
      </p:sp>
    </p:spTree>
    <p:extLst>
      <p:ext uri="{BB962C8B-B14F-4D97-AF65-F5344CB8AC3E}">
        <p14:creationId xmlns:p14="http://schemas.microsoft.com/office/powerpoint/2010/main" val="3270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4649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Abstract Syntax Tree (AST)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4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3962" y="1276350"/>
            <a:ext cx="6696075" cy="24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An abstract syntax tree for the following code: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while b ≠ 0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 if a &gt; b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   a := a − b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 else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    b := b − a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300" spc="10" dirty="0">
                <a:solidFill>
                  <a:srgbClr val="FFFFFF"/>
                </a:solidFill>
                <a:latin typeface="Tahoma"/>
                <a:cs typeface="Tahoma"/>
              </a:rPr>
              <a:t>return a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spc="1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735F33E-6ECC-4E11-924A-B4E3FD5EF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46" y="1672651"/>
            <a:ext cx="2795753" cy="31557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083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AST Data Structure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5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332424" y="996146"/>
            <a:ext cx="6855459" cy="4147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Each node needs connection to: 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Parent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to migrate information upwards in the tree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parent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Siblings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to iterate through (1) a list of operands or (2) members of a group, e.g. members of a class, or statements in a statement block. 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right sibling (thus creating a linked list of siblings)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leftmost sibling (in case one needs to traverse the list as a sibling is being processed).</a:t>
            </a:r>
          </a:p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Children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to generate/traverse the tree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leftmost child (who represents the head of the linked list of children, which are each other’s siblings).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602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>
                <a:solidFill>
                  <a:srgbClr val="FFFF00"/>
                </a:solidFill>
              </a:rPr>
              <a:t>Parent</a:t>
            </a:r>
            <a:r>
              <a:rPr lang="en-CA" sz="2400" spc="325" dirty="0"/>
              <a:t> Connection for Each Node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6</a:t>
            </a:fld>
            <a:endParaRPr spc="30" dirty="0"/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C5E67B2-6449-48A3-9385-5E32856B13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45441"/>
            <a:ext cx="3886200" cy="438654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1B66D8-810A-49F9-B268-DA2D1DA0E6B3}"/>
              </a:ext>
            </a:extLst>
          </p:cNvPr>
          <p:cNvCxnSpPr/>
          <p:nvPr/>
        </p:nvCxnSpPr>
        <p:spPr>
          <a:xfrm flipV="1">
            <a:off x="3657600" y="895350"/>
            <a:ext cx="5334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E2342-8196-44D4-99C6-57C07CD8F310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895350"/>
            <a:ext cx="457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FDEF3F-66A4-4597-BA8B-962031A522AD}"/>
              </a:ext>
            </a:extLst>
          </p:cNvPr>
          <p:cNvCxnSpPr>
            <a:cxnSpLocks/>
          </p:cNvCxnSpPr>
          <p:nvPr/>
        </p:nvCxnSpPr>
        <p:spPr>
          <a:xfrm flipV="1">
            <a:off x="3200400" y="1733550"/>
            <a:ext cx="4572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4A0D02-A6FB-47C8-8D80-C19A4A26B5F2}"/>
              </a:ext>
            </a:extLst>
          </p:cNvPr>
          <p:cNvCxnSpPr>
            <a:cxnSpLocks/>
          </p:cNvCxnSpPr>
          <p:nvPr/>
        </p:nvCxnSpPr>
        <p:spPr>
          <a:xfrm flipH="1" flipV="1">
            <a:off x="3733800" y="1733550"/>
            <a:ext cx="3048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D323F2-9830-4AD2-9EE4-13F4AC9232C7}"/>
              </a:ext>
            </a:extLst>
          </p:cNvPr>
          <p:cNvCxnSpPr>
            <a:cxnSpLocks/>
          </p:cNvCxnSpPr>
          <p:nvPr/>
        </p:nvCxnSpPr>
        <p:spPr>
          <a:xfrm flipV="1">
            <a:off x="5334000" y="1657350"/>
            <a:ext cx="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85936C-9427-4577-9D98-13D0F8CAD6D8}"/>
              </a:ext>
            </a:extLst>
          </p:cNvPr>
          <p:cNvCxnSpPr>
            <a:cxnSpLocks/>
          </p:cNvCxnSpPr>
          <p:nvPr/>
        </p:nvCxnSpPr>
        <p:spPr>
          <a:xfrm flipV="1">
            <a:off x="2765945" y="2306758"/>
            <a:ext cx="152400" cy="24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84ACE9-52F7-4C2B-8B1C-662A661D3E11}"/>
              </a:ext>
            </a:extLst>
          </p:cNvPr>
          <p:cNvCxnSpPr>
            <a:cxnSpLocks/>
          </p:cNvCxnSpPr>
          <p:nvPr/>
        </p:nvCxnSpPr>
        <p:spPr>
          <a:xfrm flipV="1">
            <a:off x="3159459" y="2950022"/>
            <a:ext cx="914400" cy="390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09B381-E8E5-4E3D-A693-9A116562BE3D}"/>
              </a:ext>
            </a:extLst>
          </p:cNvPr>
          <p:cNvCxnSpPr>
            <a:cxnSpLocks/>
          </p:cNvCxnSpPr>
          <p:nvPr/>
        </p:nvCxnSpPr>
        <p:spPr>
          <a:xfrm flipH="1" flipV="1">
            <a:off x="4226259" y="2947483"/>
            <a:ext cx="1031541" cy="36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5E5D2C-C7BC-4BA5-8947-4FECAA0FCA2E}"/>
              </a:ext>
            </a:extLst>
          </p:cNvPr>
          <p:cNvCxnSpPr>
            <a:cxnSpLocks/>
          </p:cNvCxnSpPr>
          <p:nvPr/>
        </p:nvCxnSpPr>
        <p:spPr>
          <a:xfrm flipV="1">
            <a:off x="4114800" y="2947483"/>
            <a:ext cx="1" cy="31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C5A5A9-1566-4410-BD38-9D95629E31EE}"/>
              </a:ext>
            </a:extLst>
          </p:cNvPr>
          <p:cNvCxnSpPr>
            <a:cxnSpLocks/>
          </p:cNvCxnSpPr>
          <p:nvPr/>
        </p:nvCxnSpPr>
        <p:spPr>
          <a:xfrm flipH="1" flipV="1">
            <a:off x="3171968" y="3693279"/>
            <a:ext cx="180832" cy="25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B0D7B5-2A90-4EE8-9319-42448CEB251C}"/>
              </a:ext>
            </a:extLst>
          </p:cNvPr>
          <p:cNvCxnSpPr>
            <a:cxnSpLocks/>
          </p:cNvCxnSpPr>
          <p:nvPr/>
        </p:nvCxnSpPr>
        <p:spPr>
          <a:xfrm flipV="1">
            <a:off x="2555541" y="3693279"/>
            <a:ext cx="210404" cy="31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3B2BC4-2200-436A-9E11-7144FD303AF3}"/>
              </a:ext>
            </a:extLst>
          </p:cNvPr>
          <p:cNvCxnSpPr>
            <a:cxnSpLocks/>
          </p:cNvCxnSpPr>
          <p:nvPr/>
        </p:nvCxnSpPr>
        <p:spPr>
          <a:xfrm flipV="1">
            <a:off x="3758823" y="3692601"/>
            <a:ext cx="210404" cy="31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FE49CD-178F-428C-96F7-CFED114835DE}"/>
              </a:ext>
            </a:extLst>
          </p:cNvPr>
          <p:cNvCxnSpPr>
            <a:cxnSpLocks/>
          </p:cNvCxnSpPr>
          <p:nvPr/>
        </p:nvCxnSpPr>
        <p:spPr>
          <a:xfrm flipV="1">
            <a:off x="5066524" y="3692601"/>
            <a:ext cx="210404" cy="31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B8D62F-DB84-4BCB-AF49-1797C9FCF047}"/>
              </a:ext>
            </a:extLst>
          </p:cNvPr>
          <p:cNvCxnSpPr>
            <a:cxnSpLocks/>
          </p:cNvCxnSpPr>
          <p:nvPr/>
        </p:nvCxnSpPr>
        <p:spPr>
          <a:xfrm flipV="1">
            <a:off x="4105702" y="4377805"/>
            <a:ext cx="210404" cy="31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967281-596A-441A-86CE-C4B4AD1354D9}"/>
              </a:ext>
            </a:extLst>
          </p:cNvPr>
          <p:cNvCxnSpPr>
            <a:cxnSpLocks/>
          </p:cNvCxnSpPr>
          <p:nvPr/>
        </p:nvCxnSpPr>
        <p:spPr>
          <a:xfrm flipV="1">
            <a:off x="5414541" y="4364491"/>
            <a:ext cx="210404" cy="312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8504A0-4E14-40FA-BEA7-7644D6EA5F6C}"/>
              </a:ext>
            </a:extLst>
          </p:cNvPr>
          <p:cNvCxnSpPr>
            <a:cxnSpLocks/>
          </p:cNvCxnSpPr>
          <p:nvPr/>
        </p:nvCxnSpPr>
        <p:spPr>
          <a:xfrm flipH="1" flipV="1">
            <a:off x="4376385" y="3714427"/>
            <a:ext cx="180832" cy="25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D75F80-B568-4180-84C0-8E1B26644112}"/>
              </a:ext>
            </a:extLst>
          </p:cNvPr>
          <p:cNvCxnSpPr>
            <a:cxnSpLocks/>
          </p:cNvCxnSpPr>
          <p:nvPr/>
        </p:nvCxnSpPr>
        <p:spPr>
          <a:xfrm flipH="1" flipV="1">
            <a:off x="5679536" y="3727974"/>
            <a:ext cx="180832" cy="25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04BB19-4A09-460C-BFE4-3C01B4A801B5}"/>
              </a:ext>
            </a:extLst>
          </p:cNvPr>
          <p:cNvCxnSpPr>
            <a:cxnSpLocks/>
          </p:cNvCxnSpPr>
          <p:nvPr/>
        </p:nvCxnSpPr>
        <p:spPr>
          <a:xfrm flipH="1" flipV="1">
            <a:off x="4714886" y="4370590"/>
            <a:ext cx="161914" cy="258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8B3E0-9F85-47C1-A51D-C4475F0165ED}"/>
              </a:ext>
            </a:extLst>
          </p:cNvPr>
          <p:cNvCxnSpPr>
            <a:cxnSpLocks/>
          </p:cNvCxnSpPr>
          <p:nvPr/>
        </p:nvCxnSpPr>
        <p:spPr>
          <a:xfrm flipH="1" flipV="1">
            <a:off x="6000772" y="4377805"/>
            <a:ext cx="161914" cy="251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F93F9-5EDC-41F1-AEE4-0BB8367F52E2}"/>
              </a:ext>
            </a:extLst>
          </p:cNvPr>
          <p:cNvCxnSpPr>
            <a:cxnSpLocks/>
          </p:cNvCxnSpPr>
          <p:nvPr/>
        </p:nvCxnSpPr>
        <p:spPr>
          <a:xfrm flipH="1" flipV="1">
            <a:off x="3171968" y="2265378"/>
            <a:ext cx="180832" cy="250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AFAB26D-BDD3-4CDD-A227-88A81C481491}"/>
              </a:ext>
            </a:extLst>
          </p:cNvPr>
          <p:cNvSpPr txBox="1"/>
          <p:nvPr/>
        </p:nvSpPr>
        <p:spPr>
          <a:xfrm>
            <a:off x="381000" y="1581150"/>
            <a:ext cx="3048000" cy="2867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Siblings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right sibling (thus creating a linked list of siblings) 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(Blue</a:t>
            </a:r>
            <a:r>
              <a:rPr kumimoji="0" lang="fa-I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Arrows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)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leftmost sibling (in case one needs to traverse the list as a sibling is being processed). 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(Red Arrows)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dirty="0">
              <a:latin typeface="Tahoma"/>
              <a:cs typeface="Tahom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570E36E-754B-4155-B940-CE12AE9FC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602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Siblings</a:t>
            </a:r>
            <a:r>
              <a:rPr lang="en-CA" sz="2400" spc="325" dirty="0"/>
              <a:t> Connection for Each Node</a:t>
            </a:r>
            <a:endParaRPr sz="2400" dirty="0"/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BC62AD-24B6-4C22-841B-A39C5FC60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70" y="590550"/>
            <a:ext cx="3711229" cy="41890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F44BA7-6CB7-49B5-96F4-DB36DE55F48B}"/>
              </a:ext>
            </a:extLst>
          </p:cNvPr>
          <p:cNvCxnSpPr/>
          <p:nvPr/>
        </p:nvCxnSpPr>
        <p:spPr>
          <a:xfrm>
            <a:off x="5791200" y="1435100"/>
            <a:ext cx="990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26BFAA-C863-4EC7-99F0-3331D34F3DD8}"/>
              </a:ext>
            </a:extLst>
          </p:cNvPr>
          <p:cNvCxnSpPr>
            <a:cxnSpLocks/>
          </p:cNvCxnSpPr>
          <p:nvPr/>
        </p:nvCxnSpPr>
        <p:spPr>
          <a:xfrm>
            <a:off x="5105400" y="1962150"/>
            <a:ext cx="609600" cy="4572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2BBB0-7CE7-4B5F-BA0A-8CBB4193C244}"/>
              </a:ext>
            </a:extLst>
          </p:cNvPr>
          <p:cNvCxnSpPr>
            <a:cxnSpLocks/>
          </p:cNvCxnSpPr>
          <p:nvPr/>
        </p:nvCxnSpPr>
        <p:spPr>
          <a:xfrm>
            <a:off x="6228444" y="3333750"/>
            <a:ext cx="74651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8C1C7-88AE-4B09-99D9-AC395794A1FF}"/>
              </a:ext>
            </a:extLst>
          </p:cNvPr>
          <p:cNvCxnSpPr>
            <a:cxnSpLocks/>
          </p:cNvCxnSpPr>
          <p:nvPr/>
        </p:nvCxnSpPr>
        <p:spPr>
          <a:xfrm>
            <a:off x="5073036" y="3333750"/>
            <a:ext cx="67031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EF6D9-ACAB-4CB6-9BF5-3CA6E7505441}"/>
              </a:ext>
            </a:extLst>
          </p:cNvPr>
          <p:cNvCxnSpPr>
            <a:cxnSpLocks/>
          </p:cNvCxnSpPr>
          <p:nvPr/>
        </p:nvCxnSpPr>
        <p:spPr>
          <a:xfrm>
            <a:off x="4737100" y="26098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BB3200-3355-42B9-8795-B115149179AC}"/>
              </a:ext>
            </a:extLst>
          </p:cNvPr>
          <p:cNvCxnSpPr>
            <a:cxnSpLocks/>
          </p:cNvCxnSpPr>
          <p:nvPr/>
        </p:nvCxnSpPr>
        <p:spPr>
          <a:xfrm>
            <a:off x="4737100" y="39814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9CF3FB-6FE3-4555-8D83-D2C6BEFF257A}"/>
              </a:ext>
            </a:extLst>
          </p:cNvPr>
          <p:cNvCxnSpPr>
            <a:cxnSpLocks/>
          </p:cNvCxnSpPr>
          <p:nvPr/>
        </p:nvCxnSpPr>
        <p:spPr>
          <a:xfrm>
            <a:off x="5867400" y="39814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9D545C-B137-478F-B9F7-980D63439702}"/>
              </a:ext>
            </a:extLst>
          </p:cNvPr>
          <p:cNvCxnSpPr>
            <a:cxnSpLocks/>
          </p:cNvCxnSpPr>
          <p:nvPr/>
        </p:nvCxnSpPr>
        <p:spPr>
          <a:xfrm>
            <a:off x="7137400" y="39814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D8760-B348-42E4-BF50-0DAB1E1CFEF7}"/>
              </a:ext>
            </a:extLst>
          </p:cNvPr>
          <p:cNvCxnSpPr>
            <a:cxnSpLocks/>
          </p:cNvCxnSpPr>
          <p:nvPr/>
        </p:nvCxnSpPr>
        <p:spPr>
          <a:xfrm>
            <a:off x="7435850" y="46418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5363-7866-4F61-B4E6-4804E4A999BD}"/>
              </a:ext>
            </a:extLst>
          </p:cNvPr>
          <p:cNvCxnSpPr>
            <a:cxnSpLocks/>
          </p:cNvCxnSpPr>
          <p:nvPr/>
        </p:nvCxnSpPr>
        <p:spPr>
          <a:xfrm>
            <a:off x="6197600" y="4667250"/>
            <a:ext cx="22860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A173A-E452-4D04-98C7-3A7BF8501BC1}"/>
              </a:ext>
            </a:extLst>
          </p:cNvPr>
          <p:cNvCxnSpPr>
            <a:cxnSpLocks/>
          </p:cNvCxnSpPr>
          <p:nvPr/>
        </p:nvCxnSpPr>
        <p:spPr>
          <a:xfrm flipH="1">
            <a:off x="5772150" y="1308100"/>
            <a:ext cx="9622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6F7F0B-329B-4599-9598-0B6A28E31146}"/>
              </a:ext>
            </a:extLst>
          </p:cNvPr>
          <p:cNvCxnSpPr>
            <a:cxnSpLocks/>
          </p:cNvCxnSpPr>
          <p:nvPr/>
        </p:nvCxnSpPr>
        <p:spPr>
          <a:xfrm flipH="1" flipV="1">
            <a:off x="5073036" y="1847850"/>
            <a:ext cx="718164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652F0D-DA9F-4BF3-932C-DEF3FC629C15}"/>
              </a:ext>
            </a:extLst>
          </p:cNvPr>
          <p:cNvCxnSpPr>
            <a:cxnSpLocks/>
          </p:cNvCxnSpPr>
          <p:nvPr/>
        </p:nvCxnSpPr>
        <p:spPr>
          <a:xfrm flipH="1">
            <a:off x="4697630" y="252095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355E85-461C-4E7C-B46A-4B922F0995F7}"/>
              </a:ext>
            </a:extLst>
          </p:cNvPr>
          <p:cNvCxnSpPr>
            <a:cxnSpLocks/>
          </p:cNvCxnSpPr>
          <p:nvPr/>
        </p:nvCxnSpPr>
        <p:spPr>
          <a:xfrm flipH="1">
            <a:off x="4705350" y="391795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35BC05-1024-470D-A56A-7D3C27E0F3E9}"/>
              </a:ext>
            </a:extLst>
          </p:cNvPr>
          <p:cNvCxnSpPr>
            <a:cxnSpLocks/>
          </p:cNvCxnSpPr>
          <p:nvPr/>
        </p:nvCxnSpPr>
        <p:spPr>
          <a:xfrm flipH="1">
            <a:off x="5861050" y="391160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E3306-FBF9-4C0D-9818-2A8BFE0B487B}"/>
              </a:ext>
            </a:extLst>
          </p:cNvPr>
          <p:cNvCxnSpPr>
            <a:cxnSpLocks/>
          </p:cNvCxnSpPr>
          <p:nvPr/>
        </p:nvCxnSpPr>
        <p:spPr>
          <a:xfrm flipH="1">
            <a:off x="7078880" y="389255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354602-A925-450C-B963-0FE707E94C1D}"/>
              </a:ext>
            </a:extLst>
          </p:cNvPr>
          <p:cNvCxnSpPr>
            <a:cxnSpLocks/>
          </p:cNvCxnSpPr>
          <p:nvPr/>
        </p:nvCxnSpPr>
        <p:spPr>
          <a:xfrm flipH="1">
            <a:off x="6172200" y="455295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FFB3CF-7EB1-45DB-991B-27EA5DFB0D9D}"/>
              </a:ext>
            </a:extLst>
          </p:cNvPr>
          <p:cNvCxnSpPr>
            <a:cxnSpLocks/>
          </p:cNvCxnSpPr>
          <p:nvPr/>
        </p:nvCxnSpPr>
        <p:spPr>
          <a:xfrm flipH="1">
            <a:off x="7377330" y="4552950"/>
            <a:ext cx="25537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314F5-E8A0-4EE7-9B27-11A0E874442D}"/>
              </a:ext>
            </a:extLst>
          </p:cNvPr>
          <p:cNvCxnSpPr>
            <a:cxnSpLocks/>
          </p:cNvCxnSpPr>
          <p:nvPr/>
        </p:nvCxnSpPr>
        <p:spPr>
          <a:xfrm flipH="1">
            <a:off x="5073036" y="3257550"/>
            <a:ext cx="6687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7C93F6-662B-4F09-9578-E128F9B8FEF8}"/>
              </a:ext>
            </a:extLst>
          </p:cNvPr>
          <p:cNvCxnSpPr>
            <a:cxnSpLocks/>
          </p:cNvCxnSpPr>
          <p:nvPr/>
        </p:nvCxnSpPr>
        <p:spPr>
          <a:xfrm flipH="1">
            <a:off x="5046266" y="3149600"/>
            <a:ext cx="19286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6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AFAB26D-BDD3-4CDD-A227-88A81C481491}"/>
              </a:ext>
            </a:extLst>
          </p:cNvPr>
          <p:cNvSpPr txBox="1"/>
          <p:nvPr/>
        </p:nvSpPr>
        <p:spPr>
          <a:xfrm>
            <a:off x="381000" y="1581150"/>
            <a:ext cx="3048000" cy="2928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0" lvl="1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Children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:</a:t>
            </a:r>
            <a:r>
              <a:rPr kumimoji="0" lang="en-CA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 to generate/traverse the tree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Link to leftmost child </a:t>
            </a:r>
            <a:r>
              <a:rPr kumimoji="0" lang="en-CA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(who represents the head of the linked list of children, which are each other’s siblings). </a:t>
            </a:r>
          </a:p>
          <a:p>
            <a:pPr marL="730250" marR="0" lvl="2" indent="-182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3A299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CA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CA" sz="1300" dirty="0">
              <a:latin typeface="Tahoma"/>
              <a:cs typeface="Tahom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570E36E-754B-4155-B940-CE12AE9FC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33350"/>
            <a:ext cx="602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Children</a:t>
            </a:r>
            <a:r>
              <a:rPr lang="en-CA" sz="2400" spc="325" dirty="0"/>
              <a:t> Connection for Each Node</a:t>
            </a:r>
            <a:endParaRPr sz="2400" dirty="0"/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BC62AD-24B6-4C22-841B-A39C5FC60E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70" y="590550"/>
            <a:ext cx="3711229" cy="418904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5363-7866-4F61-B4E6-4804E4A999BD}"/>
              </a:ext>
            </a:extLst>
          </p:cNvPr>
          <p:cNvCxnSpPr>
            <a:cxnSpLocks/>
          </p:cNvCxnSpPr>
          <p:nvPr/>
        </p:nvCxnSpPr>
        <p:spPr>
          <a:xfrm flipH="1">
            <a:off x="5468112" y="837438"/>
            <a:ext cx="609600" cy="3048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04A189-9FF9-4E05-851C-BD4D80DBB1FC}"/>
              </a:ext>
            </a:extLst>
          </p:cNvPr>
          <p:cNvCxnSpPr>
            <a:cxnSpLocks/>
          </p:cNvCxnSpPr>
          <p:nvPr/>
        </p:nvCxnSpPr>
        <p:spPr>
          <a:xfrm flipH="1">
            <a:off x="5029200" y="1636014"/>
            <a:ext cx="438912" cy="1973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5FF41-BC6F-4F73-B475-EB8DFAB377CE}"/>
              </a:ext>
            </a:extLst>
          </p:cNvPr>
          <p:cNvCxnSpPr>
            <a:cxnSpLocks/>
          </p:cNvCxnSpPr>
          <p:nvPr/>
        </p:nvCxnSpPr>
        <p:spPr>
          <a:xfrm flipH="1">
            <a:off x="4456176" y="2132838"/>
            <a:ext cx="228600" cy="27355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6D7249-87F4-45D6-8719-570775A39A3D}"/>
              </a:ext>
            </a:extLst>
          </p:cNvPr>
          <p:cNvCxnSpPr>
            <a:cxnSpLocks/>
          </p:cNvCxnSpPr>
          <p:nvPr/>
        </p:nvCxnSpPr>
        <p:spPr>
          <a:xfrm flipH="1">
            <a:off x="4419600" y="3543086"/>
            <a:ext cx="166653" cy="2478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3BAE6-373A-4A06-ADEA-DB262EFB3F1B}"/>
              </a:ext>
            </a:extLst>
          </p:cNvPr>
          <p:cNvCxnSpPr>
            <a:cxnSpLocks/>
          </p:cNvCxnSpPr>
          <p:nvPr/>
        </p:nvCxnSpPr>
        <p:spPr>
          <a:xfrm flipH="1">
            <a:off x="5569683" y="3512606"/>
            <a:ext cx="166653" cy="2478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CF5D27-1832-4766-A0BC-2D95438FBC31}"/>
              </a:ext>
            </a:extLst>
          </p:cNvPr>
          <p:cNvCxnSpPr>
            <a:cxnSpLocks/>
          </p:cNvCxnSpPr>
          <p:nvPr/>
        </p:nvCxnSpPr>
        <p:spPr>
          <a:xfrm flipH="1">
            <a:off x="6828507" y="3522726"/>
            <a:ext cx="166653" cy="2478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E212-F5EE-4BC8-A5FB-49218AF853EE}"/>
              </a:ext>
            </a:extLst>
          </p:cNvPr>
          <p:cNvCxnSpPr>
            <a:cxnSpLocks/>
          </p:cNvCxnSpPr>
          <p:nvPr/>
        </p:nvCxnSpPr>
        <p:spPr>
          <a:xfrm flipH="1">
            <a:off x="5903976" y="4152686"/>
            <a:ext cx="166653" cy="2478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048CD7-BE36-4BA2-B963-49D85CCBD098}"/>
              </a:ext>
            </a:extLst>
          </p:cNvPr>
          <p:cNvCxnSpPr>
            <a:cxnSpLocks/>
          </p:cNvCxnSpPr>
          <p:nvPr/>
        </p:nvCxnSpPr>
        <p:spPr>
          <a:xfrm flipH="1">
            <a:off x="7157691" y="4153662"/>
            <a:ext cx="166653" cy="24786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3E6D57-1E7D-4E9F-BFBE-A876B5DECE3D}"/>
              </a:ext>
            </a:extLst>
          </p:cNvPr>
          <p:cNvCxnSpPr>
            <a:cxnSpLocks/>
          </p:cNvCxnSpPr>
          <p:nvPr/>
        </p:nvCxnSpPr>
        <p:spPr>
          <a:xfrm flipH="1">
            <a:off x="5038344" y="2856918"/>
            <a:ext cx="865632" cy="35142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7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389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2400" spc="325" dirty="0"/>
              <a:t>AST Data Structure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30" dirty="0"/>
              <a:t>9</a:t>
            </a:fld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104362" y="1123950"/>
            <a:ext cx="7311584" cy="3896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Tahoma"/>
                <a:cs typeface="Tahoma"/>
              </a:rPr>
              <a:t>Methods: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US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US" sz="1600" dirty="0" err="1">
                <a:solidFill>
                  <a:schemeClr val="bg1"/>
                </a:solidFill>
                <a:latin typeface="Tahoma"/>
                <a:cs typeface="Tahoma"/>
              </a:rPr>
              <a:t>makeNode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(): A method that creates a node.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US" sz="1600" dirty="0" err="1">
                <a:solidFill>
                  <a:schemeClr val="bg1"/>
                </a:solidFill>
                <a:latin typeface="Tahoma"/>
                <a:cs typeface="Tahoma"/>
              </a:rPr>
              <a:t>x.makeSiblings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(y): A method that 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inserts a new sibling node y in the list of siblings of node x.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US" sz="1600" dirty="0" err="1">
                <a:solidFill>
                  <a:schemeClr val="bg1"/>
                </a:solidFill>
                <a:latin typeface="Tahoma"/>
                <a:cs typeface="Tahoma"/>
              </a:rPr>
              <a:t>x.adpotChidren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(y): A method that 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adopts node y and all its siblings under the parent x. </a:t>
            </a: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en-CA" sz="1600" dirty="0" err="1">
                <a:solidFill>
                  <a:schemeClr val="bg1"/>
                </a:solidFill>
                <a:latin typeface="Tahoma"/>
                <a:cs typeface="Tahoma"/>
              </a:rPr>
              <a:t>makeFamily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 (</a:t>
            </a:r>
            <a:r>
              <a:rPr lang="en-CA" sz="1600" dirty="0" err="1">
                <a:solidFill>
                  <a:schemeClr val="bg1"/>
                </a:solidFill>
                <a:latin typeface="Tahoma"/>
                <a:cs typeface="Tahoma"/>
              </a:rPr>
              <a:t>Prnt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, kid1, kid2, …, </a:t>
            </a:r>
            <a:r>
              <a:rPr lang="en-CA" sz="1600" dirty="0" err="1">
                <a:solidFill>
                  <a:schemeClr val="bg1"/>
                </a:solidFill>
                <a:latin typeface="Tahoma"/>
                <a:cs typeface="Tahoma"/>
              </a:rPr>
              <a:t>kidn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): generates a family with n children under a parent </a:t>
            </a:r>
            <a:r>
              <a:rPr lang="en-CA" sz="1600" dirty="0" err="1">
                <a:solidFill>
                  <a:schemeClr val="bg1"/>
                </a:solidFill>
                <a:latin typeface="Tahoma"/>
                <a:cs typeface="Tahoma"/>
              </a:rPr>
              <a:t>Prnt</a:t>
            </a:r>
            <a:r>
              <a:rPr lang="en-CA" sz="1600" dirty="0">
                <a:solidFill>
                  <a:schemeClr val="bg1"/>
                </a:solidFill>
                <a:latin typeface="Tahoma"/>
                <a:cs typeface="Tahoma"/>
              </a:rPr>
              <a:t>. In fact, with this function you can find sub-tree.</a:t>
            </a: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  <a:spcBef>
                <a:spcPts val="100"/>
              </a:spcBef>
            </a:pP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60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801</Words>
  <Application>Microsoft Office PowerPoint</Application>
  <PresentationFormat>On-screen Show (16:9)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Wingdings</vt:lpstr>
      <vt:lpstr>Office Theme</vt:lpstr>
      <vt:lpstr>COMP 442 / 6421 Compiler Design</vt:lpstr>
      <vt:lpstr>Outline</vt:lpstr>
      <vt:lpstr>Abstract Syntax Tree (AST)</vt:lpstr>
      <vt:lpstr>Abstract Syntax Tree (AST)</vt:lpstr>
      <vt:lpstr>AST Data Structure</vt:lpstr>
      <vt:lpstr>Parent Connection for Each Node</vt:lpstr>
      <vt:lpstr>Siblings Connection for Each Node</vt:lpstr>
      <vt:lpstr>Children Connection for Each Node</vt:lpstr>
      <vt:lpstr>AST Data Structure</vt:lpstr>
      <vt:lpstr>DOT Files:</vt:lpstr>
      <vt:lpstr>DOT Files:</vt:lpstr>
      <vt:lpstr>DOT Files:</vt:lpstr>
      <vt:lpstr>DOT Files:</vt:lpstr>
      <vt:lpstr>Gephi Platform  </vt:lpstr>
      <vt:lpstr>Gephi Platform  </vt:lpstr>
      <vt:lpstr>Gephi Platform  </vt:lpstr>
      <vt:lpstr>Gephi Platform  </vt:lpstr>
      <vt:lpstr>Gephi Platform  </vt:lpstr>
      <vt:lpstr>Gephi Platform  </vt:lpstr>
      <vt:lpstr>Gephi Platform ( a piece of a file)   </vt:lpstr>
      <vt:lpstr>Gephi Platform   </vt:lpstr>
      <vt:lpstr>Gephi Platform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442 / 6421 Compiler Design</dc:title>
  <cp:lastModifiedBy>Hamed Jafarpour</cp:lastModifiedBy>
  <cp:revision>53</cp:revision>
  <dcterms:created xsi:type="dcterms:W3CDTF">2021-01-29T19:12:27Z</dcterms:created>
  <dcterms:modified xsi:type="dcterms:W3CDTF">2022-02-13T00:50:26Z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