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89" r:id="rId5"/>
    <p:sldId id="290" r:id="rId6"/>
    <p:sldId id="263" r:id="rId7"/>
    <p:sldId id="266" r:id="rId8"/>
    <p:sldId id="294" r:id="rId9"/>
    <p:sldId id="292" r:id="rId10"/>
    <p:sldId id="293" r:id="rId11"/>
    <p:sldId id="295" r:id="rId12"/>
    <p:sldId id="296" r:id="rId13"/>
    <p:sldId id="273" r:id="rId14"/>
    <p:sldId id="297" r:id="rId15"/>
    <p:sldId id="298" r:id="rId16"/>
    <p:sldId id="299" r:id="rId17"/>
    <p:sldId id="300" r:id="rId18"/>
    <p:sldId id="301" r:id="rId19"/>
    <p:sldId id="303" r:id="rId20"/>
    <p:sldId id="305" r:id="rId21"/>
    <p:sldId id="306" r:id="rId22"/>
    <p:sldId id="307" r:id="rId23"/>
    <p:sldId id="308" r:id="rId24"/>
    <p:sldId id="288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5" autoAdjust="0"/>
    <p:restoredTop sz="94660"/>
  </p:normalViewPr>
  <p:slideViewPr>
    <p:cSldViewPr>
      <p:cViewPr varScale="1">
        <p:scale>
          <a:sx n="153" d="100"/>
          <a:sy n="153" d="100"/>
        </p:scale>
        <p:origin x="3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2F82-5E77-4303-B956-B89FF35F96DA}" type="datetimeFigureOut">
              <a:rPr lang="en-CA" smtClean="0"/>
              <a:t>2022-03-20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6DA9-ED54-4E53-8997-F9ADB0B342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4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6875" y="2272190"/>
            <a:ext cx="7350249" cy="668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CA21-FA6B-4F1C-BC4B-D779BE2332B2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A217-CBBD-4617-A4E3-3E444E4C5560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0F59-82F1-4596-BE99-E3E31E59C75D}" type="datetime1">
              <a:rPr lang="en-US" smtClean="0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1772-3EDB-4008-8E6D-A8AFFC38060A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E3C1-8D45-46DA-BFF3-CFFFB2973928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525" y="454583"/>
            <a:ext cx="6402949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579" y="1633970"/>
            <a:ext cx="7410840" cy="176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AA02-2A1F-42FD-9628-5A04EC80C5AC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med.jafarpour@concordia.ca" TargetMode="External"/><Relationship Id="rId2" Type="http://schemas.openxmlformats.org/officeDocument/2006/relationships/hyperlink" Target="mailto:paquet@cse.concordia.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marhwal97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users.encs.concordia.ca/~paquet/wiki/index.php?title=COMP442/6421_-_winter_202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4EA8BDF-D97B-40C5-AE06-9408E69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6928006-FB46-4435-9E87-D8248C2E0F3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043A4EBA-7B66-412E-8A8B-E5F4E0B8FBC7}"/>
              </a:ext>
            </a:extLst>
          </p:cNvPr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4">
            <a:extLst>
              <a:ext uri="{FF2B5EF4-FFF2-40B4-BE49-F238E27FC236}">
                <a16:creationId xmlns:a16="http://schemas.microsoft.com/office/drawing/2014/main" id="{C078CDE1-DAE1-430C-98B8-0485E4B93958}"/>
              </a:ext>
            </a:extLst>
          </p:cNvPr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8E088383-6C8B-4A45-AAF4-16080B00DBD3}"/>
                </a:ext>
              </a:extLst>
            </p:cNvPr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BFB7A8C1-DD8E-4C3C-A49B-A78804D2C31F}"/>
                </a:ext>
              </a:extLst>
            </p:cNvPr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31B71C97-9341-42CD-99FE-001BF60E6E70}"/>
                </a:ext>
              </a:extLst>
            </p:cNvPr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8">
            <a:extLst>
              <a:ext uri="{FF2B5EF4-FFF2-40B4-BE49-F238E27FC236}">
                <a16:creationId xmlns:a16="http://schemas.microsoft.com/office/drawing/2014/main" id="{E841E0EA-C64D-4D83-8044-C48F7D9B946D}"/>
              </a:ext>
            </a:extLst>
          </p:cNvPr>
          <p:cNvSpPr txBox="1">
            <a:spLocks/>
          </p:cNvSpPr>
          <p:nvPr/>
        </p:nvSpPr>
        <p:spPr>
          <a:xfrm>
            <a:off x="1220269" y="645479"/>
            <a:ext cx="67034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2402205">
              <a:spcBef>
                <a:spcPts val="100"/>
              </a:spcBef>
            </a:pPr>
            <a:r>
              <a:rPr lang="en-CA" kern="0" spc="660" dirty="0"/>
              <a:t>COMP </a:t>
            </a:r>
            <a:r>
              <a:rPr lang="en-CA" kern="0" spc="490" dirty="0"/>
              <a:t>442</a:t>
            </a:r>
            <a:r>
              <a:rPr lang="en-CA" kern="0" spc="-105" dirty="0"/>
              <a:t> </a:t>
            </a:r>
            <a:r>
              <a:rPr lang="en-CA" kern="0" spc="-204" dirty="0"/>
              <a:t>/ </a:t>
            </a:r>
            <a:r>
              <a:rPr lang="en-CA" kern="0" spc="170" dirty="0"/>
              <a:t>6421</a:t>
            </a:r>
          </a:p>
          <a:p>
            <a:pPr marL="2402205"/>
            <a:r>
              <a:rPr lang="en-CA" kern="0" spc="465" dirty="0"/>
              <a:t>Compiler</a:t>
            </a:r>
            <a:r>
              <a:rPr lang="en-CA" kern="0" spc="85" dirty="0"/>
              <a:t> </a:t>
            </a:r>
            <a:r>
              <a:rPr lang="en-CA" kern="0" spc="545" dirty="0"/>
              <a:t>Design</a:t>
            </a: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F4C3D56B-BE04-4CFD-9AB6-C84C7D61DAE8}"/>
              </a:ext>
            </a:extLst>
          </p:cNvPr>
          <p:cNvSpPr txBox="1"/>
          <p:nvPr/>
        </p:nvSpPr>
        <p:spPr>
          <a:xfrm>
            <a:off x="3604751" y="2247351"/>
            <a:ext cx="45719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000" spc="465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Code Generation I </a:t>
            </a:r>
            <a:endParaRPr sz="2000" spc="465" dirty="0">
              <a:solidFill>
                <a:schemeClr val="bg1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F086600C-F01C-4730-BC0C-0CF2ADB89F47}"/>
              </a:ext>
            </a:extLst>
          </p:cNvPr>
          <p:cNvSpPr txBox="1"/>
          <p:nvPr/>
        </p:nvSpPr>
        <p:spPr>
          <a:xfrm>
            <a:off x="3674824" y="2970921"/>
            <a:ext cx="79819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Instructor: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TAs: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B3E20-447D-4B46-A067-F11A300288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F1B807E8-1ED8-4524-8E3E-A2442E2E7784}"/>
              </a:ext>
            </a:extLst>
          </p:cNvPr>
          <p:cNvSpPr txBox="1"/>
          <p:nvPr/>
        </p:nvSpPr>
        <p:spPr>
          <a:xfrm>
            <a:off x="4701464" y="2980626"/>
            <a:ext cx="1882216" cy="8413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Dr.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Joey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Paquet </a:t>
            </a:r>
            <a:endParaRPr lang="en-US" sz="1300" spc="1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Hamed Jafarpour</a:t>
            </a:r>
          </a:p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r>
              <a:rPr lang="en-CA" sz="1300" spc="20" dirty="0" err="1">
                <a:solidFill>
                  <a:srgbClr val="FFFFFF"/>
                </a:solidFill>
                <a:latin typeface="Tahoma"/>
                <a:cs typeface="Tahoma"/>
              </a:rPr>
              <a:t>Vashisht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 err="1">
                <a:solidFill>
                  <a:srgbClr val="FFFFFF"/>
                </a:solidFill>
                <a:latin typeface="Tahoma"/>
                <a:cs typeface="Tahoma"/>
              </a:rPr>
              <a:t>Marhwal</a:t>
            </a:r>
            <a:endParaRPr lang="en-CA" sz="1300" spc="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endParaRPr lang="en-CA" sz="1300" spc="2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15E9E927-ECE7-497F-A692-67E35083E992}"/>
              </a:ext>
            </a:extLst>
          </p:cNvPr>
          <p:cNvSpPr txBox="1"/>
          <p:nvPr/>
        </p:nvSpPr>
        <p:spPr>
          <a:xfrm>
            <a:off x="6342339" y="2965257"/>
            <a:ext cx="2649776" cy="8596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240" marR="5080" indent="-3175">
              <a:lnSpc>
                <a:spcPct val="101000"/>
              </a:lnSpc>
              <a:spcBef>
                <a:spcPts val="85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paquet@cse.concordia.ca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400" dirty="0">
                <a:hlinkClick r:id="rId3"/>
              </a:rPr>
              <a:t>hamed.jafarpour@concordia.ca</a:t>
            </a:r>
            <a:endParaRPr lang="en-CA" sz="1400" dirty="0"/>
          </a:p>
          <a:p>
            <a:pPr marL="15240" marR="5080" indent="-3175">
              <a:lnSpc>
                <a:spcPct val="101000"/>
              </a:lnSpc>
              <a:spcBef>
                <a:spcPts val="85"/>
              </a:spcBef>
            </a:pPr>
            <a:r>
              <a:rPr lang="en-CA" sz="1400" u="none" strike="noStrike" dirty="0">
                <a:solidFill>
                  <a:srgbClr val="0072A8"/>
                </a:solidFill>
                <a:effectLst/>
                <a:hlinkClick r:id="rId4"/>
              </a:rPr>
              <a:t>vmarhwal97@gmail.com</a:t>
            </a:r>
            <a:endParaRPr lang="en-CA" sz="1400" dirty="0">
              <a:effectLst/>
            </a:endParaRPr>
          </a:p>
          <a:p>
            <a:pPr marL="15240" marR="5080" indent="-3175">
              <a:lnSpc>
                <a:spcPct val="101000"/>
              </a:lnSpc>
              <a:spcBef>
                <a:spcPts val="85"/>
              </a:spcBef>
            </a:pPr>
            <a:endParaRPr lang="en-CA"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182" y="2038350"/>
            <a:ext cx="6798309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1400" b="1" dirty="0">
                <a:solidFill>
                  <a:srgbClr val="0000FF"/>
                </a:solidFill>
                <a:latin typeface="Tahoma"/>
                <a:cs typeface="Tahoma"/>
              </a:rPr>
              <a:t>Solution: Using Offset</a:t>
            </a:r>
            <a:endParaRPr sz="1400" b="1" dirty="0">
              <a:solidFill>
                <a:srgbClr val="0000FF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offset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distance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cell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pointer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(current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function’s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base </a:t>
            </a:r>
            <a:r>
              <a:rPr sz="1400" spc="-4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address).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stack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pointer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put.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1838F8F-E434-4399-AEB4-09C5362F5B6C}"/>
              </a:ext>
            </a:extLst>
          </p:cNvPr>
          <p:cNvSpPr txBox="1">
            <a:spLocks/>
          </p:cNvSpPr>
          <p:nvPr/>
        </p:nvSpPr>
        <p:spPr>
          <a:xfrm>
            <a:off x="1370525" y="454583"/>
            <a:ext cx="588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kern="0" spc="20" dirty="0"/>
              <a:t>Stack-based</a:t>
            </a:r>
            <a:r>
              <a:rPr lang="en-CA" kern="0" spc="-45" dirty="0"/>
              <a:t> </a:t>
            </a:r>
            <a:r>
              <a:rPr lang="en-CA" kern="0" spc="110" dirty="0"/>
              <a:t>Function</a:t>
            </a:r>
            <a:r>
              <a:rPr lang="en-CA" kern="0" spc="-45" dirty="0"/>
              <a:t> </a:t>
            </a:r>
            <a:r>
              <a:rPr lang="en-CA" kern="0" spc="-30" dirty="0"/>
              <a:t>Call</a:t>
            </a:r>
            <a:r>
              <a:rPr lang="en-CA" kern="0" spc="-45" dirty="0"/>
              <a:t> </a:t>
            </a:r>
            <a:r>
              <a:rPr lang="en-CA" kern="0" spc="60" dirty="0"/>
              <a:t>Mechanism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384D54B-6564-4E67-9DEA-400F7A0C4EC0}"/>
              </a:ext>
            </a:extLst>
          </p:cNvPr>
          <p:cNvSpPr txBox="1">
            <a:spLocks/>
          </p:cNvSpPr>
          <p:nvPr/>
        </p:nvSpPr>
        <p:spPr>
          <a:xfrm>
            <a:off x="1295400" y="1200150"/>
            <a:ext cx="6402949" cy="7211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lang="en-CA" sz="1600" kern="0" spc="12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lang="en-CA" sz="1600" kern="0" spc="-4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3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en-CA" sz="1600" kern="0" spc="-4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-9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11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</a:t>
            </a:r>
            <a:r>
              <a:rPr lang="en-CA" sz="1600" kern="0" spc="-4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5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3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en-CA" sz="1600" kern="0" spc="-4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10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en-CA" sz="1600" kern="0" spc="-6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-19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-8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-204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-3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6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4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-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locate</a:t>
            </a:r>
            <a:r>
              <a:rPr lang="en-CA" sz="1600" kern="0" spc="-4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1600" kern="0" spc="9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66005-F859-45E2-8ACD-801FC0547C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14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88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Stack-based</a:t>
            </a:r>
            <a:r>
              <a:rPr spc="-45" dirty="0"/>
              <a:t> </a:t>
            </a:r>
            <a:r>
              <a:rPr spc="110" dirty="0"/>
              <a:t>Function</a:t>
            </a:r>
            <a:r>
              <a:rPr spc="-45" dirty="0"/>
              <a:t> </a:t>
            </a:r>
            <a:r>
              <a:rPr spc="-30" dirty="0"/>
              <a:t>Call</a:t>
            </a:r>
            <a:r>
              <a:rPr spc="-45" dirty="0"/>
              <a:t> </a:t>
            </a:r>
            <a:r>
              <a:rPr spc="60" dirty="0"/>
              <a:t>Mechanism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500" y="1307850"/>
            <a:ext cx="2849451" cy="3530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776" y="1307850"/>
            <a:ext cx="3267263" cy="35308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A3B2FD-F0A3-4A52-AC66-997E9B9956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98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1504950"/>
            <a:ext cx="4927600" cy="303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14629" indent="-286385">
              <a:lnSpc>
                <a:spcPct val="115399"/>
              </a:lnSpc>
              <a:spcBef>
                <a:spcPts val="10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Tahoma"/>
                <a:cs typeface="Tahoma"/>
              </a:rPr>
              <a:t>MOON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processor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wrote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Dr.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Peter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Tahoma"/>
                <a:cs typeface="Tahoma"/>
              </a:rPr>
              <a:t>Grogono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 in Concordia University.</a:t>
            </a:r>
          </a:p>
          <a:p>
            <a:pPr marL="12065" marR="214629">
              <a:lnSpc>
                <a:spcPct val="115399"/>
              </a:lnSpc>
              <a:spcBef>
                <a:spcPts val="100"/>
              </a:spcBef>
              <a:tabLst>
                <a:tab pos="298450" algn="l"/>
                <a:tab pos="299085" algn="l"/>
              </a:tabLst>
            </a:pPr>
            <a:endParaRPr lang="en-CA" sz="1300" spc="-16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marR="214629" indent="-286385">
              <a:lnSpc>
                <a:spcPct val="115399"/>
              </a:lnSpc>
              <a:spcBef>
                <a:spcPts val="10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kind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“virtual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machine”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generated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(assembly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language)</a:t>
            </a:r>
            <a:endParaRPr lang="en-CA" sz="1300" spc="-3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marR="214629" indent="-286385">
              <a:lnSpc>
                <a:spcPct val="115399"/>
              </a:lnSpc>
              <a:spcBef>
                <a:spcPts val="100"/>
              </a:spcBef>
              <a:buChar char="-"/>
              <a:tabLst>
                <a:tab pos="298450" algn="l"/>
                <a:tab pos="299085" algn="l"/>
              </a:tabLst>
            </a:pPr>
            <a:endParaRPr sz="1300" dirty="0">
              <a:latin typeface="Tahoma"/>
              <a:cs typeface="Tahoma"/>
            </a:endParaRPr>
          </a:p>
          <a:p>
            <a:pPr marL="298450" marR="5080" indent="-286385">
              <a:lnSpc>
                <a:spcPct val="115399"/>
              </a:lnSpc>
              <a:buChar char="-"/>
              <a:tabLst>
                <a:tab pos="298450" algn="l"/>
                <a:tab pos="29908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Moon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bottom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course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 in the bellow link</a:t>
            </a:r>
          </a:p>
          <a:p>
            <a:pPr marL="298450" marR="5080" indent="-286385">
              <a:lnSpc>
                <a:spcPct val="115399"/>
              </a:lnSpc>
              <a:buChar char="-"/>
              <a:tabLst>
                <a:tab pos="298450" algn="l"/>
                <a:tab pos="299085" algn="l"/>
              </a:tabLst>
            </a:pP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marR="5080" indent="-286385">
              <a:lnSpc>
                <a:spcPct val="115399"/>
              </a:lnSpc>
              <a:buChar char="-"/>
              <a:tabLst>
                <a:tab pos="298450" algn="l"/>
                <a:tab pos="299085" algn="l"/>
              </a:tabLst>
            </a:pPr>
            <a:r>
              <a:rPr lang="en-CA" sz="1300" dirty="0">
                <a:solidFill>
                  <a:srgbClr val="0000FF"/>
                </a:solidFill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https://users.encs.concordia.ca/~paquet/wiki/index.php?title=COMP442/6421_-_winter_2021</a:t>
            </a:r>
            <a:endParaRPr lang="en-CA" sz="1300" spc="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298450" marR="5080" indent="-286385">
              <a:lnSpc>
                <a:spcPct val="115399"/>
              </a:lnSpc>
              <a:buChar char="-"/>
              <a:tabLst>
                <a:tab pos="298450" algn="l"/>
                <a:tab pos="299085" algn="l"/>
              </a:tabLst>
            </a:pPr>
            <a:endParaRPr sz="1300" dirty="0"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assembly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5202" y="1885950"/>
            <a:ext cx="2221598" cy="2592799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A2DC8C8E-D6A7-49C0-9F5C-CCDA06CC7BF4}"/>
              </a:ext>
            </a:extLst>
          </p:cNvPr>
          <p:cNvSpPr txBox="1">
            <a:spLocks/>
          </p:cNvSpPr>
          <p:nvPr/>
        </p:nvSpPr>
        <p:spPr>
          <a:xfrm>
            <a:off x="1478280" y="56381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11433-B5DD-4AF4-98E5-F534BC2AA7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80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75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How</a:t>
            </a:r>
            <a:r>
              <a:rPr spc="-60" dirty="0"/>
              <a:t> </a:t>
            </a:r>
            <a:r>
              <a:rPr spc="45" dirty="0"/>
              <a:t>to</a:t>
            </a:r>
            <a:r>
              <a:rPr spc="-60" dirty="0"/>
              <a:t> </a:t>
            </a:r>
            <a:r>
              <a:rPr spc="30" dirty="0"/>
              <a:t>compile</a:t>
            </a:r>
            <a:r>
              <a:rPr spc="-55" dirty="0"/>
              <a:t> </a:t>
            </a:r>
            <a:r>
              <a:rPr spc="10" dirty="0"/>
              <a:t>MOON?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597015" cy="21057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3594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compiler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(eg.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gcc)</a:t>
            </a:r>
            <a:endParaRPr sz="1300" dirty="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unzip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endParaRPr sz="1300" dirty="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Terminal,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directory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put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300" dirty="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Compile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very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compile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example,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5" dirty="0">
                <a:solidFill>
                  <a:srgbClr val="FFFFFF"/>
                </a:solidFill>
                <a:latin typeface="Tahoma"/>
                <a:cs typeface="Tahoma"/>
              </a:rPr>
              <a:t>gcc,</a:t>
            </a:r>
            <a:r>
              <a:rPr sz="13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just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terminal: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300" b="1" spc="-5" dirty="0">
                <a:solidFill>
                  <a:srgbClr val="FFFFFF"/>
                </a:solidFill>
                <a:latin typeface="Courier New"/>
                <a:cs typeface="Courier New"/>
              </a:rPr>
              <a:t>gcc</a:t>
            </a:r>
            <a:r>
              <a:rPr sz="13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ourier New"/>
                <a:cs typeface="Courier New"/>
              </a:rPr>
              <a:t>[-o</a:t>
            </a:r>
            <a:r>
              <a:rPr sz="13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ourier New"/>
                <a:cs typeface="Courier New"/>
              </a:rPr>
              <a:t>executable_file_name]</a:t>
            </a:r>
            <a:r>
              <a:rPr sz="13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ourier New"/>
                <a:cs typeface="Courier New"/>
              </a:rPr>
              <a:t>moon.c</a:t>
            </a:r>
            <a:endParaRPr sz="1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Note: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there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FF0000"/>
                </a:solidFill>
                <a:latin typeface="Tahoma"/>
                <a:cs typeface="Tahoma"/>
              </a:rPr>
              <a:t>PDF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file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accompanying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source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code,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you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strongly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suggested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read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file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before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you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ask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any</a:t>
            </a:r>
            <a:r>
              <a:rPr sz="9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question.</a:t>
            </a:r>
            <a:endParaRPr sz="9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2E28-A32A-4A55-B64B-69EF587759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428750"/>
            <a:ext cx="49663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/>
              <a:t>Important</a:t>
            </a:r>
            <a:r>
              <a:rPr sz="2000" spc="-60" dirty="0"/>
              <a:t> </a:t>
            </a:r>
            <a:r>
              <a:rPr sz="2000" spc="80" dirty="0"/>
              <a:t>Parameters</a:t>
            </a:r>
            <a:r>
              <a:rPr sz="2000" spc="-60" dirty="0"/>
              <a:t> </a:t>
            </a:r>
            <a:r>
              <a:rPr sz="2000" spc="-5" dirty="0"/>
              <a:t>of</a:t>
            </a:r>
            <a:r>
              <a:rPr sz="2000" spc="-60" dirty="0"/>
              <a:t> </a:t>
            </a:r>
            <a:r>
              <a:rPr sz="2000" spc="25" dirty="0"/>
              <a:t>MOON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8280" y="1962150"/>
            <a:ext cx="6423660" cy="16106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4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Tahoma"/>
                <a:cs typeface="Tahoma"/>
              </a:rPr>
              <a:t>MOON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occupy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endParaRPr lang="en-CA" sz="13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340"/>
              </a:spcBef>
              <a:buChar char="-"/>
              <a:tabLst>
                <a:tab pos="298450" algn="l"/>
                <a:tab pos="299085" algn="l"/>
              </a:tabLst>
            </a:pPr>
            <a:endParaRPr sz="1300" dirty="0"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registers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R0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R15,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R0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always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contains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zero</a:t>
            </a:r>
            <a:endParaRPr lang="en-CA" sz="1300" spc="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endParaRPr sz="1300" dirty="0"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counter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32-bit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contains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endParaRPr lang="en-CA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endParaRPr sz="1300" dirty="0"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range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[0,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2^31],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4E4FA8D5-0B7D-4ACC-BBCF-71626AC35453}"/>
              </a:ext>
            </a:extLst>
          </p:cNvPr>
          <p:cNvSpPr txBox="1">
            <a:spLocks/>
          </p:cNvSpPr>
          <p:nvPr/>
        </p:nvSpPr>
        <p:spPr>
          <a:xfrm>
            <a:off x="1478280" y="56381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8AB80-05C0-4FF6-9C4A-0C3220FA51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91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580" y="1008172"/>
            <a:ext cx="30486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sz="20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2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2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5125" y="1405370"/>
            <a:ext cx="6602095" cy="340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instruction:</a:t>
            </a:r>
            <a:endParaRPr sz="1300" dirty="0">
              <a:latin typeface="Tahoma"/>
              <a:cs typeface="Tahoma"/>
            </a:endParaRPr>
          </a:p>
          <a:p>
            <a:pPr marL="495300" indent="-3594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1300" dirty="0">
              <a:latin typeface="Tahoma"/>
              <a:cs typeface="Tahoma"/>
            </a:endParaRPr>
          </a:p>
          <a:p>
            <a:pPr marL="495300" indent="-3594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Arithmetic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1300" dirty="0">
              <a:latin typeface="Tahoma"/>
              <a:cs typeface="Tahoma"/>
            </a:endParaRPr>
          </a:p>
          <a:p>
            <a:pPr marL="495300" indent="-3594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1300" dirty="0">
              <a:latin typeface="Tahoma"/>
              <a:cs typeface="Tahoma"/>
            </a:endParaRPr>
          </a:p>
          <a:p>
            <a:pPr marL="495300" indent="-3594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Terminology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15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75" spc="-7" baseline="-32679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[K]: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denotes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byte</a:t>
            </a:r>
            <a:r>
              <a:rPr sz="1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K;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75" spc="7" baseline="-32679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[K]: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denotes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word</a:t>
            </a:r>
            <a:r>
              <a:rPr sz="1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K,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3;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aligne</a:t>
            </a:r>
            <a:r>
              <a:rPr sz="13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</a:t>
            </a:r>
            <a:r>
              <a:rPr sz="1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4;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legal</a:t>
            </a:r>
            <a:r>
              <a:rPr sz="1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exists;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PC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denotes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progra</a:t>
            </a:r>
            <a:r>
              <a:rPr sz="1300" b="1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</a:t>
            </a:r>
            <a:r>
              <a:rPr sz="13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300" b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counte</a:t>
            </a:r>
            <a:r>
              <a:rPr sz="13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R0,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R1,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denotes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register</a:t>
            </a:r>
            <a:r>
              <a:rPr sz="1300" b="1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1300" dirty="0">
              <a:latin typeface="Tahoma"/>
              <a:cs typeface="Tahoma"/>
            </a:endParaRPr>
          </a:p>
          <a:p>
            <a:pPr marL="49530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494665" algn="l"/>
                <a:tab pos="4953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symbol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←</a:t>
            </a:r>
            <a:r>
              <a:rPr sz="13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denotes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transfer;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slide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cannot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show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all instructions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provided by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MOON,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please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consult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the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documentation for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detailed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3510B0F5-C916-4541-A4B1-BE424564824D}"/>
              </a:ext>
            </a:extLst>
          </p:cNvPr>
          <p:cNvSpPr txBox="1">
            <a:spLocks/>
          </p:cNvSpPr>
          <p:nvPr/>
        </p:nvSpPr>
        <p:spPr>
          <a:xfrm>
            <a:off x="1329495" y="477856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73A3B-92D5-4430-A3A3-65FC659845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41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10" y="1054486"/>
            <a:ext cx="37871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/>
              <a:t>Data</a:t>
            </a:r>
            <a:r>
              <a:rPr sz="2000" spc="-60" dirty="0"/>
              <a:t> </a:t>
            </a:r>
            <a:r>
              <a:rPr sz="2000" spc="-15" dirty="0"/>
              <a:t>Access</a:t>
            </a:r>
            <a:r>
              <a:rPr sz="2000" spc="-60" dirty="0"/>
              <a:t> </a:t>
            </a:r>
            <a:r>
              <a:rPr sz="2000" spc="13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3181" y="3562350"/>
            <a:ext cx="691070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load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ahoma"/>
              <a:cs typeface="Tahoma"/>
            </a:endParaRPr>
          </a:p>
          <a:p>
            <a:pPr marL="63500" marR="55880">
              <a:lnSpc>
                <a:spcPct val="101000"/>
              </a:lnSpc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R(i)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←</a:t>
            </a:r>
            <a:r>
              <a:rPr sz="13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75" spc="52" baseline="32679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r>
              <a:rPr sz="1275" spc="232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75" spc="-15" baseline="-32679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[R(j)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K]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means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R(j)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put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R(i)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is:  −16384 ≤ K &lt; 16384.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154" y="1721326"/>
            <a:ext cx="5782973" cy="1680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5B3A43-2E4E-45CE-BBD5-98C9295BDFEA}"/>
              </a:ext>
            </a:extLst>
          </p:cNvPr>
          <p:cNvSpPr/>
          <p:nvPr/>
        </p:nvSpPr>
        <p:spPr>
          <a:xfrm>
            <a:off x="4724400" y="188595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9663C8F-6C20-4CBB-A94E-37E54DCBFC98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8E87-2984-4C20-BCCC-1EC75C71B2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30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522" y="1428750"/>
            <a:ext cx="356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Arithmetic</a:t>
            </a:r>
            <a:r>
              <a:rPr spc="-60" dirty="0"/>
              <a:t> </a:t>
            </a:r>
            <a:r>
              <a:rPr spc="130" dirty="0"/>
              <a:t>Instructions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66580" y="2190750"/>
            <a:ext cx="7410840" cy="2415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There</a:t>
            </a:r>
            <a:r>
              <a:rPr spc="-160" dirty="0"/>
              <a:t> </a:t>
            </a:r>
            <a:r>
              <a:rPr spc="5" dirty="0"/>
              <a:t>are</a:t>
            </a:r>
            <a:r>
              <a:rPr spc="-160" dirty="0"/>
              <a:t> </a:t>
            </a:r>
            <a:r>
              <a:rPr spc="30" dirty="0"/>
              <a:t>two</a:t>
            </a:r>
            <a:r>
              <a:rPr spc="-160" dirty="0"/>
              <a:t> </a:t>
            </a:r>
            <a:r>
              <a:rPr spc="5" dirty="0"/>
              <a:t>types</a:t>
            </a:r>
            <a:r>
              <a:rPr spc="-160" dirty="0"/>
              <a:t> </a:t>
            </a:r>
            <a:r>
              <a:rPr spc="20" dirty="0"/>
              <a:t>of</a:t>
            </a:r>
            <a:r>
              <a:rPr spc="-160" dirty="0"/>
              <a:t> </a:t>
            </a:r>
            <a:r>
              <a:rPr spc="15" dirty="0"/>
              <a:t>arithmetic</a:t>
            </a:r>
            <a:r>
              <a:rPr spc="-160" dirty="0"/>
              <a:t> </a:t>
            </a:r>
            <a:r>
              <a:rPr spc="5" dirty="0"/>
              <a:t>instructions:</a:t>
            </a:r>
            <a:endParaRPr lang="en-CA" spc="5" dirty="0"/>
          </a:p>
          <a:p>
            <a:pPr marL="516255">
              <a:lnSpc>
                <a:spcPct val="100000"/>
              </a:lnSpc>
              <a:spcBef>
                <a:spcPts val="100"/>
              </a:spcBef>
            </a:pPr>
            <a:endParaRPr lang="en-CA" spc="5" dirty="0"/>
          </a:p>
          <a:p>
            <a:pPr marL="80200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dirty="0"/>
              <a:t>Arithmetic Instructions with </a:t>
            </a:r>
            <a:r>
              <a:rPr lang="en-CA" dirty="0">
                <a:solidFill>
                  <a:srgbClr val="0000FF"/>
                </a:solidFill>
              </a:rPr>
              <a:t>Register Operands</a:t>
            </a:r>
          </a:p>
          <a:p>
            <a:pPr marL="516255">
              <a:lnSpc>
                <a:spcPct val="100000"/>
              </a:lnSpc>
              <a:spcBef>
                <a:spcPts val="100"/>
              </a:spcBef>
            </a:pPr>
            <a:endParaRPr lang="en-CA" spc="5" dirty="0"/>
          </a:p>
          <a:p>
            <a:pPr marL="80200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dirty="0"/>
              <a:t>Arithmetic Instructions with an </a:t>
            </a:r>
            <a:r>
              <a:rPr lang="en-CA" dirty="0">
                <a:solidFill>
                  <a:srgbClr val="0000FF"/>
                </a:solidFill>
              </a:rPr>
              <a:t>Immediate Operand</a:t>
            </a:r>
            <a:endParaRPr spc="5" dirty="0">
              <a:solidFill>
                <a:srgbClr val="0000FF"/>
              </a:solidFill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endParaRPr spc="5" dirty="0"/>
          </a:p>
          <a:p>
            <a:pPr marL="973455" marR="140970" indent="-359410">
              <a:lnSpc>
                <a:spcPct val="115399"/>
              </a:lnSpc>
              <a:buFontTx/>
              <a:buAutoNum type="arabicPeriod"/>
              <a:tabLst>
                <a:tab pos="973455" algn="l"/>
                <a:tab pos="974090" algn="l"/>
              </a:tabLst>
            </a:pPr>
            <a:r>
              <a:rPr lang="en-CA" dirty="0">
                <a:solidFill>
                  <a:srgbClr val="0000FF"/>
                </a:solidFill>
              </a:rPr>
              <a:t>Register Operands</a:t>
            </a:r>
            <a:r>
              <a:rPr lang="en-CA" dirty="0"/>
              <a:t>: </a:t>
            </a:r>
            <a:r>
              <a:rPr lang="en-CA" spc="30" dirty="0"/>
              <a:t>R</a:t>
            </a:r>
            <a:r>
              <a:rPr lang="en-CA" spc="-160" dirty="0"/>
              <a:t> </a:t>
            </a:r>
            <a:r>
              <a:rPr lang="en-CA" spc="-110" dirty="0"/>
              <a:t>(</a:t>
            </a:r>
            <a:r>
              <a:rPr lang="en-CA" spc="-160" dirty="0"/>
              <a:t> </a:t>
            </a:r>
            <a:r>
              <a:rPr lang="en-CA" spc="35" dirty="0" err="1"/>
              <a:t>i</a:t>
            </a:r>
            <a:r>
              <a:rPr lang="en-CA" spc="-160" dirty="0"/>
              <a:t> </a:t>
            </a:r>
            <a:r>
              <a:rPr lang="en-CA" spc="-110" dirty="0"/>
              <a:t>)</a:t>
            </a:r>
            <a:r>
              <a:rPr lang="en-CA" spc="-160" dirty="0"/>
              <a:t> </a:t>
            </a:r>
            <a:r>
              <a:rPr lang="en-CA" dirty="0">
                <a:latin typeface="Arial"/>
                <a:cs typeface="Arial"/>
              </a:rPr>
              <a:t>←</a:t>
            </a:r>
            <a:r>
              <a:rPr lang="en-CA" spc="-114" dirty="0">
                <a:latin typeface="Arial"/>
                <a:cs typeface="Arial"/>
              </a:rPr>
              <a:t> </a:t>
            </a:r>
            <a:r>
              <a:rPr lang="en-CA" spc="30" dirty="0"/>
              <a:t>R</a:t>
            </a:r>
            <a:r>
              <a:rPr lang="en-CA" spc="-160" dirty="0"/>
              <a:t> </a:t>
            </a:r>
            <a:r>
              <a:rPr lang="en-CA" spc="-110" dirty="0"/>
              <a:t>(</a:t>
            </a:r>
            <a:r>
              <a:rPr lang="en-CA" spc="-160" dirty="0"/>
              <a:t> </a:t>
            </a:r>
            <a:r>
              <a:rPr lang="en-CA" spc="-40" dirty="0"/>
              <a:t>j</a:t>
            </a:r>
            <a:r>
              <a:rPr lang="en-CA" spc="-160" dirty="0"/>
              <a:t> </a:t>
            </a:r>
            <a:r>
              <a:rPr lang="en-CA" spc="-110" dirty="0"/>
              <a:t>)</a:t>
            </a:r>
            <a:r>
              <a:rPr lang="en-CA" spc="-160" dirty="0"/>
              <a:t> </a:t>
            </a:r>
            <a:r>
              <a:rPr lang="en-CA" spc="-195" dirty="0"/>
              <a:t>+</a:t>
            </a:r>
            <a:r>
              <a:rPr lang="en-CA" spc="-160" dirty="0"/>
              <a:t> </a:t>
            </a:r>
            <a:r>
              <a:rPr lang="en-CA" spc="30" dirty="0"/>
              <a:t>R</a:t>
            </a:r>
            <a:r>
              <a:rPr lang="en-CA" spc="-160" dirty="0"/>
              <a:t> </a:t>
            </a:r>
            <a:r>
              <a:rPr lang="en-CA" spc="-110" dirty="0"/>
              <a:t>(</a:t>
            </a:r>
            <a:r>
              <a:rPr lang="en-CA" spc="-160" dirty="0"/>
              <a:t> </a:t>
            </a:r>
            <a:r>
              <a:rPr lang="en-CA" spc="30" dirty="0"/>
              <a:t>k</a:t>
            </a:r>
            <a:r>
              <a:rPr lang="en-CA" spc="-160" dirty="0"/>
              <a:t> </a:t>
            </a:r>
            <a:r>
              <a:rPr lang="en-CA" spc="-114" dirty="0"/>
              <a:t>),</a:t>
            </a:r>
            <a:r>
              <a:rPr lang="en-CA" spc="-160" dirty="0"/>
              <a:t> </a:t>
            </a:r>
            <a:r>
              <a:rPr lang="en-CA" spc="-15" dirty="0"/>
              <a:t>sum</a:t>
            </a:r>
            <a:r>
              <a:rPr lang="en-CA" spc="-160" dirty="0"/>
              <a:t> </a:t>
            </a:r>
            <a:r>
              <a:rPr lang="en-CA" spc="-5" dirty="0"/>
              <a:t>up</a:t>
            </a:r>
            <a:r>
              <a:rPr lang="en-CA" spc="-160" dirty="0"/>
              <a:t> </a:t>
            </a:r>
            <a:r>
              <a:rPr lang="en-CA" spc="15" dirty="0"/>
              <a:t>the</a:t>
            </a:r>
            <a:r>
              <a:rPr lang="en-CA" spc="-160" dirty="0"/>
              <a:t> </a:t>
            </a:r>
            <a:r>
              <a:rPr lang="en-CA" dirty="0"/>
              <a:t>second</a:t>
            </a:r>
            <a:r>
              <a:rPr lang="en-CA" spc="-160" dirty="0"/>
              <a:t> </a:t>
            </a:r>
            <a:r>
              <a:rPr lang="en-CA" spc="-10" dirty="0"/>
              <a:t>and</a:t>
            </a:r>
            <a:r>
              <a:rPr lang="en-CA" spc="-160" dirty="0"/>
              <a:t> </a:t>
            </a:r>
            <a:r>
              <a:rPr lang="en-CA" spc="25" dirty="0"/>
              <a:t>third</a:t>
            </a:r>
            <a:r>
              <a:rPr lang="en-CA" spc="-160" dirty="0"/>
              <a:t> </a:t>
            </a:r>
            <a:r>
              <a:rPr lang="en-CA" spc="10" dirty="0"/>
              <a:t>register’s</a:t>
            </a:r>
            <a:r>
              <a:rPr lang="en-CA" spc="-160" dirty="0"/>
              <a:t> </a:t>
            </a:r>
            <a:r>
              <a:rPr lang="en-CA" spc="5" dirty="0"/>
              <a:t>value</a:t>
            </a:r>
            <a:r>
              <a:rPr lang="en-CA" spc="-155" dirty="0"/>
              <a:t> </a:t>
            </a:r>
            <a:r>
              <a:rPr lang="en-CA" spc="-10" dirty="0"/>
              <a:t>and</a:t>
            </a:r>
            <a:r>
              <a:rPr lang="en-CA" spc="-160" dirty="0"/>
              <a:t> </a:t>
            </a:r>
            <a:r>
              <a:rPr lang="en-CA" spc="15" dirty="0"/>
              <a:t>put</a:t>
            </a:r>
            <a:r>
              <a:rPr lang="en-CA" spc="-160" dirty="0"/>
              <a:t> </a:t>
            </a:r>
            <a:r>
              <a:rPr lang="en-CA" spc="15" dirty="0"/>
              <a:t>the</a:t>
            </a:r>
            <a:r>
              <a:rPr lang="en-CA" spc="-160" dirty="0"/>
              <a:t> </a:t>
            </a:r>
            <a:r>
              <a:rPr lang="en-CA" spc="20" dirty="0"/>
              <a:t>result</a:t>
            </a:r>
            <a:r>
              <a:rPr lang="en-CA" spc="-160" dirty="0"/>
              <a:t> </a:t>
            </a:r>
            <a:r>
              <a:rPr lang="en-CA" spc="25" dirty="0"/>
              <a:t>into </a:t>
            </a:r>
            <a:r>
              <a:rPr lang="en-CA" spc="-395" dirty="0"/>
              <a:t> </a:t>
            </a:r>
            <a:r>
              <a:rPr lang="en-CA" spc="15" dirty="0"/>
              <a:t>the</a:t>
            </a:r>
            <a:r>
              <a:rPr lang="en-CA" spc="-165" dirty="0"/>
              <a:t> </a:t>
            </a:r>
            <a:r>
              <a:rPr lang="en-CA" spc="25" dirty="0"/>
              <a:t>first</a:t>
            </a:r>
            <a:r>
              <a:rPr lang="en-CA" spc="-160" dirty="0"/>
              <a:t> </a:t>
            </a:r>
            <a:r>
              <a:rPr lang="en-CA" spc="-5" dirty="0"/>
              <a:t>register;</a:t>
            </a:r>
          </a:p>
          <a:p>
            <a:pPr marL="973455" marR="5080" indent="-359410">
              <a:lnSpc>
                <a:spcPct val="115399"/>
              </a:lnSpc>
              <a:buFontTx/>
              <a:buAutoNum type="arabicPeriod"/>
              <a:tabLst>
                <a:tab pos="973455" algn="l"/>
                <a:tab pos="974090" algn="l"/>
              </a:tabLst>
            </a:pPr>
            <a:r>
              <a:rPr lang="en-CA" dirty="0">
                <a:solidFill>
                  <a:srgbClr val="0000FF"/>
                </a:solidFill>
              </a:rPr>
              <a:t>Immediate Operand</a:t>
            </a:r>
            <a:r>
              <a:rPr lang="en-CA" spc="5" dirty="0"/>
              <a:t>: </a:t>
            </a:r>
            <a:r>
              <a:rPr spc="30" dirty="0"/>
              <a:t>R</a:t>
            </a:r>
            <a:r>
              <a:rPr spc="-160" dirty="0"/>
              <a:t> </a:t>
            </a:r>
            <a:r>
              <a:rPr spc="-110" dirty="0"/>
              <a:t>(</a:t>
            </a:r>
            <a:r>
              <a:rPr spc="-160" dirty="0"/>
              <a:t> </a:t>
            </a:r>
            <a:r>
              <a:rPr spc="35" dirty="0"/>
              <a:t>i</a:t>
            </a:r>
            <a:r>
              <a:rPr spc="-160" dirty="0"/>
              <a:t> </a:t>
            </a:r>
            <a:r>
              <a:rPr spc="-110" dirty="0"/>
              <a:t>)</a:t>
            </a:r>
            <a:r>
              <a:rPr spc="-160" dirty="0"/>
              <a:t> </a:t>
            </a:r>
            <a:r>
              <a:rPr dirty="0">
                <a:latin typeface="Arial"/>
                <a:cs typeface="Arial"/>
              </a:rPr>
              <a:t>←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30" dirty="0"/>
              <a:t>R</a:t>
            </a:r>
            <a:r>
              <a:rPr spc="-160" dirty="0"/>
              <a:t> </a:t>
            </a:r>
            <a:r>
              <a:rPr spc="-110" dirty="0"/>
              <a:t>(</a:t>
            </a:r>
            <a:r>
              <a:rPr spc="-160" dirty="0"/>
              <a:t> </a:t>
            </a:r>
            <a:r>
              <a:rPr spc="-40" dirty="0"/>
              <a:t>j</a:t>
            </a:r>
            <a:r>
              <a:rPr spc="-160" dirty="0"/>
              <a:t> </a:t>
            </a:r>
            <a:r>
              <a:rPr spc="-110" dirty="0"/>
              <a:t>)</a:t>
            </a:r>
            <a:r>
              <a:rPr spc="-160" dirty="0"/>
              <a:t> </a:t>
            </a:r>
            <a:r>
              <a:rPr spc="-195" dirty="0"/>
              <a:t>+</a:t>
            </a:r>
            <a:r>
              <a:rPr spc="-160" dirty="0"/>
              <a:t> </a:t>
            </a:r>
            <a:r>
              <a:rPr spc="-45" dirty="0"/>
              <a:t>k,</a:t>
            </a:r>
            <a:r>
              <a:rPr spc="-160" dirty="0"/>
              <a:t> </a:t>
            </a:r>
            <a:r>
              <a:rPr spc="-15" dirty="0"/>
              <a:t>sum</a:t>
            </a:r>
            <a:r>
              <a:rPr spc="-160" dirty="0"/>
              <a:t> </a:t>
            </a:r>
            <a:r>
              <a:rPr spc="-5" dirty="0"/>
              <a:t>up</a:t>
            </a:r>
            <a:r>
              <a:rPr spc="-160" dirty="0"/>
              <a:t> </a:t>
            </a:r>
            <a:r>
              <a:rPr spc="15" dirty="0"/>
              <a:t>the</a:t>
            </a:r>
            <a:r>
              <a:rPr spc="-160" dirty="0"/>
              <a:t> </a:t>
            </a:r>
            <a:r>
              <a:rPr dirty="0"/>
              <a:t>second</a:t>
            </a:r>
            <a:r>
              <a:rPr spc="-160" dirty="0"/>
              <a:t> </a:t>
            </a:r>
            <a:r>
              <a:rPr spc="10" dirty="0"/>
              <a:t>register’s</a:t>
            </a:r>
            <a:r>
              <a:rPr spc="-160" dirty="0"/>
              <a:t> </a:t>
            </a:r>
            <a:r>
              <a:rPr spc="5" dirty="0"/>
              <a:t>value</a:t>
            </a:r>
            <a:r>
              <a:rPr spc="-160" dirty="0"/>
              <a:t> </a:t>
            </a:r>
            <a:r>
              <a:rPr spc="-10" dirty="0"/>
              <a:t>and</a:t>
            </a:r>
            <a:r>
              <a:rPr spc="-160" dirty="0"/>
              <a:t> </a:t>
            </a:r>
            <a:r>
              <a:rPr spc="15" dirty="0"/>
              <a:t>the</a:t>
            </a:r>
            <a:r>
              <a:rPr spc="-160" dirty="0"/>
              <a:t> </a:t>
            </a:r>
            <a:r>
              <a:rPr spc="25" dirty="0"/>
              <a:t>third</a:t>
            </a:r>
            <a:r>
              <a:rPr spc="-160" dirty="0"/>
              <a:t> </a:t>
            </a:r>
            <a:r>
              <a:rPr spc="5" dirty="0"/>
              <a:t>value</a:t>
            </a:r>
            <a:r>
              <a:rPr spc="-160" dirty="0"/>
              <a:t> </a:t>
            </a:r>
            <a:r>
              <a:rPr spc="10" dirty="0"/>
              <a:t>then</a:t>
            </a:r>
            <a:r>
              <a:rPr spc="-160" dirty="0"/>
              <a:t> </a:t>
            </a:r>
            <a:r>
              <a:rPr spc="15" dirty="0"/>
              <a:t>put</a:t>
            </a:r>
            <a:r>
              <a:rPr spc="-160" dirty="0"/>
              <a:t> </a:t>
            </a:r>
            <a:r>
              <a:rPr spc="15" dirty="0"/>
              <a:t>the</a:t>
            </a:r>
            <a:r>
              <a:rPr spc="-160" dirty="0"/>
              <a:t> </a:t>
            </a:r>
            <a:r>
              <a:rPr spc="15" dirty="0"/>
              <a:t>result  </a:t>
            </a:r>
            <a:r>
              <a:rPr spc="25" dirty="0"/>
              <a:t>into</a:t>
            </a:r>
            <a:r>
              <a:rPr spc="-165" dirty="0"/>
              <a:t> </a:t>
            </a:r>
            <a:r>
              <a:rPr spc="15" dirty="0"/>
              <a:t>the</a:t>
            </a:r>
            <a:r>
              <a:rPr spc="-160" dirty="0"/>
              <a:t> </a:t>
            </a:r>
            <a:r>
              <a:rPr spc="25" dirty="0"/>
              <a:t>first</a:t>
            </a:r>
            <a:r>
              <a:rPr spc="-160" dirty="0"/>
              <a:t> </a:t>
            </a:r>
            <a:r>
              <a:rPr spc="-5" dirty="0"/>
              <a:t>register;</a:t>
            </a:r>
          </a:p>
          <a:p>
            <a:pPr marL="503555">
              <a:lnSpc>
                <a:spcPct val="100000"/>
              </a:lnSpc>
            </a:pPr>
            <a:endParaRPr sz="1500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66978-7CF9-4B7F-8DAF-0C6AF4A4D6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5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35473"/>
            <a:ext cx="356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Arithmetic</a:t>
            </a:r>
            <a:r>
              <a:rPr spc="-60" dirty="0"/>
              <a:t> </a:t>
            </a:r>
            <a:r>
              <a:rPr spc="130" dirty="0"/>
              <a:t>Instructions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EEA4623-7C98-4EC7-A035-5AF8419596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733550"/>
            <a:ext cx="7605101" cy="28506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5BC2D-CF3A-44EE-87A9-DDC63EE69B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56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5BDA150-EF8C-43C4-8E84-BFD4ACCE1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1123950"/>
            <a:ext cx="4634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Input</a:t>
            </a:r>
            <a:r>
              <a:rPr spc="-50" dirty="0"/>
              <a:t> </a:t>
            </a:r>
            <a:r>
              <a:rPr spc="-30" dirty="0"/>
              <a:t>and</a:t>
            </a:r>
            <a:r>
              <a:rPr spc="-50" dirty="0"/>
              <a:t> </a:t>
            </a:r>
            <a:r>
              <a:rPr spc="90" dirty="0"/>
              <a:t>Output</a:t>
            </a:r>
            <a:r>
              <a:rPr spc="-50" dirty="0"/>
              <a:t> </a:t>
            </a:r>
            <a:r>
              <a:rPr spc="130" dirty="0"/>
              <a:t>Instructions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AAC46342-3471-4A4F-B45C-A374053BBB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675" y="1907351"/>
            <a:ext cx="5070649" cy="1236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FC782D-BB07-4B37-982D-F1743A1373A2}"/>
              </a:ext>
            </a:extLst>
          </p:cNvPr>
          <p:cNvSpPr txBox="1"/>
          <p:nvPr/>
        </p:nvSpPr>
        <p:spPr>
          <a:xfrm>
            <a:off x="762000" y="3536591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instruction </a:t>
            </a:r>
            <a:r>
              <a:rPr lang="en-CA" i="1" dirty="0" err="1">
                <a:solidFill>
                  <a:schemeClr val="bg1"/>
                </a:solidFill>
              </a:rPr>
              <a:t>getc</a:t>
            </a:r>
            <a:r>
              <a:rPr lang="en-CA" dirty="0">
                <a:solidFill>
                  <a:schemeClr val="bg1"/>
                </a:solidFill>
              </a:rPr>
              <a:t> reads one byte from </a:t>
            </a:r>
            <a:r>
              <a:rPr lang="en-CA" i="1" dirty="0">
                <a:solidFill>
                  <a:schemeClr val="bg1"/>
                </a:solidFill>
              </a:rPr>
              <a:t>stdin</a:t>
            </a:r>
            <a:r>
              <a:rPr lang="en-CA" dirty="0">
                <a:solidFill>
                  <a:schemeClr val="bg1"/>
                </a:solidFill>
              </a:rPr>
              <a:t>, the </a:t>
            </a:r>
            <a:r>
              <a:rPr lang="en-CA" dirty="0">
                <a:solidFill>
                  <a:srgbClr val="0000FF"/>
                </a:solidFill>
              </a:rPr>
              <a:t>standard input stream</a:t>
            </a:r>
            <a:r>
              <a:rPr lang="en-CA" dirty="0">
                <a:solidFill>
                  <a:schemeClr val="bg1"/>
                </a:solidFill>
              </a:rPr>
              <a:t>. Similarly,</a:t>
            </a:r>
          </a:p>
          <a:p>
            <a:r>
              <a:rPr lang="en-CA" i="1" dirty="0" err="1">
                <a:solidFill>
                  <a:schemeClr val="bg1"/>
                </a:solidFill>
              </a:rPr>
              <a:t>putc</a:t>
            </a:r>
            <a:r>
              <a:rPr lang="en-CA" dirty="0">
                <a:solidFill>
                  <a:schemeClr val="bg1"/>
                </a:solidFill>
              </a:rPr>
              <a:t> writes to </a:t>
            </a:r>
            <a:r>
              <a:rPr lang="en-CA" i="1" dirty="0" err="1">
                <a:solidFill>
                  <a:schemeClr val="bg1"/>
                </a:solidFill>
              </a:rPr>
              <a:t>stdout</a:t>
            </a:r>
            <a:r>
              <a:rPr lang="en-CA" dirty="0">
                <a:solidFill>
                  <a:schemeClr val="bg1"/>
                </a:solidFill>
              </a:rPr>
              <a:t>, the </a:t>
            </a:r>
            <a:r>
              <a:rPr lang="en-CA" dirty="0">
                <a:solidFill>
                  <a:srgbClr val="0000FF"/>
                </a:solidFill>
              </a:rPr>
              <a:t>standard output stream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44DB-D7D0-42A2-B2E6-C4D8052730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2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70525" y="454583"/>
            <a:ext cx="128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0" dirty="0">
                <a:solidFill>
                  <a:srgbClr val="FFFFFF"/>
                </a:solidFill>
                <a:latin typeface="Century Gothic"/>
                <a:cs typeface="Century Gothic"/>
              </a:rPr>
              <a:t>Outline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1852" y="1603490"/>
            <a:ext cx="4096948" cy="137217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40"/>
              </a:spcBef>
              <a:buChar char="-"/>
              <a:tabLst>
                <a:tab pos="298450" algn="l"/>
                <a:tab pos="299085" algn="l"/>
              </a:tabLst>
            </a:pPr>
            <a:r>
              <a:rPr lang="en-CA" sz="1300" spc="-10" dirty="0">
                <a:solidFill>
                  <a:schemeClr val="bg1"/>
                </a:solidFill>
                <a:latin typeface="Tahoma"/>
                <a:cs typeface="Tahoma"/>
              </a:rPr>
              <a:t>Tag-based</a:t>
            </a:r>
            <a:r>
              <a:rPr lang="en-CA" sz="1300" spc="-1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CA" sz="1300" spc="-15" dirty="0">
                <a:solidFill>
                  <a:schemeClr val="bg1"/>
                </a:solidFill>
                <a:latin typeface="Tahoma"/>
                <a:cs typeface="Tahoma"/>
              </a:rPr>
              <a:t>approach in code generation</a:t>
            </a:r>
            <a:endParaRPr sz="13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lang="en-CA" sz="1300" dirty="0">
                <a:solidFill>
                  <a:schemeClr val="bg1"/>
                </a:solidFill>
                <a:latin typeface="Tahoma"/>
                <a:cs typeface="Tahoma"/>
              </a:rPr>
              <a:t>Stack-based</a:t>
            </a:r>
            <a:r>
              <a:rPr lang="en-CA" sz="1300" spc="-1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CA" sz="1300" spc="-15" dirty="0">
                <a:solidFill>
                  <a:schemeClr val="bg1"/>
                </a:solidFill>
                <a:latin typeface="Tahoma"/>
                <a:cs typeface="Tahoma"/>
              </a:rPr>
              <a:t>approach in code generation</a:t>
            </a: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lang="en-CA" sz="1300" spc="-15" dirty="0">
                <a:solidFill>
                  <a:schemeClr val="bg1"/>
                </a:solidFill>
                <a:latin typeface="Tahoma"/>
                <a:cs typeface="Tahoma"/>
              </a:rPr>
              <a:t>Offset</a:t>
            </a: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lang="en-CA" sz="1300" spc="-15" dirty="0">
                <a:solidFill>
                  <a:schemeClr val="bg1"/>
                </a:solidFill>
                <a:latin typeface="Tahoma"/>
                <a:cs typeface="Tahoma"/>
              </a:rPr>
              <a:t>Stack-based Function Call Mechanism</a:t>
            </a: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lang="en-CA" sz="1300" spc="-15" dirty="0">
                <a:solidFill>
                  <a:schemeClr val="bg1"/>
                </a:solidFill>
                <a:latin typeface="Tahoma"/>
                <a:cs typeface="Tahoma"/>
              </a:rPr>
              <a:t>Moon Processor</a:t>
            </a: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-"/>
              <a:tabLst>
                <a:tab pos="298450" algn="l"/>
                <a:tab pos="29908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61EF-E3A1-45D7-BEDF-D35D91A02A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309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MOON</a:t>
            </a:r>
            <a:r>
              <a:rPr lang="en-CA" sz="2800" kern="0" spc="-105" dirty="0"/>
              <a:t> </a:t>
            </a:r>
            <a:r>
              <a:rPr lang="en-CA" sz="2800" kern="0" spc="105" dirty="0"/>
              <a:t>Processor</a:t>
            </a:r>
            <a:endParaRPr lang="en-CA" sz="2800" kern="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ED4CFB5-CA38-4769-9A01-DB1515D27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8154" y="1028332"/>
            <a:ext cx="306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Control</a:t>
            </a:r>
            <a:r>
              <a:rPr spc="-75" dirty="0"/>
              <a:t> </a:t>
            </a:r>
            <a:r>
              <a:rPr spc="130" dirty="0"/>
              <a:t>Instructions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E018FA09-89C6-4D36-8A12-1CE3792DFD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809750"/>
            <a:ext cx="4616798" cy="18035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791D1-B22F-4CD1-A2D8-9B0E3D5963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51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46167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Example of MOON</a:t>
            </a:r>
            <a:endParaRPr lang="en-CA" sz="2800" kern="0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C8DC53A-4A22-444F-857E-9AB7740100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1874" y="1567549"/>
            <a:ext cx="3398972" cy="2911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96EBD-CB43-47A1-B6F3-3A534C631D15}"/>
              </a:ext>
            </a:extLst>
          </p:cNvPr>
          <p:cNvSpPr txBox="1"/>
          <p:nvPr/>
        </p:nvSpPr>
        <p:spPr>
          <a:xfrm>
            <a:off x="914400" y="1661658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As a first step for using MOON, we consider </a:t>
            </a:r>
            <a:r>
              <a:rPr lang="en-CA" i="1" dirty="0" err="1">
                <a:solidFill>
                  <a:schemeClr val="bg1"/>
                </a:solidFill>
              </a:rPr>
              <a:t>sample.m</a:t>
            </a:r>
            <a:r>
              <a:rPr lang="en-CA" dirty="0">
                <a:solidFill>
                  <a:schemeClr val="bg1"/>
                </a:solidFill>
              </a:rPr>
              <a:t> file which is the most simple example.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4B181-951B-48A7-8405-34E8CDE416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66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46167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Example of MOON</a:t>
            </a:r>
            <a:endParaRPr lang="en-CA" sz="280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96EBD-CB43-47A1-B6F3-3A534C631D15}"/>
              </a:ext>
            </a:extLst>
          </p:cNvPr>
          <p:cNvSpPr txBox="1"/>
          <p:nvPr/>
        </p:nvSpPr>
        <p:spPr>
          <a:xfrm>
            <a:off x="1143000" y="120015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Sample.m</a:t>
            </a:r>
            <a:r>
              <a:rPr lang="en-CA" dirty="0">
                <a:solidFill>
                  <a:schemeClr val="bg1"/>
                </a:solidFill>
              </a:rPr>
              <a:t> Example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EA899A5F-394E-4D96-B982-46C6FEBBE4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313" y="1733550"/>
            <a:ext cx="4943374" cy="32380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EA9EC-790F-4121-9546-4A4B0BAC13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94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54744208-303D-41A4-BE36-D63A607D9DA2}"/>
              </a:ext>
            </a:extLst>
          </p:cNvPr>
          <p:cNvSpPr txBox="1">
            <a:spLocks/>
          </p:cNvSpPr>
          <p:nvPr/>
        </p:nvSpPr>
        <p:spPr>
          <a:xfrm>
            <a:off x="1368154" y="357505"/>
            <a:ext cx="46167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2800" kern="0" spc="30" dirty="0"/>
              <a:t>Example of MOON</a:t>
            </a:r>
            <a:endParaRPr lang="en-CA" sz="280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96EBD-CB43-47A1-B6F3-3A534C631D15}"/>
              </a:ext>
            </a:extLst>
          </p:cNvPr>
          <p:cNvSpPr txBox="1"/>
          <p:nvPr/>
        </p:nvSpPr>
        <p:spPr>
          <a:xfrm>
            <a:off x="1143000" y="120015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Sample.m</a:t>
            </a:r>
            <a:r>
              <a:rPr lang="en-CA" dirty="0">
                <a:solidFill>
                  <a:schemeClr val="bg1"/>
                </a:solidFill>
              </a:rPr>
              <a:t> Example</a:t>
            </a: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E102D0C1-09C9-4FE7-9A93-8459D0EDCA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746345"/>
            <a:ext cx="5741574" cy="30396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A5DBC-3A2E-4474-98A9-F44B38BF1E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81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5195"/>
            </a:xfrm>
            <a:custGeom>
              <a:avLst/>
              <a:gdLst/>
              <a:ahLst/>
              <a:cxnLst/>
              <a:rect l="l" t="t" r="r" b="b"/>
              <a:pathLst>
                <a:path w="4737734" h="4735195">
                  <a:moveTo>
                    <a:pt x="4737608" y="2342159"/>
                  </a:moveTo>
                  <a:lnTo>
                    <a:pt x="4727130" y="2331694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611"/>
                  </a:lnTo>
                  <a:lnTo>
                    <a:pt x="4737608" y="2342159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649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35"/>
                  </a:moveTo>
                  <a:lnTo>
                    <a:pt x="635863" y="207429"/>
                  </a:lnTo>
                  <a:lnTo>
                    <a:pt x="231457" y="207429"/>
                  </a:lnTo>
                  <a:lnTo>
                    <a:pt x="1040257" y="1016228"/>
                  </a:lnTo>
                  <a:lnTo>
                    <a:pt x="1040257" y="611835"/>
                  </a:lnTo>
                  <a:close/>
                </a:path>
                <a:path w="1866265" h="2249804">
                  <a:moveTo>
                    <a:pt x="1177480" y="2041893"/>
                  </a:moveTo>
                  <a:lnTo>
                    <a:pt x="368681" y="1233093"/>
                  </a:lnTo>
                  <a:lnTo>
                    <a:pt x="368681" y="1637499"/>
                  </a:lnTo>
                  <a:lnTo>
                    <a:pt x="773087" y="2041893"/>
                  </a:lnTo>
                  <a:lnTo>
                    <a:pt x="1177480" y="2041893"/>
                  </a:lnTo>
                  <a:close/>
                </a:path>
                <a:path w="1866265" h="2249804">
                  <a:moveTo>
                    <a:pt x="1412519" y="1844941"/>
                  </a:moveTo>
                  <a:lnTo>
                    <a:pt x="1008113" y="1440535"/>
                  </a:lnTo>
                  <a:lnTo>
                    <a:pt x="603719" y="1440535"/>
                  </a:lnTo>
                  <a:lnTo>
                    <a:pt x="1412519" y="2249335"/>
                  </a:lnTo>
                  <a:lnTo>
                    <a:pt x="1412519" y="1844941"/>
                  </a:lnTo>
                  <a:close/>
                </a:path>
                <a:path w="1866265" h="2249804">
                  <a:moveTo>
                    <a:pt x="1865744" y="1434401"/>
                  </a:moveTo>
                  <a:lnTo>
                    <a:pt x="1056944" y="625602"/>
                  </a:lnTo>
                  <a:lnTo>
                    <a:pt x="1056944" y="1029995"/>
                  </a:lnTo>
                  <a:lnTo>
                    <a:pt x="1461338" y="1434401"/>
                  </a:lnTo>
                  <a:lnTo>
                    <a:pt x="1865744" y="143440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680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810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44"/>
                  </a:moveTo>
                  <a:lnTo>
                    <a:pt x="186461" y="617245"/>
                  </a:lnTo>
                  <a:lnTo>
                    <a:pt x="186461" y="1021651"/>
                  </a:lnTo>
                  <a:lnTo>
                    <a:pt x="590854" y="1426044"/>
                  </a:lnTo>
                  <a:lnTo>
                    <a:pt x="995260" y="1426044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493"/>
                  </a:moveTo>
                  <a:lnTo>
                    <a:pt x="1508518" y="215099"/>
                  </a:lnTo>
                  <a:lnTo>
                    <a:pt x="1104125" y="215099"/>
                  </a:lnTo>
                  <a:lnTo>
                    <a:pt x="1912924" y="1023899"/>
                  </a:lnTo>
                  <a:lnTo>
                    <a:pt x="1912924" y="619493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47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11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864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164"/>
                  </a:moveTo>
                  <a:lnTo>
                    <a:pt x="404393" y="199771"/>
                  </a:lnTo>
                  <a:lnTo>
                    <a:pt x="0" y="199771"/>
                  </a:lnTo>
                  <a:lnTo>
                    <a:pt x="808799" y="1008570"/>
                  </a:lnTo>
                  <a:lnTo>
                    <a:pt x="808799" y="604164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635"/>
                  </a:moveTo>
                  <a:lnTo>
                    <a:pt x="825842" y="615835"/>
                  </a:lnTo>
                  <a:lnTo>
                    <a:pt x="825842" y="1020241"/>
                  </a:lnTo>
                  <a:lnTo>
                    <a:pt x="1230236" y="1424635"/>
                  </a:lnTo>
                  <a:lnTo>
                    <a:pt x="1634642" y="1424635"/>
                  </a:lnTo>
                  <a:close/>
                </a:path>
                <a:path w="1681479" h="1424939">
                  <a:moveTo>
                    <a:pt x="1680883" y="611835"/>
                  </a:moveTo>
                  <a:lnTo>
                    <a:pt x="1276477" y="207429"/>
                  </a:lnTo>
                  <a:lnTo>
                    <a:pt x="872083" y="207429"/>
                  </a:lnTo>
                  <a:lnTo>
                    <a:pt x="1680883" y="1016228"/>
                  </a:lnTo>
                  <a:lnTo>
                    <a:pt x="1680883" y="611835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6875" y="2272190"/>
            <a:ext cx="2275840" cy="4674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800" spc="140" dirty="0">
                <a:solidFill>
                  <a:srgbClr val="FFFFFF"/>
                </a:solidFill>
                <a:latin typeface="Century Gothic"/>
                <a:cs typeface="Century Gothic"/>
              </a:rPr>
              <a:t>Thanks!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CE469D-DD75-4C77-8529-AB2C40012C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80976" y="588488"/>
            <a:ext cx="6630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Tag-based</a:t>
            </a:r>
            <a:r>
              <a:rPr sz="24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Approach</a:t>
            </a:r>
            <a:r>
              <a:rPr lang="en-CA"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in code generation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115" y="1428750"/>
            <a:ext cx="6894195" cy="948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In this approach:</a:t>
            </a:r>
          </a:p>
          <a:p>
            <a:pPr marL="355600" marR="5080" indent="-342900">
              <a:lnSpc>
                <a:spcPct val="1153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CA" sz="1300" spc="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allocate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endParaRPr lang="en-CA" sz="1300" spc="-1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55600" marR="5080" indent="-342900">
              <a:lnSpc>
                <a:spcPct val="115399"/>
              </a:lnSpc>
              <a:spcBef>
                <a:spcPts val="100"/>
              </a:spcBef>
              <a:buFont typeface="+mj-lt"/>
              <a:buAutoNum type="arabicPeriod"/>
            </a:pP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10" dirty="0" err="1">
                <a:solidFill>
                  <a:srgbClr val="FFFFFF"/>
                </a:solidFill>
                <a:latin typeface="Tahoma"/>
                <a:cs typeface="Tahoma"/>
              </a:rPr>
              <a:t>ssociate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it with a unique tag which is stored in the symbol table.</a:t>
            </a: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55600" marR="5080" indent="-342900">
              <a:lnSpc>
                <a:spcPct val="1153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Accessing the variable </a:t>
            </a:r>
            <a:r>
              <a:rPr lang="en-CA" sz="1300" spc="-10" dirty="0">
                <a:solidFill>
                  <a:srgbClr val="FFFFFF"/>
                </a:solidFill>
                <a:latin typeface="Tahoma"/>
                <a:cs typeface="Tahoma"/>
              </a:rPr>
              <a:t>(in-memory</a:t>
            </a:r>
            <a:r>
              <a:rPr lang="en-CA" sz="13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location)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 can be achieved by using the tag.</a:t>
            </a:r>
            <a:endParaRPr sz="1300" spc="1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96938B8-D988-450C-B344-99DB508A56AB}"/>
              </a:ext>
            </a:extLst>
          </p:cNvPr>
          <p:cNvSpPr txBox="1"/>
          <p:nvPr/>
        </p:nvSpPr>
        <p:spPr>
          <a:xfrm>
            <a:off x="1249114" y="2952750"/>
            <a:ext cx="6894195" cy="705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b="1" dirty="0">
                <a:solidFill>
                  <a:srgbClr val="0000FF"/>
                </a:solidFill>
                <a:latin typeface="Tahoma"/>
                <a:cs typeface="Tahoma"/>
              </a:rPr>
              <a:t>Advantage: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b="1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Disadvantage: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Cannot</a:t>
            </a:r>
            <a:r>
              <a:rPr lang="en-CA"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achieve</a:t>
            </a:r>
            <a:r>
              <a:rPr lang="en-CA"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lang="en-CA"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required</a:t>
            </a:r>
            <a:r>
              <a:rPr lang="en-CA"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functionalities</a:t>
            </a:r>
            <a:endParaRPr lang="en-CA" sz="130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2FDF0-3635-442B-92E1-CF0DAD1002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80976" y="588488"/>
            <a:ext cx="6630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Stack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-based</a:t>
            </a:r>
            <a:r>
              <a:rPr sz="24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Approach</a:t>
            </a:r>
            <a:r>
              <a:rPr lang="en-CA"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in code generation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960" y="1747355"/>
            <a:ext cx="6894195" cy="46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If accessing all the functionalities are needed, stack-based</a:t>
            </a:r>
            <a:r>
              <a:rPr lang="en-CA" sz="13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approach is needed.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96938B8-D988-450C-B344-99DB508A56AB}"/>
              </a:ext>
            </a:extLst>
          </p:cNvPr>
          <p:cNvSpPr txBox="1"/>
          <p:nvPr/>
        </p:nvSpPr>
        <p:spPr>
          <a:xfrm>
            <a:off x="1006663" y="2419350"/>
            <a:ext cx="6894195" cy="705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b="1" dirty="0">
                <a:solidFill>
                  <a:srgbClr val="0000FF"/>
                </a:solidFill>
                <a:latin typeface="Tahoma"/>
                <a:cs typeface="Tahoma"/>
              </a:rPr>
              <a:t>Advantage: </a:t>
            </a:r>
            <a:r>
              <a:rPr lang="en-CA"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lang="en-CA"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achieve</a:t>
            </a:r>
            <a:r>
              <a:rPr lang="en-CA"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lang="en-CA"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requirement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b="1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Disadvantage: </a:t>
            </a:r>
            <a:r>
              <a:rPr lang="en-CA" sz="1300">
                <a:solidFill>
                  <a:srgbClr val="FFFFFF"/>
                </a:solidFill>
                <a:latin typeface="Tahoma"/>
                <a:cs typeface="Tahoma"/>
              </a:rPr>
              <a:t>Complicate</a:t>
            </a:r>
            <a:endParaRPr lang="en-CA" sz="130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49CE12-EE7A-4840-B8FE-057BFCF1E2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3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80976" y="588488"/>
            <a:ext cx="6630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15" dirty="0" err="1">
                <a:solidFill>
                  <a:srgbClr val="FFFFFF"/>
                </a:solidFill>
                <a:latin typeface="Century Gothic"/>
                <a:cs typeface="Century Gothic"/>
              </a:rPr>
              <a:t>Offest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039" y="1604965"/>
            <a:ext cx="6894195" cy="269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300" spc="30" dirty="0">
                <a:solidFill>
                  <a:srgbClr val="FFFFFF"/>
                </a:solidFill>
                <a:latin typeface="Tahoma"/>
                <a:cs typeface="Tahoma"/>
              </a:rPr>
              <a:t>Offset</a:t>
            </a:r>
            <a:endParaRPr lang="en-CA" sz="1300" dirty="0">
              <a:latin typeface="Tahoma"/>
              <a:cs typeface="Tahoma"/>
            </a:endParaRPr>
          </a:p>
          <a:p>
            <a:pPr marL="469900" indent="-286385">
              <a:lnSpc>
                <a:spcPct val="100000"/>
              </a:lnSpc>
              <a:spcBef>
                <a:spcPts val="240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CA" sz="1300" spc="-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represent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far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10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15" dirty="0">
                <a:solidFill>
                  <a:srgbClr val="FFFFFF"/>
                </a:solidFill>
                <a:latin typeface="Tahoma"/>
                <a:cs typeface="Tahoma"/>
              </a:rPr>
              <a:t>address;</a:t>
            </a:r>
          </a:p>
          <a:p>
            <a:pPr marL="469900" indent="-286385">
              <a:spcBef>
                <a:spcPts val="240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Regarding the implementation, the value of the offset can be positive or negative</a:t>
            </a:r>
            <a:endParaRPr lang="en-CA" sz="1300" dirty="0">
              <a:latin typeface="Tahoma"/>
              <a:cs typeface="Tahoma"/>
            </a:endParaRPr>
          </a:p>
          <a:p>
            <a:pPr marL="469900" marR="301625" indent="-286385">
              <a:lnSpc>
                <a:spcPct val="115399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CA" sz="130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0" dirty="0">
                <a:solidFill>
                  <a:srgbClr val="FFFFFF"/>
                </a:solidFill>
                <a:latin typeface="Tahoma"/>
                <a:cs typeface="Tahoma"/>
              </a:rPr>
              <a:t>example,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member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class,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offset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15" dirty="0">
                <a:solidFill>
                  <a:srgbClr val="FFFFFF"/>
                </a:solidFill>
                <a:latin typeface="Tahoma"/>
                <a:cs typeface="Tahoma"/>
              </a:rPr>
              <a:t>means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far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lang="en-CA"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variable’s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5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5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class;</a:t>
            </a:r>
          </a:p>
          <a:p>
            <a:pPr marL="469900" marR="301625" indent="-286385">
              <a:lnSpc>
                <a:spcPct val="115399"/>
              </a:lnSpc>
              <a:buChar char="-"/>
              <a:tabLst>
                <a:tab pos="469265" algn="l"/>
                <a:tab pos="469900" algn="l"/>
              </a:tabLst>
            </a:pPr>
            <a:endParaRPr lang="en-CA"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ahoma"/>
              <a:buChar char="-"/>
            </a:pPr>
            <a:endParaRPr lang="en-CA" sz="16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CA" sz="1300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5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achieve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10" dirty="0">
                <a:solidFill>
                  <a:srgbClr val="FFFFFF"/>
                </a:solidFill>
                <a:latin typeface="Tahoma"/>
                <a:cs typeface="Tahoma"/>
              </a:rPr>
              <a:t>generation:</a:t>
            </a:r>
          </a:p>
          <a:p>
            <a:pPr marL="12700">
              <a:lnSpc>
                <a:spcPct val="100000"/>
              </a:lnSpc>
            </a:pPr>
            <a:endParaRPr lang="en-CA" sz="1300" dirty="0">
              <a:latin typeface="Tahoma"/>
              <a:cs typeface="Tahoma"/>
            </a:endParaRPr>
          </a:p>
          <a:p>
            <a:pPr marL="469900" indent="-286385">
              <a:lnSpc>
                <a:spcPct val="100000"/>
              </a:lnSpc>
              <a:spcBef>
                <a:spcPts val="24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CA" sz="1300" spc="4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column, called </a:t>
            </a:r>
            <a:r>
              <a:rPr lang="en-CA" sz="1300" b="1" spc="5" dirty="0">
                <a:solidFill>
                  <a:srgbClr val="0000FF"/>
                </a:solidFill>
                <a:latin typeface="Tahoma"/>
                <a:cs typeface="Tahoma"/>
              </a:rPr>
              <a:t>offset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symbol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lang="en-CA" sz="1300" spc="-16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CA" sz="1300" dirty="0">
              <a:latin typeface="Tahoma"/>
              <a:cs typeface="Tahoma"/>
            </a:endParaRPr>
          </a:p>
          <a:p>
            <a:pPr marL="469900" indent="-286385">
              <a:lnSpc>
                <a:spcPct val="100000"/>
              </a:lnSpc>
              <a:spcBef>
                <a:spcPts val="24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Calculate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offset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5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-5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entry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lang="en-CA"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lang="en-CA"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table.</a:t>
            </a:r>
            <a:endParaRPr lang="en-CA" sz="1300" dirty="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B47C-CF18-45D2-84A6-8E3F17231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4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75" y="1648449"/>
            <a:ext cx="2649399" cy="2228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9503" y="1609165"/>
            <a:ext cx="5438050" cy="22299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31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Offset</a:t>
            </a:r>
            <a:r>
              <a:rPr spc="-40" dirty="0"/>
              <a:t> </a:t>
            </a:r>
            <a:r>
              <a:rPr spc="80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22F65-EB88-4BB5-A25B-6EB339F1483F}"/>
              </a:ext>
            </a:extLst>
          </p:cNvPr>
          <p:cNvSpPr/>
          <p:nvPr/>
        </p:nvSpPr>
        <p:spPr>
          <a:xfrm>
            <a:off x="7010400" y="1648449"/>
            <a:ext cx="685800" cy="229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435E6-6888-4854-AEA7-1463F400B6B8}"/>
              </a:ext>
            </a:extLst>
          </p:cNvPr>
          <p:cNvSpPr/>
          <p:nvPr/>
        </p:nvSpPr>
        <p:spPr>
          <a:xfrm rot="5400000">
            <a:off x="5829928" y="-487705"/>
            <a:ext cx="457200" cy="566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8F33C-3A7B-459D-A608-66FA07172021}"/>
              </a:ext>
            </a:extLst>
          </p:cNvPr>
          <p:cNvSpPr/>
          <p:nvPr/>
        </p:nvSpPr>
        <p:spPr>
          <a:xfrm rot="5400000">
            <a:off x="1492234" y="1092184"/>
            <a:ext cx="325428" cy="171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3B584-6C22-4B5F-B286-353E5A049F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88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Stack-based</a:t>
            </a:r>
            <a:r>
              <a:rPr spc="-45" dirty="0"/>
              <a:t> </a:t>
            </a:r>
            <a:r>
              <a:rPr spc="110" dirty="0"/>
              <a:t>Function</a:t>
            </a:r>
            <a:r>
              <a:rPr spc="-45" dirty="0"/>
              <a:t> </a:t>
            </a:r>
            <a:r>
              <a:rPr spc="-30" dirty="0"/>
              <a:t>Call</a:t>
            </a:r>
            <a:r>
              <a:rPr spc="-45" dirty="0"/>
              <a:t> </a:t>
            </a:r>
            <a:r>
              <a:rPr spc="60" dirty="0"/>
              <a:t>Mechanism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500" y="1307850"/>
            <a:ext cx="2849451" cy="353084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9AEE1E4-4EC0-4BF2-9E6C-0E7F47E8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21327"/>
              </p:ext>
            </p:extLst>
          </p:nvPr>
        </p:nvGraphicFramePr>
        <p:xfrm>
          <a:off x="5845204" y="1440400"/>
          <a:ext cx="1546196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46196">
                  <a:extLst>
                    <a:ext uri="{9D8B030D-6E8A-4147-A177-3AD203B41FA5}">
                      <a16:colId xmlns:a16="http://schemas.microsoft.com/office/drawing/2014/main" val="15344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0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2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0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2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2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284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0CB14-3CAB-4B77-8A50-A0FDC6027C59}"/>
              </a:ext>
            </a:extLst>
          </p:cNvPr>
          <p:cNvCxnSpPr>
            <a:cxnSpLocks/>
          </p:cNvCxnSpPr>
          <p:nvPr/>
        </p:nvCxnSpPr>
        <p:spPr>
          <a:xfrm flipH="1">
            <a:off x="7467600" y="1581150"/>
            <a:ext cx="11430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B97AA5EF-C2DE-467E-87EE-2452FB56E653}"/>
              </a:ext>
            </a:extLst>
          </p:cNvPr>
          <p:cNvSpPr txBox="1"/>
          <p:nvPr/>
        </p:nvSpPr>
        <p:spPr>
          <a:xfrm>
            <a:off x="7543800" y="1066758"/>
            <a:ext cx="1445700" cy="48218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CA" sz="1300" dirty="0">
                <a:solidFill>
                  <a:schemeClr val="bg1"/>
                </a:solidFill>
                <a:latin typeface="Tahoma"/>
                <a:cs typeface="Tahoma"/>
              </a:rPr>
              <a:t>Stack Pointer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CA" sz="1300" dirty="0">
                <a:solidFill>
                  <a:schemeClr val="bg1"/>
                </a:solidFill>
                <a:latin typeface="Tahoma"/>
                <a:cs typeface="Tahoma"/>
              </a:rPr>
              <a:t>Frame Pointer</a:t>
            </a:r>
            <a:endParaRPr sz="13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9909-754C-4AB8-AE38-2C6F49E891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88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Stack-based</a:t>
            </a:r>
            <a:r>
              <a:rPr spc="-45" dirty="0"/>
              <a:t> </a:t>
            </a:r>
            <a:r>
              <a:rPr spc="110" dirty="0"/>
              <a:t>Function</a:t>
            </a:r>
            <a:r>
              <a:rPr spc="-45" dirty="0"/>
              <a:t> </a:t>
            </a:r>
            <a:r>
              <a:rPr spc="-30" dirty="0"/>
              <a:t>Call</a:t>
            </a:r>
            <a:r>
              <a:rPr spc="-45" dirty="0"/>
              <a:t> </a:t>
            </a:r>
            <a:r>
              <a:rPr spc="60" dirty="0"/>
              <a:t>Mechanism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478" y="1307849"/>
            <a:ext cx="1826699" cy="187349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9AEE1E4-4EC0-4BF2-9E6C-0E7F47E8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64696"/>
              </p:ext>
            </p:extLst>
          </p:nvPr>
        </p:nvGraphicFramePr>
        <p:xfrm>
          <a:off x="4420564" y="1258954"/>
          <a:ext cx="860396" cy="228374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0396">
                  <a:extLst>
                    <a:ext uri="{9D8B030D-6E8A-4147-A177-3AD203B41FA5}">
                      <a16:colId xmlns:a16="http://schemas.microsoft.com/office/drawing/2014/main" val="153442794"/>
                    </a:ext>
                  </a:extLst>
                </a:gridCol>
              </a:tblGrid>
              <a:tr h="20517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56510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00474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04183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24419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27436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284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0CB14-3CAB-4B77-8A50-A0FDC6027C59}"/>
              </a:ext>
            </a:extLst>
          </p:cNvPr>
          <p:cNvCxnSpPr>
            <a:cxnSpLocks/>
          </p:cNvCxnSpPr>
          <p:nvPr/>
        </p:nvCxnSpPr>
        <p:spPr>
          <a:xfrm flipH="1">
            <a:off x="5410200" y="1536262"/>
            <a:ext cx="11430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B97AA5EF-C2DE-467E-87EE-2452FB56E653}"/>
              </a:ext>
            </a:extLst>
          </p:cNvPr>
          <p:cNvSpPr txBox="1"/>
          <p:nvPr/>
        </p:nvSpPr>
        <p:spPr>
          <a:xfrm>
            <a:off x="5489825" y="1017863"/>
            <a:ext cx="1445700" cy="48218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CA" sz="1300" dirty="0">
                <a:solidFill>
                  <a:schemeClr val="bg1"/>
                </a:solidFill>
                <a:latin typeface="Tahoma"/>
                <a:cs typeface="Tahoma"/>
              </a:rPr>
              <a:t>Stack Pointer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CA" sz="1300" dirty="0">
                <a:solidFill>
                  <a:schemeClr val="bg1"/>
                </a:solidFill>
                <a:latin typeface="Tahoma"/>
                <a:cs typeface="Tahoma"/>
              </a:rPr>
              <a:t>Frame Pointer</a:t>
            </a:r>
            <a:endParaRPr sz="13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22C94B9-46D4-41B9-BB27-EEAE114C7763}"/>
              </a:ext>
            </a:extLst>
          </p:cNvPr>
          <p:cNvSpPr txBox="1"/>
          <p:nvPr/>
        </p:nvSpPr>
        <p:spPr>
          <a:xfrm>
            <a:off x="1474659" y="3643454"/>
            <a:ext cx="6798309" cy="90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lang="en-CA" sz="1400" spc="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5" dirty="0" err="1">
                <a:solidFill>
                  <a:srgbClr val="FFFFFF"/>
                </a:solidFill>
                <a:latin typeface="Tahoma"/>
                <a:cs typeface="Tahoma"/>
              </a:rPr>
              <a:t>rame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pointer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400" spc="5" dirty="0">
                <a:solidFill>
                  <a:srgbClr val="FFFFFF"/>
                </a:solidFill>
                <a:latin typeface="Tahoma"/>
                <a:cs typeface="Tahoma"/>
                <a:sym typeface="Wingdings" panose="05000000000000000000" pitchFamily="2" charset="2"/>
              </a:rPr>
              <a:t>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function’s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base </a:t>
            </a:r>
            <a:r>
              <a:rPr sz="1400" spc="-4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address.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CA" sz="140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tack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pointer</a:t>
            </a:r>
            <a:r>
              <a:rPr lang="en-CA"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400" spc="-175" dirty="0">
                <a:solidFill>
                  <a:srgbClr val="FFFFFF"/>
                </a:solidFill>
                <a:latin typeface="Tahoma"/>
                <a:cs typeface="Tahoma"/>
                <a:sym typeface="Wingdings" panose="05000000000000000000" pitchFamily="2" charset="2"/>
              </a:rPr>
              <a:t>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put.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4DE6-72BB-49C1-AACE-B2718E1719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60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192" y="1504950"/>
            <a:ext cx="6402949" cy="34137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13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sz="13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sz="13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</a:t>
            </a:r>
            <a:r>
              <a:rPr sz="13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sz="13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sz="1300" spc="-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locate</a:t>
            </a:r>
            <a:r>
              <a:rPr sz="13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343150"/>
            <a:ext cx="4099698" cy="138668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9021B905-4EB5-4937-B9D5-F8CB03BFC32E}"/>
              </a:ext>
            </a:extLst>
          </p:cNvPr>
          <p:cNvSpPr txBox="1">
            <a:spLocks/>
          </p:cNvSpPr>
          <p:nvPr/>
        </p:nvSpPr>
        <p:spPr>
          <a:xfrm>
            <a:off x="1370525" y="454583"/>
            <a:ext cx="588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kern="0" spc="20" dirty="0"/>
              <a:t>Stack-based</a:t>
            </a:r>
            <a:r>
              <a:rPr lang="en-CA" kern="0" spc="-45" dirty="0"/>
              <a:t> </a:t>
            </a:r>
            <a:r>
              <a:rPr lang="en-CA" kern="0" spc="110" dirty="0"/>
              <a:t>Function</a:t>
            </a:r>
            <a:r>
              <a:rPr lang="en-CA" kern="0" spc="-45" dirty="0"/>
              <a:t> </a:t>
            </a:r>
            <a:r>
              <a:rPr lang="en-CA" kern="0" spc="-30" dirty="0"/>
              <a:t>Call</a:t>
            </a:r>
            <a:r>
              <a:rPr lang="en-CA" kern="0" spc="-45" dirty="0"/>
              <a:t> </a:t>
            </a:r>
            <a:r>
              <a:rPr lang="en-CA" kern="0" spc="60" dirty="0"/>
              <a:t>Mechanism</a:t>
            </a: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4708100E-D3DE-4D0D-A0BA-3889E338F6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2079139"/>
            <a:ext cx="1750500" cy="217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8EEC29-8E71-4C3C-B062-1514DA121E82}"/>
              </a:ext>
            </a:extLst>
          </p:cNvPr>
          <p:cNvSpPr/>
          <p:nvPr/>
        </p:nvSpPr>
        <p:spPr>
          <a:xfrm rot="5400000">
            <a:off x="2612252" y="2855098"/>
            <a:ext cx="152400" cy="171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7A3A2A-05BD-4492-A760-FCF9F0AFED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1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1009</Words>
  <Application>Microsoft Office PowerPoint</Application>
  <PresentationFormat>On-screen Show (16:9)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Offset Example</vt:lpstr>
      <vt:lpstr>Stack-based Function Call Mechanism</vt:lpstr>
      <vt:lpstr>Stack-based Function Call Mechanism</vt:lpstr>
      <vt:lpstr>How you can know where you should put  a, b, c and how to locate them?</vt:lpstr>
      <vt:lpstr>PowerPoint Presentation</vt:lpstr>
      <vt:lpstr>Stack-based Function Call Mechanism</vt:lpstr>
      <vt:lpstr>PowerPoint Presentation</vt:lpstr>
      <vt:lpstr>How to compile MOON?</vt:lpstr>
      <vt:lpstr>Important Parameters of MOON</vt:lpstr>
      <vt:lpstr>How to use MOON?</vt:lpstr>
      <vt:lpstr>Data Access Instructions</vt:lpstr>
      <vt:lpstr>Arithmetic Instructions</vt:lpstr>
      <vt:lpstr>Arithmetic Instructions</vt:lpstr>
      <vt:lpstr>Input and Output Instructions</vt:lpstr>
      <vt:lpstr>Control Instructions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Paquet</dc:creator>
  <cp:lastModifiedBy>Joey Paquet</cp:lastModifiedBy>
  <cp:revision>20</cp:revision>
  <dcterms:created xsi:type="dcterms:W3CDTF">2021-03-27T01:56:44Z</dcterms:created>
  <dcterms:modified xsi:type="dcterms:W3CDTF">2022-03-20T18:53:30Z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