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d745a12d3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d745a12d3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d745a12d3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d745a12d3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3415c080e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3415c080e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3415c080e_1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3415c080e_1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d745a12d3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d745a12d3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d745a12d3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d745a12d3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d745a12d3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d745a12d3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d7d9687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d7d9687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d7d9687d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d7d9687d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d7d9687d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d7d9687d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d7d9687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d7d9687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d7d9687d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d7d9687d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d7d9687d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d7d9687d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d7d9687d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d7d9687d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d7d9687d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d7d9687d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d7d9687d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d7d9687d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d7d9687d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d7d9687d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d745a12d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d745a12d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d745a12d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d745a12d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3415c080e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3415c080e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3415c080e_8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3415c080e_8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3415c080e_8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3415c080e_8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d745a12d3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d745a12d3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d745a12d3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d745a12d3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891350" y="1394200"/>
            <a:ext cx="5668500" cy="144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4600"/>
              <a:t>Hotel Reservation DB Implementation</a:t>
            </a:r>
            <a:endParaRPr sz="4600"/>
          </a:p>
        </p:txBody>
      </p:sp>
      <p:sp>
        <p:nvSpPr>
          <p:cNvPr id="87" name="Google Shape;87;p13"/>
          <p:cNvSpPr txBox="1"/>
          <p:nvPr>
            <p:ph idx="1" type="subTitle"/>
          </p:nvPr>
        </p:nvSpPr>
        <p:spPr>
          <a:xfrm>
            <a:off x="1891350" y="319440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ru"/>
              <a:t>Team 5: </a:t>
            </a:r>
            <a:r>
              <a:rPr lang="ru"/>
              <a:t>Yoanna Spasova, Borano Llana, Eleonora Yordanova, Bulat Germanov, Yana Veitsman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Implementation</a:t>
            </a:r>
            <a:r>
              <a:rPr lang="ru"/>
              <a:t> Challenges II - Parking Dates</a:t>
            </a:r>
            <a:endParaRPr/>
          </a:p>
        </p:txBody>
      </p:sp>
      <p:sp>
        <p:nvSpPr>
          <p:cNvPr id="144" name="Google Shape;144;p22"/>
          <p:cNvSpPr txBox="1"/>
          <p:nvPr/>
        </p:nvSpPr>
        <p:spPr>
          <a:xfrm>
            <a:off x="381150" y="1853850"/>
            <a:ext cx="8036700" cy="7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700">
                <a:latin typeface="Lato"/>
                <a:ea typeface="Lato"/>
                <a:cs typeface="Lato"/>
                <a:sym typeface="Lato"/>
              </a:rPr>
              <a:t>Challenge:</a:t>
            </a:r>
            <a:endParaRPr b="1" sz="1700">
              <a:latin typeface="Lato"/>
              <a:ea typeface="Lato"/>
              <a:cs typeface="Lato"/>
              <a:sym typeface="Lato"/>
            </a:endParaRPr>
          </a:p>
          <a:p>
            <a:pPr indent="0" lvl="0" marL="0" rtl="0" algn="l">
              <a:spcBef>
                <a:spcPts val="0"/>
              </a:spcBef>
              <a:spcAft>
                <a:spcPts val="0"/>
              </a:spcAft>
              <a:buNone/>
            </a:pPr>
            <a:r>
              <a:rPr b="1" lang="ru" sz="1700">
                <a:latin typeface="Lato"/>
                <a:ea typeface="Lato"/>
                <a:cs typeface="Lato"/>
                <a:sym typeface="Lato"/>
              </a:rPr>
              <a:t>	</a:t>
            </a:r>
            <a:r>
              <a:rPr lang="ru" sz="1700">
                <a:latin typeface="Lato"/>
                <a:ea typeface="Lato"/>
                <a:cs typeface="Lato"/>
                <a:sym typeface="Lato"/>
              </a:rPr>
              <a:t>A guest should be able to book a parking space outside of the reservation dates</a:t>
            </a:r>
            <a:endParaRPr sz="1700">
              <a:latin typeface="Lato"/>
              <a:ea typeface="Lato"/>
              <a:cs typeface="Lato"/>
              <a:sym typeface="Lato"/>
            </a:endParaRPr>
          </a:p>
        </p:txBody>
      </p:sp>
      <p:sp>
        <p:nvSpPr>
          <p:cNvPr id="145" name="Google Shape;145;p22"/>
          <p:cNvSpPr txBox="1"/>
          <p:nvPr/>
        </p:nvSpPr>
        <p:spPr>
          <a:xfrm>
            <a:off x="427500" y="3015300"/>
            <a:ext cx="7944000" cy="11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700">
                <a:latin typeface="Lato"/>
                <a:ea typeface="Lato"/>
                <a:cs typeface="Lato"/>
                <a:sym typeface="Lato"/>
              </a:rPr>
              <a:t>Solution</a:t>
            </a:r>
            <a:r>
              <a:rPr b="1" lang="ru" sz="1700">
                <a:latin typeface="Lato"/>
                <a:ea typeface="Lato"/>
                <a:cs typeface="Lato"/>
                <a:sym typeface="Lato"/>
              </a:rPr>
              <a:t>:</a:t>
            </a:r>
            <a:endParaRPr b="1" sz="1700">
              <a:latin typeface="Lato"/>
              <a:ea typeface="Lato"/>
              <a:cs typeface="Lato"/>
              <a:sym typeface="Lato"/>
            </a:endParaRPr>
          </a:p>
          <a:p>
            <a:pPr indent="0" lvl="0" marL="0" rtl="0" algn="l">
              <a:spcBef>
                <a:spcPts val="0"/>
              </a:spcBef>
              <a:spcAft>
                <a:spcPts val="0"/>
              </a:spcAft>
              <a:buNone/>
            </a:pPr>
            <a:r>
              <a:rPr lang="ru" sz="1700">
                <a:latin typeface="Lato"/>
                <a:ea typeface="Lato"/>
                <a:cs typeface="Lato"/>
                <a:sym typeface="Lato"/>
              </a:rPr>
              <a:t>	Reservation table holds a parking ID as a foreign key, and the dates are separated =&gt; guest can book parking without booking a room</a:t>
            </a:r>
            <a:endParaRPr sz="17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Implementation</a:t>
            </a:r>
            <a:r>
              <a:rPr lang="ru"/>
              <a:t> Challenges III </a:t>
            </a:r>
            <a:r>
              <a:rPr lang="ru"/>
              <a:t>- Time Formats</a:t>
            </a:r>
            <a:endParaRPr/>
          </a:p>
        </p:txBody>
      </p:sp>
      <p:sp>
        <p:nvSpPr>
          <p:cNvPr id="151" name="Google Shape;151;p23"/>
          <p:cNvSpPr txBox="1"/>
          <p:nvPr/>
        </p:nvSpPr>
        <p:spPr>
          <a:xfrm>
            <a:off x="381150" y="1853850"/>
            <a:ext cx="8617500" cy="9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700">
                <a:latin typeface="Lato"/>
                <a:ea typeface="Lato"/>
                <a:cs typeface="Lato"/>
                <a:sym typeface="Lato"/>
              </a:rPr>
              <a:t>Challenge:</a:t>
            </a:r>
            <a:endParaRPr b="1" sz="1700">
              <a:latin typeface="Lato"/>
              <a:ea typeface="Lato"/>
              <a:cs typeface="Lato"/>
              <a:sym typeface="Lato"/>
            </a:endParaRPr>
          </a:p>
          <a:p>
            <a:pPr indent="0" lvl="0" marL="0" rtl="0" algn="l">
              <a:spcBef>
                <a:spcPts val="0"/>
              </a:spcBef>
              <a:spcAft>
                <a:spcPts val="0"/>
              </a:spcAft>
              <a:buNone/>
            </a:pPr>
            <a:r>
              <a:rPr lang="ru" sz="1700">
                <a:latin typeface="Lato"/>
                <a:ea typeface="Lato"/>
                <a:cs typeface="Lato"/>
                <a:sym typeface="Lato"/>
              </a:rPr>
              <a:t>	Choose the most suitable format for payment timestamps and dates for rooms’ reservations and parking</a:t>
            </a:r>
            <a:endParaRPr sz="1700">
              <a:latin typeface="Lato"/>
              <a:ea typeface="Lato"/>
              <a:cs typeface="Lato"/>
              <a:sym typeface="Lato"/>
            </a:endParaRPr>
          </a:p>
        </p:txBody>
      </p:sp>
      <p:sp>
        <p:nvSpPr>
          <p:cNvPr id="152" name="Google Shape;152;p23"/>
          <p:cNvSpPr txBox="1"/>
          <p:nvPr/>
        </p:nvSpPr>
        <p:spPr>
          <a:xfrm>
            <a:off x="381150" y="3015675"/>
            <a:ext cx="8762700" cy="14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700">
                <a:latin typeface="Lato"/>
                <a:ea typeface="Lato"/>
                <a:cs typeface="Lato"/>
                <a:sym typeface="Lato"/>
              </a:rPr>
              <a:t>Solution:</a:t>
            </a:r>
            <a:endParaRPr b="1" sz="1700">
              <a:latin typeface="Lato"/>
              <a:ea typeface="Lato"/>
              <a:cs typeface="Lato"/>
              <a:sym typeface="Lato"/>
            </a:endParaRPr>
          </a:p>
          <a:p>
            <a:pPr indent="0" lvl="0" marL="0" rtl="0" algn="l">
              <a:spcBef>
                <a:spcPts val="0"/>
              </a:spcBef>
              <a:spcAft>
                <a:spcPts val="0"/>
              </a:spcAft>
              <a:buNone/>
            </a:pPr>
            <a:r>
              <a:rPr lang="ru" sz="1700">
                <a:latin typeface="Lato"/>
                <a:ea typeface="Lato"/>
                <a:cs typeface="Lato"/>
                <a:sym typeface="Lato"/>
              </a:rPr>
              <a:t>	Payment timestamps  - DATETIME - </a:t>
            </a:r>
            <a:r>
              <a:rPr i="1" lang="ru" sz="1700">
                <a:latin typeface="Lato"/>
                <a:ea typeface="Lato"/>
                <a:cs typeface="Lato"/>
                <a:sym typeface="Lato"/>
              </a:rPr>
              <a:t>8 bytes</a:t>
            </a:r>
            <a:endParaRPr i="1" sz="1700">
              <a:latin typeface="Lato"/>
              <a:ea typeface="Lato"/>
              <a:cs typeface="Lato"/>
              <a:sym typeface="Lato"/>
            </a:endParaRPr>
          </a:p>
          <a:p>
            <a:pPr indent="457200" lvl="0" marL="0" rtl="0" algn="l">
              <a:spcBef>
                <a:spcPts val="0"/>
              </a:spcBef>
              <a:spcAft>
                <a:spcPts val="0"/>
              </a:spcAft>
              <a:buNone/>
            </a:pPr>
            <a:r>
              <a:rPr lang="ru" sz="1700">
                <a:latin typeface="Lato"/>
                <a:ea typeface="Lato"/>
                <a:cs typeface="Lato"/>
                <a:sym typeface="Lato"/>
              </a:rPr>
              <a:t>Dates for parking - DATETIME - </a:t>
            </a:r>
            <a:r>
              <a:rPr i="1" lang="ru" sz="1700">
                <a:latin typeface="Lato"/>
                <a:ea typeface="Lato"/>
                <a:cs typeface="Lato"/>
                <a:sym typeface="Lato"/>
              </a:rPr>
              <a:t>8 bytes</a:t>
            </a:r>
            <a:endParaRPr i="1" sz="1700">
              <a:latin typeface="Lato"/>
              <a:ea typeface="Lato"/>
              <a:cs typeface="Lato"/>
              <a:sym typeface="Lato"/>
            </a:endParaRPr>
          </a:p>
          <a:p>
            <a:pPr indent="0" lvl="0" marL="0" rtl="0" algn="l">
              <a:spcBef>
                <a:spcPts val="0"/>
              </a:spcBef>
              <a:spcAft>
                <a:spcPts val="0"/>
              </a:spcAft>
              <a:buNone/>
            </a:pPr>
            <a:r>
              <a:rPr lang="ru" sz="1700">
                <a:latin typeface="Lato"/>
                <a:ea typeface="Lato"/>
                <a:cs typeface="Lato"/>
                <a:sym typeface="Lato"/>
              </a:rPr>
              <a:t>	Dates for room - DATE - </a:t>
            </a:r>
            <a:r>
              <a:rPr i="1" lang="ru" sz="1700">
                <a:latin typeface="Lato"/>
                <a:ea typeface="Lato"/>
                <a:cs typeface="Lato"/>
                <a:sym typeface="Lato"/>
              </a:rPr>
              <a:t>3 bytes</a:t>
            </a:r>
            <a:endParaRPr i="1" sz="17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ctrTitle"/>
          </p:nvPr>
        </p:nvSpPr>
        <p:spPr>
          <a:xfrm>
            <a:off x="727950" y="2409325"/>
            <a:ext cx="7688100" cy="9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Optimization of queries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Comments on Optimizing Queries</a:t>
            </a:r>
            <a:endParaRPr/>
          </a:p>
        </p:txBody>
      </p:sp>
      <p:sp>
        <p:nvSpPr>
          <p:cNvPr id="163" name="Google Shape;163;p25"/>
          <p:cNvSpPr txBox="1"/>
          <p:nvPr/>
        </p:nvSpPr>
        <p:spPr>
          <a:xfrm>
            <a:off x="381150" y="1950300"/>
            <a:ext cx="8617500" cy="3193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ru" sz="2200">
                <a:latin typeface="Lato"/>
                <a:ea typeface="Lato"/>
                <a:cs typeface="Lato"/>
                <a:sym typeface="Lato"/>
              </a:rPr>
              <a:t>1. Inner Joins vs. Subqueries </a:t>
            </a:r>
            <a:endParaRPr sz="2200">
              <a:latin typeface="Lato"/>
              <a:ea typeface="Lato"/>
              <a:cs typeface="Lato"/>
              <a:sym typeface="Lato"/>
            </a:endParaRPr>
          </a:p>
          <a:p>
            <a:pPr indent="0" lvl="0" marL="0" rtl="0" algn="l">
              <a:lnSpc>
                <a:spcPct val="150000"/>
              </a:lnSpc>
              <a:spcBef>
                <a:spcPts val="0"/>
              </a:spcBef>
              <a:spcAft>
                <a:spcPts val="0"/>
              </a:spcAft>
              <a:buNone/>
            </a:pPr>
            <a:r>
              <a:rPr lang="ru" sz="2200">
                <a:latin typeface="Lato"/>
                <a:ea typeface="Lato"/>
                <a:cs typeface="Lato"/>
                <a:sym typeface="Lato"/>
              </a:rPr>
              <a:t>2. Avoid using </a:t>
            </a:r>
            <a:r>
              <a:rPr b="1" lang="ru" sz="2200">
                <a:latin typeface="Lato"/>
                <a:ea typeface="Lato"/>
                <a:cs typeface="Lato"/>
                <a:sym typeface="Lato"/>
              </a:rPr>
              <a:t>NOT</a:t>
            </a:r>
            <a:endParaRPr b="1" sz="2200">
              <a:latin typeface="Lato"/>
              <a:ea typeface="Lato"/>
              <a:cs typeface="Lato"/>
              <a:sym typeface="Lato"/>
            </a:endParaRPr>
          </a:p>
          <a:p>
            <a:pPr indent="0" lvl="0" marL="0" rtl="0" algn="l">
              <a:lnSpc>
                <a:spcPct val="150000"/>
              </a:lnSpc>
              <a:spcBef>
                <a:spcPts val="0"/>
              </a:spcBef>
              <a:spcAft>
                <a:spcPts val="0"/>
              </a:spcAft>
              <a:buNone/>
            </a:pPr>
            <a:r>
              <a:rPr lang="ru" sz="2200">
                <a:latin typeface="Lato"/>
                <a:ea typeface="Lato"/>
                <a:cs typeface="Lato"/>
                <a:sym typeface="Lato"/>
              </a:rPr>
              <a:t>3. Convert data types only when truly necessary</a:t>
            </a:r>
            <a:endParaRPr sz="2200">
              <a:latin typeface="Lato"/>
              <a:ea typeface="Lato"/>
              <a:cs typeface="Lato"/>
              <a:sym typeface="Lato"/>
            </a:endParaRPr>
          </a:p>
          <a:p>
            <a:pPr indent="0" lvl="0" marL="0" rtl="0" algn="l">
              <a:lnSpc>
                <a:spcPct val="150000"/>
              </a:lnSpc>
              <a:spcBef>
                <a:spcPts val="0"/>
              </a:spcBef>
              <a:spcAft>
                <a:spcPts val="0"/>
              </a:spcAft>
              <a:buNone/>
            </a:pPr>
            <a:r>
              <a:rPr lang="ru" sz="2200">
                <a:latin typeface="Lato"/>
                <a:ea typeface="Lato"/>
                <a:cs typeface="Lato"/>
                <a:sym typeface="Lato"/>
              </a:rPr>
              <a:t>4. Replace </a:t>
            </a:r>
            <a:r>
              <a:rPr b="1" lang="ru" sz="2200">
                <a:latin typeface="Lato"/>
                <a:ea typeface="Lato"/>
                <a:cs typeface="Lato"/>
                <a:sym typeface="Lato"/>
              </a:rPr>
              <a:t>HAVING</a:t>
            </a:r>
            <a:r>
              <a:rPr lang="ru" sz="2200">
                <a:latin typeface="Lato"/>
                <a:ea typeface="Lato"/>
                <a:cs typeface="Lato"/>
                <a:sym typeface="Lato"/>
              </a:rPr>
              <a:t> with </a:t>
            </a:r>
            <a:r>
              <a:rPr b="1" lang="ru" sz="2200">
                <a:latin typeface="Lato"/>
                <a:ea typeface="Lato"/>
                <a:cs typeface="Lato"/>
                <a:sym typeface="Lato"/>
              </a:rPr>
              <a:t>WHERE</a:t>
            </a:r>
            <a:endParaRPr b="1" sz="2200">
              <a:latin typeface="Lato"/>
              <a:ea typeface="Lato"/>
              <a:cs typeface="Lato"/>
              <a:sym typeface="Lato"/>
            </a:endParaRPr>
          </a:p>
          <a:p>
            <a:pPr indent="0" lvl="0" marL="0" rtl="0" algn="l">
              <a:lnSpc>
                <a:spcPct val="150000"/>
              </a:lnSpc>
              <a:spcBef>
                <a:spcPts val="0"/>
              </a:spcBef>
              <a:spcAft>
                <a:spcPts val="0"/>
              </a:spcAft>
              <a:buNone/>
            </a:pPr>
            <a:r>
              <a:rPr lang="ru" sz="2200">
                <a:latin typeface="Lato"/>
                <a:ea typeface="Lato"/>
                <a:cs typeface="Lato"/>
                <a:sym typeface="Lato"/>
              </a:rPr>
              <a:t>5. Unions vs. Subqueries</a:t>
            </a:r>
            <a:endParaRPr sz="22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ctrTitle"/>
          </p:nvPr>
        </p:nvSpPr>
        <p:spPr>
          <a:xfrm>
            <a:off x="727950" y="2409325"/>
            <a:ext cx="7688100" cy="9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Sample queries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Query I: </a:t>
            </a:r>
            <a:r>
              <a:rPr lang="ru"/>
              <a:t>Average Rates by Guest Type</a:t>
            </a:r>
            <a:endParaRPr/>
          </a:p>
        </p:txBody>
      </p:sp>
      <p:sp>
        <p:nvSpPr>
          <p:cNvPr id="174" name="Google Shape;174;p27"/>
          <p:cNvSpPr txBox="1"/>
          <p:nvPr/>
        </p:nvSpPr>
        <p:spPr>
          <a:xfrm>
            <a:off x="381150" y="2404900"/>
            <a:ext cx="8617500" cy="9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2000">
                <a:latin typeface="Lato"/>
                <a:ea typeface="Lato"/>
                <a:cs typeface="Lato"/>
                <a:sym typeface="Lato"/>
              </a:rPr>
              <a:t>Goal</a:t>
            </a:r>
            <a:r>
              <a:rPr b="1" lang="ru" sz="2000">
                <a:latin typeface="Lato"/>
                <a:ea typeface="Lato"/>
                <a:cs typeface="Lato"/>
                <a:sym typeface="Lato"/>
              </a:rPr>
              <a:t>:</a:t>
            </a:r>
            <a:endParaRPr b="1" sz="2000">
              <a:latin typeface="Lato"/>
              <a:ea typeface="Lato"/>
              <a:cs typeface="Lato"/>
              <a:sym typeface="Lato"/>
            </a:endParaRPr>
          </a:p>
          <a:p>
            <a:pPr indent="0" lvl="0" marL="0" rtl="0" algn="l">
              <a:spcBef>
                <a:spcPts val="0"/>
              </a:spcBef>
              <a:spcAft>
                <a:spcPts val="0"/>
              </a:spcAft>
              <a:buNone/>
            </a:pPr>
            <a:r>
              <a:rPr lang="ru" sz="2000">
                <a:latin typeface="Lato"/>
                <a:ea typeface="Lato"/>
                <a:cs typeface="Lato"/>
                <a:sym typeface="Lato"/>
              </a:rPr>
              <a:t>	</a:t>
            </a:r>
            <a:r>
              <a:rPr lang="ru" sz="2000">
                <a:latin typeface="Lato"/>
                <a:ea typeface="Lato"/>
                <a:cs typeface="Lato"/>
                <a:sym typeface="Lato"/>
              </a:rPr>
              <a:t>Calculate the average rates for each guest type and order by the average rate amount from the biggest to the lowest</a:t>
            </a:r>
            <a:endParaRPr sz="20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8"/>
          <p:cNvPicPr preferRelativeResize="0"/>
          <p:nvPr/>
        </p:nvPicPr>
        <p:blipFill rotWithShape="1">
          <a:blip r:embed="rId3">
            <a:alphaModFix/>
          </a:blip>
          <a:srcRect b="0" l="0" r="0" t="1806"/>
          <a:stretch/>
        </p:blipFill>
        <p:spPr>
          <a:xfrm>
            <a:off x="0" y="168400"/>
            <a:ext cx="9144001" cy="4975100"/>
          </a:xfrm>
          <a:prstGeom prst="rect">
            <a:avLst/>
          </a:prstGeom>
          <a:noFill/>
          <a:ln>
            <a:noFill/>
          </a:ln>
        </p:spPr>
      </p:pic>
      <p:sp>
        <p:nvSpPr>
          <p:cNvPr id="180" name="Google Shape;180;p28"/>
          <p:cNvSpPr txBox="1"/>
          <p:nvPr/>
        </p:nvSpPr>
        <p:spPr>
          <a:xfrm>
            <a:off x="3947025" y="3291250"/>
            <a:ext cx="4546500" cy="12399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Lato"/>
              <a:buChar char="●"/>
            </a:pPr>
            <a:r>
              <a:rPr lang="ru" sz="1700">
                <a:latin typeface="Lato"/>
                <a:ea typeface="Lato"/>
                <a:cs typeface="Lato"/>
                <a:sym typeface="Lato"/>
              </a:rPr>
              <a:t>Using JOINs to collect data from rooms and rates tables</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ru" sz="1700">
                <a:latin typeface="Lato"/>
                <a:ea typeface="Lato"/>
                <a:cs typeface="Lato"/>
                <a:sym typeface="Lato"/>
              </a:rPr>
              <a:t>Grouping by guest_type</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ru" sz="1700">
                <a:latin typeface="Lato"/>
                <a:ea typeface="Lato"/>
                <a:cs typeface="Lato"/>
                <a:sym typeface="Lato"/>
              </a:rPr>
              <a:t>Calculating average via AVG</a:t>
            </a:r>
            <a:endParaRPr sz="17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Query II: </a:t>
            </a:r>
            <a:endParaRPr/>
          </a:p>
        </p:txBody>
      </p:sp>
      <p:sp>
        <p:nvSpPr>
          <p:cNvPr id="186" name="Google Shape;186;p29"/>
          <p:cNvSpPr txBox="1"/>
          <p:nvPr/>
        </p:nvSpPr>
        <p:spPr>
          <a:xfrm>
            <a:off x="381150" y="2404900"/>
            <a:ext cx="8617500" cy="9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2000">
                <a:latin typeface="Lato"/>
                <a:ea typeface="Lato"/>
                <a:cs typeface="Lato"/>
                <a:sym typeface="Lato"/>
              </a:rPr>
              <a:t>Goal:</a:t>
            </a:r>
            <a:endParaRPr b="1" sz="2000">
              <a:latin typeface="Lato"/>
              <a:ea typeface="Lato"/>
              <a:cs typeface="Lato"/>
              <a:sym typeface="Lato"/>
            </a:endParaRPr>
          </a:p>
          <a:p>
            <a:pPr indent="0" lvl="0" marL="0" rtl="0" algn="l">
              <a:spcBef>
                <a:spcPts val="0"/>
              </a:spcBef>
              <a:spcAft>
                <a:spcPts val="0"/>
              </a:spcAft>
              <a:buNone/>
            </a:pPr>
            <a:r>
              <a:rPr lang="ru" sz="2000">
                <a:latin typeface="Lato"/>
                <a:ea typeface="Lato"/>
                <a:cs typeface="Lato"/>
                <a:sym typeface="Lato"/>
              </a:rPr>
              <a:t>	</a:t>
            </a:r>
            <a:r>
              <a:rPr lang="ru" sz="2000">
                <a:latin typeface="Lato"/>
                <a:ea typeface="Lato"/>
                <a:cs typeface="Lato"/>
                <a:sym typeface="Lato"/>
              </a:rPr>
              <a:t>Select the id, hotel branch and location of the hotels which do not have rooms available</a:t>
            </a:r>
            <a:endParaRPr sz="20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0"/>
          <p:cNvPicPr preferRelativeResize="0"/>
          <p:nvPr/>
        </p:nvPicPr>
        <p:blipFill rotWithShape="1">
          <a:blip r:embed="rId3">
            <a:alphaModFix/>
          </a:blip>
          <a:srcRect b="0" l="0" r="0" t="2008"/>
          <a:stretch/>
        </p:blipFill>
        <p:spPr>
          <a:xfrm>
            <a:off x="0" y="91850"/>
            <a:ext cx="9144000" cy="4469950"/>
          </a:xfrm>
          <a:prstGeom prst="rect">
            <a:avLst/>
          </a:prstGeom>
          <a:noFill/>
          <a:ln>
            <a:noFill/>
          </a:ln>
        </p:spPr>
      </p:pic>
      <p:sp>
        <p:nvSpPr>
          <p:cNvPr id="192" name="Google Shape;192;p30"/>
          <p:cNvSpPr txBox="1"/>
          <p:nvPr/>
        </p:nvSpPr>
        <p:spPr>
          <a:xfrm>
            <a:off x="5408950" y="3536200"/>
            <a:ext cx="3612600" cy="12399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Lato"/>
              <a:buChar char="●"/>
            </a:pPr>
            <a:r>
              <a:rPr lang="ru" sz="1700">
                <a:latin typeface="Lato"/>
                <a:ea typeface="Lato"/>
                <a:cs typeface="Lato"/>
                <a:sym typeface="Lato"/>
              </a:rPr>
              <a:t>Using  subqueries to select hotels with booked rooms</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ru" sz="1700">
                <a:latin typeface="Lato"/>
                <a:ea typeface="Lato"/>
                <a:cs typeface="Lato"/>
                <a:sym typeface="Lato"/>
              </a:rPr>
              <a:t>Get additional information for each hotel from the hotel tale</a:t>
            </a:r>
            <a:endParaRPr sz="17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Query III: </a:t>
            </a:r>
            <a:endParaRPr/>
          </a:p>
        </p:txBody>
      </p:sp>
      <p:sp>
        <p:nvSpPr>
          <p:cNvPr id="198" name="Google Shape;198;p31"/>
          <p:cNvSpPr txBox="1"/>
          <p:nvPr/>
        </p:nvSpPr>
        <p:spPr>
          <a:xfrm>
            <a:off x="381150" y="2404900"/>
            <a:ext cx="8617500" cy="9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2000">
                <a:latin typeface="Lato"/>
                <a:ea typeface="Lato"/>
                <a:cs typeface="Lato"/>
                <a:sym typeface="Lato"/>
              </a:rPr>
              <a:t>Goal:</a:t>
            </a:r>
            <a:endParaRPr b="1" sz="2000">
              <a:latin typeface="Lato"/>
              <a:ea typeface="Lato"/>
              <a:cs typeface="Lato"/>
              <a:sym typeface="Lato"/>
            </a:endParaRPr>
          </a:p>
          <a:p>
            <a:pPr indent="0" lvl="0" marL="0" rtl="0" algn="l">
              <a:spcBef>
                <a:spcPts val="0"/>
              </a:spcBef>
              <a:spcAft>
                <a:spcPts val="0"/>
              </a:spcAft>
              <a:buNone/>
            </a:pPr>
            <a:r>
              <a:rPr lang="ru" sz="2000">
                <a:latin typeface="Lato"/>
                <a:ea typeface="Lato"/>
                <a:cs typeface="Lato"/>
                <a:sym typeface="Lato"/>
              </a:rPr>
              <a:t>	</a:t>
            </a:r>
            <a:r>
              <a:rPr lang="ru" sz="2000">
                <a:latin typeface="Lato"/>
                <a:ea typeface="Lato"/>
                <a:cs typeface="Lato"/>
                <a:sym typeface="Lato"/>
              </a:rPr>
              <a:t>Select the meal plan descriptions of all guests and sort by guest_id</a:t>
            </a:r>
            <a:endParaRPr sz="20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Agenda</a:t>
            </a:r>
            <a:endParaRPr/>
          </a:p>
        </p:txBody>
      </p:sp>
      <p:sp>
        <p:nvSpPr>
          <p:cNvPr id="93" name="Google Shape;93;p14"/>
          <p:cNvSpPr txBox="1"/>
          <p:nvPr/>
        </p:nvSpPr>
        <p:spPr>
          <a:xfrm>
            <a:off x="487400" y="2051275"/>
            <a:ext cx="8404200" cy="1282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Lato"/>
              <a:buAutoNum type="arabicPeriod"/>
            </a:pPr>
            <a:r>
              <a:rPr lang="ru" sz="2400">
                <a:latin typeface="Lato"/>
                <a:ea typeface="Lato"/>
                <a:cs typeface="Lato"/>
                <a:sym typeface="Lato"/>
              </a:rPr>
              <a:t>Choosing DBMS</a:t>
            </a:r>
            <a:endParaRPr sz="2400">
              <a:latin typeface="Lato"/>
              <a:ea typeface="Lato"/>
              <a:cs typeface="Lato"/>
              <a:sym typeface="Lato"/>
            </a:endParaRPr>
          </a:p>
          <a:p>
            <a:pPr indent="-381000" lvl="0" marL="457200" rtl="0" algn="l">
              <a:spcBef>
                <a:spcPts val="0"/>
              </a:spcBef>
              <a:spcAft>
                <a:spcPts val="0"/>
              </a:spcAft>
              <a:buSzPts val="2400"/>
              <a:buFont typeface="Lato"/>
              <a:buAutoNum type="arabicPeriod"/>
            </a:pPr>
            <a:r>
              <a:rPr lang="ru" sz="2400">
                <a:latin typeface="Lato"/>
                <a:ea typeface="Lato"/>
                <a:cs typeface="Lato"/>
                <a:sym typeface="Lato"/>
              </a:rPr>
              <a:t>Challenges</a:t>
            </a:r>
            <a:endParaRPr sz="2400">
              <a:latin typeface="Lato"/>
              <a:ea typeface="Lato"/>
              <a:cs typeface="Lato"/>
              <a:sym typeface="Lato"/>
            </a:endParaRPr>
          </a:p>
          <a:p>
            <a:pPr indent="-381000" lvl="0" marL="457200" rtl="0" algn="l">
              <a:spcBef>
                <a:spcPts val="0"/>
              </a:spcBef>
              <a:spcAft>
                <a:spcPts val="0"/>
              </a:spcAft>
              <a:buSzPts val="2400"/>
              <a:buFont typeface="Lato"/>
              <a:buAutoNum type="arabicPeriod"/>
            </a:pPr>
            <a:r>
              <a:rPr lang="ru" sz="2400">
                <a:latin typeface="Lato"/>
                <a:ea typeface="Lato"/>
                <a:cs typeface="Lato"/>
                <a:sym typeface="Lato"/>
              </a:rPr>
              <a:t>Query optimization</a:t>
            </a:r>
            <a:endParaRPr sz="2400">
              <a:latin typeface="Lato"/>
              <a:ea typeface="Lato"/>
              <a:cs typeface="Lato"/>
              <a:sym typeface="Lato"/>
            </a:endParaRPr>
          </a:p>
          <a:p>
            <a:pPr indent="-381000" lvl="0" marL="457200" rtl="0" algn="l">
              <a:spcBef>
                <a:spcPts val="0"/>
              </a:spcBef>
              <a:spcAft>
                <a:spcPts val="0"/>
              </a:spcAft>
              <a:buSzPts val="2400"/>
              <a:buFont typeface="Lato"/>
              <a:buAutoNum type="arabicPeriod"/>
            </a:pPr>
            <a:r>
              <a:rPr lang="ru" sz="2400">
                <a:latin typeface="Lato"/>
                <a:ea typeface="Lato"/>
                <a:cs typeface="Lato"/>
                <a:sym typeface="Lato"/>
              </a:rPr>
              <a:t>Sample queries</a:t>
            </a:r>
            <a:endParaRPr sz="24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2"/>
          <p:cNvPicPr preferRelativeResize="0"/>
          <p:nvPr/>
        </p:nvPicPr>
        <p:blipFill>
          <a:blip r:embed="rId3">
            <a:alphaModFix/>
          </a:blip>
          <a:stretch>
            <a:fillRect/>
          </a:stretch>
        </p:blipFill>
        <p:spPr>
          <a:xfrm>
            <a:off x="0" y="0"/>
            <a:ext cx="9144000" cy="5143500"/>
          </a:xfrm>
          <a:prstGeom prst="rect">
            <a:avLst/>
          </a:prstGeom>
          <a:noFill/>
          <a:ln>
            <a:noFill/>
          </a:ln>
        </p:spPr>
      </p:pic>
      <p:sp>
        <p:nvSpPr>
          <p:cNvPr id="204" name="Google Shape;204;p32"/>
          <p:cNvSpPr txBox="1"/>
          <p:nvPr/>
        </p:nvSpPr>
        <p:spPr>
          <a:xfrm>
            <a:off x="5179350" y="2571750"/>
            <a:ext cx="3612600" cy="12399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Lato"/>
              <a:buChar char="●"/>
            </a:pPr>
            <a:r>
              <a:rPr lang="ru" sz="1700">
                <a:latin typeface="Lato"/>
                <a:ea typeface="Lato"/>
                <a:cs typeface="Lato"/>
                <a:sym typeface="Lato"/>
              </a:rPr>
              <a:t>Using  2 INNER JOINs to get the data about meal plans for each reservation and guest</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ru" sz="1700">
                <a:latin typeface="Lato"/>
                <a:ea typeface="Lato"/>
                <a:cs typeface="Lato"/>
                <a:sym typeface="Lato"/>
              </a:rPr>
              <a:t>Order by guest_id</a:t>
            </a:r>
            <a:endParaRPr sz="17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Query IV: </a:t>
            </a:r>
            <a:endParaRPr/>
          </a:p>
        </p:txBody>
      </p:sp>
      <p:sp>
        <p:nvSpPr>
          <p:cNvPr id="210" name="Google Shape;210;p33"/>
          <p:cNvSpPr txBox="1"/>
          <p:nvPr/>
        </p:nvSpPr>
        <p:spPr>
          <a:xfrm>
            <a:off x="381150" y="2404900"/>
            <a:ext cx="8617500" cy="9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2000">
                <a:latin typeface="Lato"/>
                <a:ea typeface="Lato"/>
                <a:cs typeface="Lato"/>
                <a:sym typeface="Lato"/>
              </a:rPr>
              <a:t>Goal:</a:t>
            </a:r>
            <a:endParaRPr b="1" sz="2000">
              <a:latin typeface="Lato"/>
              <a:ea typeface="Lato"/>
              <a:cs typeface="Lato"/>
              <a:sym typeface="Lato"/>
            </a:endParaRPr>
          </a:p>
          <a:p>
            <a:pPr indent="0" lvl="0" marL="0" rtl="0" algn="l">
              <a:spcBef>
                <a:spcPts val="0"/>
              </a:spcBef>
              <a:spcAft>
                <a:spcPts val="0"/>
              </a:spcAft>
              <a:buNone/>
            </a:pPr>
            <a:r>
              <a:rPr lang="ru" sz="2000">
                <a:latin typeface="Lato"/>
                <a:ea typeface="Lato"/>
                <a:cs typeface="Lato"/>
                <a:sym typeface="Lato"/>
              </a:rPr>
              <a:t>	</a:t>
            </a:r>
            <a:r>
              <a:rPr lang="ru" sz="2000">
                <a:latin typeface="Lato"/>
                <a:ea typeface="Lato"/>
                <a:cs typeface="Lato"/>
                <a:sym typeface="Lato"/>
              </a:rPr>
              <a:t>Get the ids, names and phone numbers of all the guests who booked rooms for November 5th, 2020</a:t>
            </a:r>
            <a:endParaRPr sz="20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4"/>
          <p:cNvPicPr preferRelativeResize="0"/>
          <p:nvPr/>
        </p:nvPicPr>
        <p:blipFill rotWithShape="1">
          <a:blip r:embed="rId3">
            <a:alphaModFix/>
          </a:blip>
          <a:srcRect b="0" l="0" r="0" t="2181"/>
          <a:stretch/>
        </p:blipFill>
        <p:spPr>
          <a:xfrm>
            <a:off x="0" y="1010325"/>
            <a:ext cx="9144000" cy="2801325"/>
          </a:xfrm>
          <a:prstGeom prst="rect">
            <a:avLst/>
          </a:prstGeom>
          <a:noFill/>
          <a:ln>
            <a:noFill/>
          </a:ln>
        </p:spPr>
      </p:pic>
      <p:sp>
        <p:nvSpPr>
          <p:cNvPr id="216" name="Google Shape;216;p34"/>
          <p:cNvSpPr txBox="1"/>
          <p:nvPr/>
        </p:nvSpPr>
        <p:spPr>
          <a:xfrm>
            <a:off x="5148750" y="3275925"/>
            <a:ext cx="3612600" cy="12399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Lato"/>
              <a:buChar char="●"/>
            </a:pPr>
            <a:r>
              <a:rPr lang="ru" sz="1700">
                <a:latin typeface="Lato"/>
                <a:ea typeface="Lato"/>
                <a:cs typeface="Lato"/>
                <a:sym typeface="Lato"/>
              </a:rPr>
              <a:t>Using  an INNER JOIN to connect the reservation with the guest</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ru" sz="1700">
                <a:latin typeface="Lato"/>
                <a:ea typeface="Lato"/>
                <a:cs typeface="Lato"/>
                <a:sym typeface="Lato"/>
              </a:rPr>
              <a:t>Specify the date with WHERE condition</a:t>
            </a:r>
            <a:endParaRPr sz="1700">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Query V: </a:t>
            </a:r>
            <a:endParaRPr/>
          </a:p>
        </p:txBody>
      </p:sp>
      <p:sp>
        <p:nvSpPr>
          <p:cNvPr id="222" name="Google Shape;222;p35"/>
          <p:cNvSpPr txBox="1"/>
          <p:nvPr/>
        </p:nvSpPr>
        <p:spPr>
          <a:xfrm>
            <a:off x="381150" y="2404900"/>
            <a:ext cx="8617500" cy="9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2000">
                <a:latin typeface="Lato"/>
                <a:ea typeface="Lato"/>
                <a:cs typeface="Lato"/>
                <a:sym typeface="Lato"/>
              </a:rPr>
              <a:t>Goal:</a:t>
            </a:r>
            <a:endParaRPr b="1" sz="2000">
              <a:latin typeface="Lato"/>
              <a:ea typeface="Lato"/>
              <a:cs typeface="Lato"/>
              <a:sym typeface="Lato"/>
            </a:endParaRPr>
          </a:p>
          <a:p>
            <a:pPr indent="0" lvl="0" marL="0" rtl="0" algn="l">
              <a:spcBef>
                <a:spcPts val="0"/>
              </a:spcBef>
              <a:spcAft>
                <a:spcPts val="0"/>
              </a:spcAft>
              <a:buNone/>
            </a:pPr>
            <a:r>
              <a:rPr lang="ru" sz="2000">
                <a:latin typeface="Lato"/>
                <a:ea typeface="Lato"/>
                <a:cs typeface="Lato"/>
                <a:sym typeface="Lato"/>
              </a:rPr>
              <a:t>	</a:t>
            </a:r>
            <a:r>
              <a:rPr lang="ru" sz="2000">
                <a:latin typeface="Lato"/>
                <a:ea typeface="Lato"/>
                <a:cs typeface="Lato"/>
                <a:sym typeface="Lato"/>
              </a:rPr>
              <a:t>Select the employees' names, ids, and how many customers they served from 4th to 6th (inclusively) of November 2020; order by the employees' ids</a:t>
            </a:r>
            <a:endParaRPr sz="20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6"/>
          <p:cNvPicPr preferRelativeResize="0"/>
          <p:nvPr/>
        </p:nvPicPr>
        <p:blipFill rotWithShape="1">
          <a:blip r:embed="rId3">
            <a:alphaModFix/>
          </a:blip>
          <a:srcRect b="0" l="0" r="0" t="2505"/>
          <a:stretch/>
        </p:blipFill>
        <p:spPr>
          <a:xfrm>
            <a:off x="0" y="796025"/>
            <a:ext cx="9143999" cy="3009475"/>
          </a:xfrm>
          <a:prstGeom prst="rect">
            <a:avLst/>
          </a:prstGeom>
          <a:noFill/>
          <a:ln>
            <a:noFill/>
          </a:ln>
        </p:spPr>
      </p:pic>
      <p:sp>
        <p:nvSpPr>
          <p:cNvPr id="228" name="Google Shape;228;p36"/>
          <p:cNvSpPr txBox="1"/>
          <p:nvPr/>
        </p:nvSpPr>
        <p:spPr>
          <a:xfrm>
            <a:off x="3732725" y="3000375"/>
            <a:ext cx="5112900" cy="1592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Lato"/>
              <a:buChar char="●"/>
            </a:pPr>
            <a:r>
              <a:rPr lang="ru" sz="1700">
                <a:latin typeface="Lato"/>
                <a:ea typeface="Lato"/>
                <a:cs typeface="Lato"/>
                <a:sym typeface="Lato"/>
              </a:rPr>
              <a:t>Use LEFT OUTER JOIN to get all the workers’ ids</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ru" sz="1700">
                <a:latin typeface="Lato"/>
                <a:ea typeface="Lato"/>
                <a:cs typeface="Lato"/>
                <a:sym typeface="Lato"/>
              </a:rPr>
              <a:t>Use COUNT to count customers served</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ru" sz="1700">
                <a:latin typeface="Lato"/>
                <a:ea typeface="Lato"/>
                <a:cs typeface="Lato"/>
                <a:sym typeface="Lato"/>
              </a:rPr>
              <a:t>Specify the dates in the WHERE condition</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ru" sz="1700">
                <a:latin typeface="Lato"/>
                <a:ea typeface="Lato"/>
                <a:cs typeface="Lato"/>
                <a:sym typeface="Lato"/>
              </a:rPr>
              <a:t>GROUP and ORDER BY employee_id</a:t>
            </a:r>
            <a:endParaRPr sz="170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ctrTitle"/>
          </p:nvPr>
        </p:nvSpPr>
        <p:spPr>
          <a:xfrm>
            <a:off x="727950" y="2179725"/>
            <a:ext cx="7688100" cy="9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That’s it! </a:t>
            </a:r>
            <a:endParaRPr/>
          </a:p>
          <a:p>
            <a:pPr indent="0" lvl="0" marL="0" rtl="0" algn="ctr">
              <a:spcBef>
                <a:spcPts val="0"/>
              </a:spcBef>
              <a:spcAft>
                <a:spcPts val="0"/>
              </a:spcAft>
              <a:buNone/>
            </a:pPr>
            <a:r>
              <a:rPr lang="ru"/>
              <a:t>We are ready to deploy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727950" y="2409325"/>
            <a:ext cx="7688100" cy="9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Choosing DBMS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Why MySQL?</a:t>
            </a:r>
            <a:endParaRPr/>
          </a:p>
        </p:txBody>
      </p:sp>
      <p:pic>
        <p:nvPicPr>
          <p:cNvPr id="104" name="Google Shape;104;p16"/>
          <p:cNvPicPr preferRelativeResize="0"/>
          <p:nvPr/>
        </p:nvPicPr>
        <p:blipFill>
          <a:blip r:embed="rId3">
            <a:alphaModFix/>
          </a:blip>
          <a:stretch>
            <a:fillRect/>
          </a:stretch>
        </p:blipFill>
        <p:spPr>
          <a:xfrm>
            <a:off x="4346875" y="3333475"/>
            <a:ext cx="4544726" cy="1662075"/>
          </a:xfrm>
          <a:prstGeom prst="rect">
            <a:avLst/>
          </a:prstGeom>
          <a:noFill/>
          <a:ln>
            <a:noFill/>
          </a:ln>
        </p:spPr>
      </p:pic>
      <p:sp>
        <p:nvSpPr>
          <p:cNvPr id="105" name="Google Shape;105;p16"/>
          <p:cNvSpPr txBox="1"/>
          <p:nvPr/>
        </p:nvSpPr>
        <p:spPr>
          <a:xfrm>
            <a:off x="487400" y="2051275"/>
            <a:ext cx="8404200" cy="1282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Lato"/>
              <a:buAutoNum type="arabicPeriod"/>
            </a:pPr>
            <a:r>
              <a:rPr lang="ru" sz="2400">
                <a:latin typeface="Lato"/>
                <a:ea typeface="Lato"/>
                <a:cs typeface="Lato"/>
                <a:sym typeface="Lato"/>
              </a:rPr>
              <a:t>Open source</a:t>
            </a:r>
            <a:endParaRPr sz="2400">
              <a:latin typeface="Lato"/>
              <a:ea typeface="Lato"/>
              <a:cs typeface="Lato"/>
              <a:sym typeface="Lato"/>
            </a:endParaRPr>
          </a:p>
          <a:p>
            <a:pPr indent="-381000" lvl="0" marL="457200" rtl="0" algn="l">
              <a:spcBef>
                <a:spcPts val="0"/>
              </a:spcBef>
              <a:spcAft>
                <a:spcPts val="0"/>
              </a:spcAft>
              <a:buSzPts val="2400"/>
              <a:buFont typeface="Lato"/>
              <a:buAutoNum type="arabicPeriod"/>
            </a:pPr>
            <a:r>
              <a:rPr lang="ru" sz="2400">
                <a:latin typeface="Lato"/>
                <a:ea typeface="Lato"/>
                <a:cs typeface="Lato"/>
                <a:sym typeface="Lato"/>
              </a:rPr>
              <a:t>All in one place</a:t>
            </a:r>
            <a:endParaRPr sz="2400">
              <a:latin typeface="Lato"/>
              <a:ea typeface="Lato"/>
              <a:cs typeface="Lato"/>
              <a:sym typeface="Lato"/>
            </a:endParaRPr>
          </a:p>
          <a:p>
            <a:pPr indent="-381000" lvl="0" marL="457200" rtl="0" algn="l">
              <a:spcBef>
                <a:spcPts val="0"/>
              </a:spcBef>
              <a:spcAft>
                <a:spcPts val="0"/>
              </a:spcAft>
              <a:buSzPts val="2400"/>
              <a:buFont typeface="Lato"/>
              <a:buAutoNum type="arabicPeriod"/>
            </a:pPr>
            <a:r>
              <a:rPr lang="ru" sz="2400">
                <a:latin typeface="Lato"/>
                <a:ea typeface="Lato"/>
                <a:cs typeface="Lato"/>
                <a:sym typeface="Lato"/>
              </a:rPr>
              <a:t>Intuitive interface</a:t>
            </a:r>
            <a:endParaRPr sz="24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ctrTitle"/>
          </p:nvPr>
        </p:nvSpPr>
        <p:spPr>
          <a:xfrm>
            <a:off x="727950" y="2409325"/>
            <a:ext cx="7688100" cy="9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ER Modeling Challenges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Tables</a:t>
            </a:r>
            <a:endParaRPr/>
          </a:p>
        </p:txBody>
      </p:sp>
      <p:sp>
        <p:nvSpPr>
          <p:cNvPr id="116" name="Google Shape;116;p18"/>
          <p:cNvSpPr txBox="1"/>
          <p:nvPr/>
        </p:nvSpPr>
        <p:spPr>
          <a:xfrm>
            <a:off x="487400" y="2051275"/>
            <a:ext cx="8404200" cy="1282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Lato"/>
              <a:buAutoNum type="arabicPeriod"/>
            </a:pPr>
            <a:r>
              <a:rPr lang="ru" sz="2400">
                <a:latin typeface="Lato"/>
                <a:ea typeface="Lato"/>
                <a:cs typeface="Lato"/>
                <a:sym typeface="Lato"/>
              </a:rPr>
              <a:t>Reservation</a:t>
            </a:r>
            <a:endParaRPr sz="2400">
              <a:latin typeface="Lato"/>
              <a:ea typeface="Lato"/>
              <a:cs typeface="Lato"/>
              <a:sym typeface="Lato"/>
            </a:endParaRPr>
          </a:p>
          <a:p>
            <a:pPr indent="-381000" lvl="0" marL="457200" rtl="0" algn="l">
              <a:spcBef>
                <a:spcPts val="0"/>
              </a:spcBef>
              <a:spcAft>
                <a:spcPts val="0"/>
              </a:spcAft>
              <a:buSzPts val="2400"/>
              <a:buFont typeface="Lato"/>
              <a:buAutoNum type="arabicPeriod"/>
            </a:pPr>
            <a:r>
              <a:rPr lang="ru" sz="2400">
                <a:latin typeface="Lato"/>
                <a:ea typeface="Lato"/>
                <a:cs typeface="Lato"/>
                <a:sym typeface="Lato"/>
              </a:rPr>
              <a:t>Room</a:t>
            </a:r>
            <a:endParaRPr sz="2400">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a:p>
            <a:pPr indent="0" lvl="0" marL="0" rtl="0" algn="l">
              <a:spcBef>
                <a:spcPts val="0"/>
              </a:spcBef>
              <a:spcAft>
                <a:spcPts val="0"/>
              </a:spcAft>
              <a:buNone/>
            </a:pPr>
            <a:r>
              <a:rPr lang="ru" sz="2400">
                <a:latin typeface="Lato"/>
                <a:ea typeface="Lato"/>
                <a:cs typeface="Lato"/>
                <a:sym typeface="Lato"/>
              </a:rPr>
              <a:t>We did our best to keep Reservation table as our main table upon which we would execute different queries. The only other table with multiple foreign keys is Room, which we connected to Rates and Hotel.</a:t>
            </a:r>
            <a:endParaRPr sz="24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Solving Problems regarding the ER Modeling</a:t>
            </a:r>
            <a:endParaRPr/>
          </a:p>
          <a:p>
            <a:pPr indent="0" lvl="0" marL="0" rtl="0" algn="l">
              <a:spcBef>
                <a:spcPts val="0"/>
              </a:spcBef>
              <a:spcAft>
                <a:spcPts val="0"/>
              </a:spcAft>
              <a:buNone/>
            </a:pPr>
            <a:r>
              <a:rPr lang="ru"/>
              <a:t>(Changes from the first ER Diagram draft:)</a:t>
            </a:r>
            <a:endParaRPr/>
          </a:p>
        </p:txBody>
      </p:sp>
      <p:sp>
        <p:nvSpPr>
          <p:cNvPr id="122" name="Google Shape;122;p19"/>
          <p:cNvSpPr txBox="1"/>
          <p:nvPr/>
        </p:nvSpPr>
        <p:spPr>
          <a:xfrm>
            <a:off x="487400" y="2051275"/>
            <a:ext cx="8404200" cy="1282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Lato"/>
              <a:buAutoNum type="arabicPeriod"/>
            </a:pPr>
            <a:r>
              <a:rPr lang="ru" sz="2400">
                <a:latin typeface="Lato"/>
                <a:ea typeface="Lato"/>
                <a:cs typeface="Lato"/>
                <a:sym typeface="Lato"/>
              </a:rPr>
              <a:t>Changed some relationships that would not work based on true life experience. </a:t>
            </a:r>
            <a:endParaRPr sz="2400">
              <a:latin typeface="Lato"/>
              <a:ea typeface="Lato"/>
              <a:cs typeface="Lato"/>
              <a:sym typeface="Lato"/>
            </a:endParaRPr>
          </a:p>
          <a:p>
            <a:pPr indent="457200" lvl="0" marL="457200" rtl="0" algn="l">
              <a:spcBef>
                <a:spcPts val="0"/>
              </a:spcBef>
              <a:spcAft>
                <a:spcPts val="0"/>
              </a:spcAft>
              <a:buNone/>
            </a:pPr>
            <a:r>
              <a:rPr lang="ru" sz="2400">
                <a:latin typeface="Lato"/>
                <a:ea typeface="Lato"/>
                <a:cs typeface="Lato"/>
                <a:sym typeface="Lato"/>
              </a:rPr>
              <a:t>Example:  one guest ID could make more than 1 reservation. Hence, we swapped from a </a:t>
            </a:r>
            <a:r>
              <a:rPr i="1" lang="ru" sz="2400">
                <a:latin typeface="Lato"/>
                <a:ea typeface="Lato"/>
                <a:cs typeface="Lato"/>
                <a:sym typeface="Lato"/>
              </a:rPr>
              <a:t>1 to 1</a:t>
            </a:r>
            <a:r>
              <a:rPr lang="ru" sz="2400">
                <a:latin typeface="Lato"/>
                <a:ea typeface="Lato"/>
                <a:cs typeface="Lato"/>
                <a:sym typeface="Lato"/>
              </a:rPr>
              <a:t> relationship to a </a:t>
            </a:r>
            <a:r>
              <a:rPr i="1" lang="ru" sz="2400">
                <a:latin typeface="Lato"/>
                <a:ea typeface="Lato"/>
                <a:cs typeface="Lato"/>
                <a:sym typeface="Lato"/>
              </a:rPr>
              <a:t>1 to many optional </a:t>
            </a:r>
            <a:r>
              <a:rPr lang="ru" sz="2400">
                <a:latin typeface="Lato"/>
                <a:ea typeface="Lato"/>
                <a:cs typeface="Lato"/>
                <a:sym typeface="Lato"/>
              </a:rPr>
              <a:t>relationship.)</a:t>
            </a:r>
            <a:endParaRPr sz="2400">
              <a:latin typeface="Lato"/>
              <a:ea typeface="Lato"/>
              <a:cs typeface="Lato"/>
              <a:sym typeface="Lato"/>
            </a:endParaRPr>
          </a:p>
          <a:p>
            <a:pPr indent="-381000" lvl="0" marL="457200" rtl="0" algn="l">
              <a:spcBef>
                <a:spcPts val="0"/>
              </a:spcBef>
              <a:spcAft>
                <a:spcPts val="0"/>
              </a:spcAft>
              <a:buSzPts val="2400"/>
              <a:buFont typeface="Lato"/>
              <a:buAutoNum type="arabicPeriod"/>
            </a:pPr>
            <a:r>
              <a:rPr lang="ru" sz="2400">
                <a:latin typeface="Lato"/>
                <a:ea typeface="Lato"/>
                <a:cs typeface="Lato"/>
                <a:sym typeface="Lato"/>
              </a:rPr>
              <a:t>We decided to connect the Guest Type to the Reservation Table rather than the Guest Table. - This would later bring ease of Database Implementation.</a:t>
            </a:r>
            <a:endParaRPr sz="24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ctrTitle"/>
          </p:nvPr>
        </p:nvSpPr>
        <p:spPr>
          <a:xfrm>
            <a:off x="727950" y="2409325"/>
            <a:ext cx="7688100" cy="9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Implementation Challenges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Implementation Challenges I - Availability</a:t>
            </a:r>
            <a:endParaRPr/>
          </a:p>
        </p:txBody>
      </p:sp>
      <p:pic>
        <p:nvPicPr>
          <p:cNvPr id="133" name="Google Shape;133;p21"/>
          <p:cNvPicPr preferRelativeResize="0"/>
          <p:nvPr/>
        </p:nvPicPr>
        <p:blipFill>
          <a:blip r:embed="rId3">
            <a:alphaModFix/>
          </a:blip>
          <a:stretch>
            <a:fillRect/>
          </a:stretch>
        </p:blipFill>
        <p:spPr>
          <a:xfrm>
            <a:off x="2333625" y="3903500"/>
            <a:ext cx="6810375" cy="200025"/>
          </a:xfrm>
          <a:prstGeom prst="rect">
            <a:avLst/>
          </a:prstGeom>
          <a:noFill/>
          <a:ln>
            <a:noFill/>
          </a:ln>
        </p:spPr>
      </p:pic>
      <p:sp>
        <p:nvSpPr>
          <p:cNvPr id="134" name="Google Shape;134;p21"/>
          <p:cNvSpPr txBox="1"/>
          <p:nvPr/>
        </p:nvSpPr>
        <p:spPr>
          <a:xfrm>
            <a:off x="381150" y="2595525"/>
            <a:ext cx="8036700" cy="13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700">
                <a:latin typeface="Lato"/>
                <a:ea typeface="Lato"/>
                <a:cs typeface="Lato"/>
                <a:sym typeface="Lato"/>
              </a:rPr>
              <a:t>Ideas of implementation:</a:t>
            </a:r>
            <a:endParaRPr b="1" sz="1700">
              <a:latin typeface="Lato"/>
              <a:ea typeface="Lato"/>
              <a:cs typeface="Lato"/>
              <a:sym typeface="Lato"/>
            </a:endParaRPr>
          </a:p>
          <a:p>
            <a:pPr indent="-336550" lvl="0" marL="914400" rtl="0" algn="l">
              <a:spcBef>
                <a:spcPts val="0"/>
              </a:spcBef>
              <a:spcAft>
                <a:spcPts val="0"/>
              </a:spcAft>
              <a:buSzPts val="1700"/>
              <a:buFont typeface="Lato"/>
              <a:buAutoNum type="arabicPeriod"/>
            </a:pPr>
            <a:r>
              <a:rPr lang="ru" sz="1700">
                <a:latin typeface="Lato"/>
                <a:ea typeface="Lato"/>
                <a:cs typeface="Lato"/>
                <a:sym typeface="Lato"/>
              </a:rPr>
              <a:t>Varchar - “Yes” or “No”</a:t>
            </a:r>
            <a:endParaRPr sz="1700">
              <a:latin typeface="Lato"/>
              <a:ea typeface="Lato"/>
              <a:cs typeface="Lato"/>
              <a:sym typeface="Lato"/>
            </a:endParaRPr>
          </a:p>
          <a:p>
            <a:pPr indent="-336550" lvl="0" marL="914400" rtl="0" algn="l">
              <a:spcBef>
                <a:spcPts val="0"/>
              </a:spcBef>
              <a:spcAft>
                <a:spcPts val="0"/>
              </a:spcAft>
              <a:buSzPts val="1700"/>
              <a:buFont typeface="Lato"/>
              <a:buAutoNum type="arabicPeriod"/>
            </a:pPr>
            <a:r>
              <a:rPr lang="ru" sz="1700">
                <a:latin typeface="Lato"/>
                <a:ea typeface="Lato"/>
                <a:cs typeface="Lato"/>
                <a:sym typeface="Lato"/>
              </a:rPr>
              <a:t>Char - “Y” or “N”</a:t>
            </a:r>
            <a:endParaRPr sz="1700">
              <a:latin typeface="Lato"/>
              <a:ea typeface="Lato"/>
              <a:cs typeface="Lato"/>
              <a:sym typeface="Lato"/>
            </a:endParaRPr>
          </a:p>
          <a:p>
            <a:pPr indent="-336550" lvl="0" marL="914400" rtl="0" algn="l">
              <a:spcBef>
                <a:spcPts val="0"/>
              </a:spcBef>
              <a:spcAft>
                <a:spcPts val="0"/>
              </a:spcAft>
              <a:buClr>
                <a:srgbClr val="38761D"/>
              </a:buClr>
              <a:buSzPts val="1700"/>
              <a:buFont typeface="Lato"/>
              <a:buAutoNum type="arabicPeriod"/>
            </a:pPr>
            <a:r>
              <a:rPr b="1" lang="ru" sz="1700" u="sng">
                <a:solidFill>
                  <a:srgbClr val="38761D"/>
                </a:solidFill>
                <a:latin typeface="Lato"/>
                <a:ea typeface="Lato"/>
                <a:cs typeface="Lato"/>
                <a:sym typeface="Lato"/>
              </a:rPr>
              <a:t>Boolean </a:t>
            </a:r>
            <a:endParaRPr sz="1700" u="sng">
              <a:solidFill>
                <a:srgbClr val="38761D"/>
              </a:solidFill>
              <a:latin typeface="Lato"/>
              <a:ea typeface="Lato"/>
              <a:cs typeface="Lato"/>
              <a:sym typeface="Lato"/>
            </a:endParaRPr>
          </a:p>
        </p:txBody>
      </p:sp>
      <p:cxnSp>
        <p:nvCxnSpPr>
          <p:cNvPr id="135" name="Google Shape;135;p21"/>
          <p:cNvCxnSpPr>
            <a:stCxn id="136" idx="1"/>
            <a:endCxn id="137" idx="2"/>
          </p:cNvCxnSpPr>
          <p:nvPr/>
        </p:nvCxnSpPr>
        <p:spPr>
          <a:xfrm rot="10800000">
            <a:off x="4750550" y="4210350"/>
            <a:ext cx="582000" cy="688200"/>
          </a:xfrm>
          <a:prstGeom prst="straightConnector1">
            <a:avLst/>
          </a:prstGeom>
          <a:noFill/>
          <a:ln cap="flat" cmpd="sng" w="38100">
            <a:solidFill>
              <a:schemeClr val="dk2"/>
            </a:solidFill>
            <a:prstDash val="solid"/>
            <a:round/>
            <a:headEnd len="med" w="med" type="none"/>
            <a:tailEnd len="med" w="med" type="stealth"/>
          </a:ln>
        </p:spPr>
      </p:cxnSp>
      <p:sp>
        <p:nvSpPr>
          <p:cNvPr id="137" name="Google Shape;137;p21"/>
          <p:cNvSpPr/>
          <p:nvPr/>
        </p:nvSpPr>
        <p:spPr>
          <a:xfrm>
            <a:off x="4421575" y="3796813"/>
            <a:ext cx="658200" cy="413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txBox="1"/>
          <p:nvPr/>
        </p:nvSpPr>
        <p:spPr>
          <a:xfrm>
            <a:off x="5332550" y="4653600"/>
            <a:ext cx="3604800" cy="4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700">
                <a:latin typeface="Lato"/>
                <a:ea typeface="Lato"/>
                <a:cs typeface="Lato"/>
                <a:sym typeface="Lato"/>
              </a:rPr>
              <a:t>Boolean implementation in MySQL</a:t>
            </a:r>
            <a:endParaRPr/>
          </a:p>
        </p:txBody>
      </p:sp>
      <p:sp>
        <p:nvSpPr>
          <p:cNvPr id="138" name="Google Shape;138;p21"/>
          <p:cNvSpPr txBox="1"/>
          <p:nvPr/>
        </p:nvSpPr>
        <p:spPr>
          <a:xfrm>
            <a:off x="381150" y="1853850"/>
            <a:ext cx="8617500" cy="7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700">
                <a:latin typeface="Lato"/>
                <a:ea typeface="Lato"/>
                <a:cs typeface="Lato"/>
                <a:sym typeface="Lato"/>
              </a:rPr>
              <a:t>Challenge:</a:t>
            </a:r>
            <a:endParaRPr b="1" sz="1700">
              <a:latin typeface="Lato"/>
              <a:ea typeface="Lato"/>
              <a:cs typeface="Lato"/>
              <a:sym typeface="Lato"/>
            </a:endParaRPr>
          </a:p>
          <a:p>
            <a:pPr indent="0" lvl="0" marL="0" rtl="0" algn="l">
              <a:spcBef>
                <a:spcPts val="0"/>
              </a:spcBef>
              <a:spcAft>
                <a:spcPts val="0"/>
              </a:spcAft>
              <a:buNone/>
            </a:pPr>
            <a:r>
              <a:rPr lang="ru" sz="1700">
                <a:latin typeface="Lato"/>
                <a:ea typeface="Lato"/>
                <a:cs typeface="Lato"/>
                <a:sym typeface="Lato"/>
              </a:rPr>
              <a:t>	Need to find a way to clearly understand if a room is available</a:t>
            </a:r>
            <a:endParaRPr sz="17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