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i="1" dirty="0" err="1" smtClean="0"/>
              <a:t>Metrica</a:t>
            </a:r>
            <a:r>
              <a:rPr lang="en-US" sz="9600" i="1" dirty="0" smtClean="0"/>
              <a:t>  </a:t>
            </a:r>
            <a:endParaRPr lang="en-US" sz="9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01</a:t>
            </a:r>
          </a:p>
          <a:p>
            <a:r>
              <a:rPr lang="en-US" dirty="0" err="1" smtClean="0"/>
              <a:t>TeamSoftwareRevolution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312484" cy="4270625"/>
          </a:xfrm>
        </p:spPr>
        <p:txBody>
          <a:bodyPr>
            <a:normAutofit/>
          </a:bodyPr>
          <a:lstStyle/>
          <a:p>
            <a:r>
              <a:rPr lang="it-IT" dirty="0" smtClean="0"/>
              <a:t>Un altra </a:t>
            </a:r>
            <a:r>
              <a:rPr lang="it-IT" dirty="0"/>
              <a:t>possibile metrica è la </a:t>
            </a:r>
            <a:r>
              <a:rPr lang="it-IT" b="1" dirty="0">
                <a:solidFill>
                  <a:srgbClr val="FF0000"/>
                </a:solidFill>
              </a:rPr>
              <a:t>modularità</a:t>
            </a:r>
            <a:r>
              <a:rPr lang="it-IT" dirty="0"/>
              <a:t>, in quanto consente di suddividere un progetto software in un insieme di moduli (</a:t>
            </a:r>
            <a:r>
              <a:rPr lang="it-IT" dirty="0">
                <a:solidFill>
                  <a:srgbClr val="FFFF00"/>
                </a:solidFill>
              </a:rPr>
              <a:t>divide et impera</a:t>
            </a:r>
            <a:r>
              <a:rPr lang="it-IT" dirty="0"/>
              <a:t>). </a:t>
            </a: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metodo_top_dow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7" y="2260007"/>
            <a:ext cx="6615743" cy="21610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421012"/>
            <a:ext cx="8312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deficit della modularità è dato dal fatto che a volte, visto che i diversi moduli possono essere sviluppati da programmatori diversi, è possibile che si verifichino </a:t>
            </a:r>
            <a:r>
              <a:rPr lang="it-IT" sz="3000" b="1" i="1" u="sng" dirty="0"/>
              <a:t>errori dovuti alla  scarsa comunicazione</a:t>
            </a:r>
            <a:r>
              <a:rPr lang="it-IT" sz="3000" dirty="0"/>
              <a:t> tra i componenti del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2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59011" cy="4644941"/>
          </a:xfrm>
        </p:spPr>
        <p:txBody>
          <a:bodyPr/>
          <a:lstStyle/>
          <a:p>
            <a:r>
              <a:rPr lang="it-IT" dirty="0" smtClean="0"/>
              <a:t>Un</a:t>
            </a:r>
            <a:r>
              <a:rPr lang="fr-FR" dirty="0" smtClean="0"/>
              <a:t>’</a:t>
            </a:r>
            <a:r>
              <a:rPr lang="it-IT" dirty="0" smtClean="0"/>
              <a:t>altra metrica è rappresentata dalla </a:t>
            </a:r>
            <a:r>
              <a:rPr lang="it-IT" b="1" dirty="0">
                <a:solidFill>
                  <a:srgbClr val="FF0000"/>
                </a:solidFill>
              </a:rPr>
              <a:t>velocità di completamento di </a:t>
            </a:r>
            <a:r>
              <a:rPr lang="it-IT" b="1" dirty="0" smtClean="0">
                <a:solidFill>
                  <a:srgbClr val="FF0000"/>
                </a:solidFill>
              </a:rPr>
              <a:t>un’azione </a:t>
            </a:r>
            <a:r>
              <a:rPr lang="it-IT" dirty="0" smtClean="0"/>
              <a:t>intesa come numero di task.</a:t>
            </a: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nonno-e-p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8" y="1914358"/>
            <a:ext cx="4868848" cy="3005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8" y="4949364"/>
            <a:ext cx="82590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Non tutti gli utenti possiedono le stesse conoscenze informatiche, capacità fisiche e logiche.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4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218905" cy="6297010"/>
          </a:xfrm>
        </p:spPr>
        <p:txBody>
          <a:bodyPr/>
          <a:lstStyle/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Ogni </a:t>
            </a:r>
            <a:r>
              <a:rPr lang="it-IT" b="1" dirty="0"/>
              <a:t>problema nel software </a:t>
            </a:r>
            <a:r>
              <a:rPr lang="it-IT" dirty="0"/>
              <a:t>rappresenta una mancanza di valore e una </a:t>
            </a:r>
            <a:r>
              <a:rPr lang="it-IT" b="1" u="sng" dirty="0">
                <a:solidFill>
                  <a:srgbClr val="FFFF00"/>
                </a:solidFill>
              </a:rPr>
              <a:t>opportunità per migliorarlo.</a:t>
            </a:r>
          </a:p>
          <a:p>
            <a:pPr marL="36576" indent="0">
              <a:buNone/>
            </a:pPr>
            <a:endParaRPr lang="it-IT" b="1" dirty="0" smtClean="0"/>
          </a:p>
          <a:p>
            <a:pPr marL="36576" indent="0">
              <a:buNone/>
            </a:pPr>
            <a:r>
              <a:rPr lang="it-IT" b="1" dirty="0" smtClean="0"/>
              <a:t>Classificare </a:t>
            </a:r>
            <a:r>
              <a:rPr lang="it-IT" b="1" dirty="0"/>
              <a:t>i problemi del software</a:t>
            </a:r>
            <a:r>
              <a:rPr lang="it-IT" dirty="0"/>
              <a:t> permette di </a:t>
            </a:r>
            <a:r>
              <a:rPr lang="it-IT" u="sng" dirty="0">
                <a:solidFill>
                  <a:srgbClr val="FFFF00"/>
                </a:solidFill>
              </a:rPr>
              <a:t>affrontarli e </a:t>
            </a:r>
            <a:r>
              <a:rPr lang="it-IT" u="sng" dirty="0" smtClean="0">
                <a:solidFill>
                  <a:srgbClr val="FFFF00"/>
                </a:solidFill>
              </a:rPr>
              <a:t>risolverli.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9116" cy="794836"/>
          </a:xfrm>
        </p:spPr>
        <p:txBody>
          <a:bodyPr/>
          <a:lstStyle/>
          <a:p>
            <a:r>
              <a:rPr lang="en-US" dirty="0" err="1" smtClean="0">
                <a:solidFill>
                  <a:srgbClr val="F79646"/>
                </a:solidFill>
              </a:rPr>
              <a:t>Classificazione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degli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errori</a:t>
            </a:r>
            <a:r>
              <a:rPr lang="en-US" dirty="0" smtClean="0">
                <a:solidFill>
                  <a:srgbClr val="F79646"/>
                </a:solidFill>
              </a:rPr>
              <a:t> SW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789"/>
            <a:ext cx="8299116" cy="5400843"/>
          </a:xfrm>
        </p:spPr>
        <p:txBody>
          <a:bodyPr/>
          <a:lstStyle/>
          <a:p>
            <a:r>
              <a:rPr lang="en-US" dirty="0" err="1" smtClean="0"/>
              <a:t>Requisiti</a:t>
            </a:r>
            <a:r>
              <a:rPr lang="en-US" dirty="0" smtClean="0"/>
              <a:t> </a:t>
            </a:r>
            <a:r>
              <a:rPr lang="en-US" dirty="0" err="1" smtClean="0"/>
              <a:t>difettosi</a:t>
            </a:r>
            <a:endParaRPr lang="en-US" dirty="0" smtClean="0"/>
          </a:p>
          <a:p>
            <a:pPr lvl="1"/>
            <a:r>
              <a:rPr lang="en-US" dirty="0" err="1" smtClean="0"/>
              <a:t>Errati</a:t>
            </a:r>
            <a:r>
              <a:rPr lang="en-US" dirty="0" smtClean="0"/>
              <a:t> o </a:t>
            </a:r>
            <a:r>
              <a:rPr lang="en-US" dirty="0" err="1" smtClean="0"/>
              <a:t>incompleti</a:t>
            </a:r>
            <a:endParaRPr lang="en-US" dirty="0" smtClean="0"/>
          </a:p>
          <a:p>
            <a:r>
              <a:rPr lang="en-US" dirty="0" err="1" smtClean="0"/>
              <a:t>Incomprensione</a:t>
            </a:r>
            <a:r>
              <a:rPr lang="en-US" dirty="0" smtClean="0"/>
              <a:t> </a:t>
            </a:r>
            <a:r>
              <a:rPr lang="en-US" dirty="0" err="1" smtClean="0"/>
              <a:t>cliente-sviluppatore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progettuali</a:t>
            </a:r>
            <a:endParaRPr lang="en-US" dirty="0" smtClean="0"/>
          </a:p>
          <a:p>
            <a:pPr lvl="1"/>
            <a:r>
              <a:rPr lang="en-US" dirty="0" err="1" smtClean="0"/>
              <a:t>Mancanza</a:t>
            </a:r>
            <a:r>
              <a:rPr lang="en-US" dirty="0" smtClean="0"/>
              <a:t> di </a:t>
            </a:r>
            <a:r>
              <a:rPr lang="en-US" dirty="0" err="1" smtClean="0"/>
              <a:t>specifiche</a:t>
            </a:r>
            <a:r>
              <a:rPr lang="en-US" dirty="0" smtClean="0"/>
              <a:t>, </a:t>
            </a:r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algoritmici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affrettati</a:t>
            </a:r>
            <a:r>
              <a:rPr lang="en-US" dirty="0" smtClean="0"/>
              <a:t>, </a:t>
            </a:r>
            <a:r>
              <a:rPr lang="en-US" dirty="0" err="1" smtClean="0"/>
              <a:t>correzione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di </a:t>
            </a:r>
            <a:r>
              <a:rPr lang="en-US" dirty="0" err="1" smtClean="0"/>
              <a:t>documentazione</a:t>
            </a:r>
            <a:endParaRPr lang="en-US" dirty="0" smtClean="0"/>
          </a:p>
          <a:p>
            <a:pPr lvl="1"/>
            <a:r>
              <a:rPr lang="en-US" dirty="0" err="1" smtClean="0"/>
              <a:t>Documentazione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o </a:t>
            </a:r>
            <a:r>
              <a:rPr lang="en-US" dirty="0" err="1" smtClean="0"/>
              <a:t>inesistente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69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8"/>
            <a:ext cx="8339221" cy="6376737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chemeClr val="accent6"/>
                </a:solidFill>
              </a:rPr>
              <a:t>Tecniche per determinare la quantità di errori in un prodotto SW: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/>
              <a:t>Un errore o bacco (in inglese bug) rappresenta un "difetto" che si ha nell'esecuzione di un programma o di un prodotto software, quando, per certi tipi di dati in ingresso, si ha un funzionamento diverso da quello voluto. </a:t>
            </a: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Una </a:t>
            </a:r>
            <a:r>
              <a:rPr lang="it-IT" dirty="0"/>
              <a:t>tecnica che permette il rilevamento di questi bug è il </a:t>
            </a:r>
            <a:r>
              <a:rPr lang="it-IT" b="1" dirty="0" err="1">
                <a:solidFill>
                  <a:srgbClr val="FFFF00"/>
                </a:solidFill>
              </a:rPr>
              <a:t>Testing</a:t>
            </a:r>
            <a:r>
              <a:rPr lang="it-IT" dirty="0">
                <a:solidFill>
                  <a:srgbClr val="FFFF00"/>
                </a:solidFill>
              </a:rPr>
              <a:t>. </a:t>
            </a:r>
            <a:endParaRPr lang="it-IT" dirty="0" smtClean="0">
              <a:solidFill>
                <a:srgbClr val="FFFF00"/>
              </a:solidFill>
            </a:endParaRPr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15151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Testing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9791"/>
            <a:ext cx="8259011" cy="2727156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it-IT" dirty="0" smtClean="0"/>
              <a:t>Questa </a:t>
            </a:r>
            <a:r>
              <a:rPr lang="it-IT" dirty="0"/>
              <a:t>tecnica consiste in un collaudo del prodotto software, ovvero nell'eseguire una serie di esperimenti al fine di minimizzare la probabilità (cercando di farla tendere a zero) di avere un malfunzionamento</a:t>
            </a:r>
            <a:r>
              <a:rPr lang="it-IT" dirty="0" smtClean="0"/>
              <a:t>.</a:t>
            </a:r>
          </a:p>
          <a:p>
            <a:pPr marL="36576" indent="0">
              <a:buNone/>
            </a:pP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248526"/>
            <a:ext cx="42484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P</a:t>
            </a:r>
            <a:r>
              <a:rPr lang="it-IT" sz="2800" dirty="0" smtClean="0">
                <a:solidFill>
                  <a:srgbClr val="FF0000"/>
                </a:solidFill>
              </a:rPr>
              <a:t>iù </a:t>
            </a:r>
            <a:r>
              <a:rPr lang="it-IT" sz="2800" dirty="0">
                <a:solidFill>
                  <a:srgbClr val="FF0000"/>
                </a:solidFill>
              </a:rPr>
              <a:t>lungo e accurato sarà il </a:t>
            </a:r>
            <a:r>
              <a:rPr lang="it-IT" sz="2800" dirty="0" err="1" smtClean="0">
                <a:solidFill>
                  <a:srgbClr val="FF0000"/>
                </a:solidFill>
              </a:rPr>
              <a:t>Testing</a:t>
            </a:r>
            <a:r>
              <a:rPr lang="it-IT" sz="2800" dirty="0" smtClean="0">
                <a:solidFill>
                  <a:srgbClr val="FF0000"/>
                </a:solidFill>
              </a:rPr>
              <a:t>, più </a:t>
            </a:r>
            <a:r>
              <a:rPr lang="it-IT" sz="2800" dirty="0">
                <a:solidFill>
                  <a:srgbClr val="FF0000"/>
                </a:solidFill>
              </a:rPr>
              <a:t>affidabile sarà il prodotto software</a:t>
            </a:r>
            <a:r>
              <a:rPr lang="it-IT" sz="2800" i="1" dirty="0">
                <a:solidFill>
                  <a:srgbClr val="FF0000"/>
                </a:solidFill>
              </a:rPr>
              <a:t>.</a:t>
            </a:r>
            <a:endParaRPr lang="it-IT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testing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1" y="3092748"/>
            <a:ext cx="3792559" cy="36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602" y="313120"/>
            <a:ext cx="8614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79646"/>
                </a:solidFill>
              </a:rPr>
              <a:t>L’ISW </a:t>
            </a:r>
            <a:r>
              <a:rPr lang="en-US" sz="3000" dirty="0" err="1" smtClean="0">
                <a:solidFill>
                  <a:srgbClr val="F79646"/>
                </a:solidFill>
              </a:rPr>
              <a:t>è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considerabile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una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disciplina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scientifica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esatta</a:t>
            </a:r>
            <a:r>
              <a:rPr lang="en-US" sz="3000" dirty="0" smtClean="0">
                <a:solidFill>
                  <a:srgbClr val="F79646"/>
                </a:solidFill>
              </a:rPr>
              <a:t>?</a:t>
            </a:r>
            <a:endParaRPr lang="en-US" sz="3000" dirty="0">
              <a:solidFill>
                <a:srgbClr val="F7964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602" y="4854675"/>
            <a:ext cx="86141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vi sono </a:t>
            </a:r>
            <a:r>
              <a:rPr lang="it-IT" sz="3000" dirty="0" smtClean="0"/>
              <a:t>discipline </a:t>
            </a:r>
            <a:r>
              <a:rPr lang="it-IT" sz="3000" dirty="0"/>
              <a:t>che stanno ancora cercando di stabilire il proprio fondamento </a:t>
            </a:r>
            <a:r>
              <a:rPr lang="it-IT" sz="3000" dirty="0" smtClean="0"/>
              <a:t>scientifico (</a:t>
            </a:r>
            <a:r>
              <a:rPr lang="it-IT" sz="3000" dirty="0" smtClean="0">
                <a:solidFill>
                  <a:srgbClr val="FFFF00"/>
                </a:solidFill>
              </a:rPr>
              <a:t>discipline empiriche</a:t>
            </a:r>
            <a:r>
              <a:rPr lang="it-IT" sz="3000" dirty="0" smtClean="0"/>
              <a:t>).</a:t>
            </a:r>
            <a:endParaRPr lang="it-IT" sz="3000" dirty="0"/>
          </a:p>
          <a:p>
            <a:endParaRPr lang="en-US" dirty="0"/>
          </a:p>
        </p:txBody>
      </p:sp>
      <p:pic>
        <p:nvPicPr>
          <p:cNvPr id="2" name="Picture 1" descr="Il_caso_e_chius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37" y="1567782"/>
            <a:ext cx="5109410" cy="3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10146" y="307538"/>
            <a:ext cx="8526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>
              <a:buNone/>
            </a:pPr>
            <a:r>
              <a:rPr lang="it-IT" dirty="0" smtClean="0"/>
              <a:t>Analogamente all'ingegneria </a:t>
            </a:r>
            <a:r>
              <a:rPr lang="it-IT" dirty="0"/>
              <a:t>del </a:t>
            </a:r>
            <a:r>
              <a:rPr lang="it-IT" dirty="0" smtClean="0"/>
              <a:t>software, tali discipline applicano tecniche </a:t>
            </a:r>
            <a:r>
              <a:rPr lang="it-IT" dirty="0"/>
              <a:t>sviluppate dai professionisti invece che dai teorici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310146" y="2236264"/>
            <a:ext cx="8526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Ne </a:t>
            </a:r>
            <a:r>
              <a:rPr lang="en-US" sz="3000" dirty="0" err="1" smtClean="0"/>
              <a:t>è</a:t>
            </a:r>
            <a:r>
              <a:rPr lang="en-US" sz="3000" dirty="0" smtClean="0"/>
              <a:t> un </a:t>
            </a:r>
            <a:r>
              <a:rPr lang="en-US" sz="3000" dirty="0" err="1" smtClean="0"/>
              <a:t>esempio</a:t>
            </a:r>
            <a:r>
              <a:rPr lang="en-US" sz="3000" dirty="0" smtClean="0"/>
              <a:t> la </a:t>
            </a:r>
            <a:r>
              <a:rPr lang="en-US" sz="3000" b="1" dirty="0" err="1" smtClean="0">
                <a:solidFill>
                  <a:srgbClr val="FF0000"/>
                </a:solidFill>
              </a:rPr>
              <a:t>psicoanalisi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shot_2015-09-26_at_12.3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87" y="2289684"/>
            <a:ext cx="2862785" cy="2536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146" y="3557946"/>
            <a:ext cx="8429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La psicoanalisi appartiene alle </a:t>
            </a:r>
            <a:endParaRPr lang="it-IT" sz="3000" dirty="0" smtClean="0"/>
          </a:p>
          <a:p>
            <a:r>
              <a:rPr lang="en-US" sz="3000" dirty="0"/>
              <a:t>c</a:t>
            </a:r>
            <a:r>
              <a:rPr lang="it-IT" sz="3000" dirty="0" err="1" smtClean="0"/>
              <a:t>osiddette</a:t>
            </a:r>
            <a:r>
              <a:rPr lang="it-IT" sz="3000" dirty="0" smtClean="0"/>
              <a:t> pseudoscienze</a:t>
            </a:r>
            <a:r>
              <a:rPr lang="it-IT" sz="3000" dirty="0"/>
              <a:t>, </a:t>
            </a:r>
            <a:endParaRPr lang="it-IT" sz="3000" dirty="0" smtClean="0"/>
          </a:p>
          <a:p>
            <a:r>
              <a:rPr lang="it-IT" sz="3000" dirty="0" smtClean="0"/>
              <a:t>nelle </a:t>
            </a:r>
            <a:r>
              <a:rPr lang="it-IT" sz="3000" dirty="0"/>
              <a:t>quali i fenomeni possono </a:t>
            </a:r>
            <a:endParaRPr lang="it-IT" sz="3000" dirty="0" smtClean="0"/>
          </a:p>
          <a:p>
            <a:r>
              <a:rPr lang="it-IT" sz="3000" dirty="0" smtClean="0"/>
              <a:t>essere </a:t>
            </a:r>
            <a:r>
              <a:rPr lang="it-IT" sz="3000" dirty="0"/>
              <a:t>descritti attraverso un approccio empirico,  dove i risultati ottenuti si basano sull’osservazione dei fenomeni e non su teoremi.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9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ancaneve-e-sette-nani-cocaina-638x42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r="5123"/>
          <a:stretch>
            <a:fillRect/>
          </a:stretch>
        </p:blipFill>
        <p:spPr>
          <a:xfrm>
            <a:off x="336885" y="266699"/>
            <a:ext cx="8412558" cy="62437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094240" y="5131690"/>
            <a:ext cx="7025919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Grazie per </a:t>
            </a:r>
            <a:r>
              <a:rPr lang="en-US" sz="5000" b="1" dirty="0" err="1" smtClean="0"/>
              <a:t>l’attenzione</a:t>
            </a:r>
            <a:endParaRPr lang="en-US" sz="5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46315" y="388324"/>
            <a:ext cx="630312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err="1" smtClean="0"/>
              <a:t>TeamSoftwareRevolution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4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7467600" cy="585152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Carta Stefano (Team Leader)</a:t>
            </a:r>
          </a:p>
          <a:p>
            <a:r>
              <a:rPr lang="en-US" dirty="0" smtClean="0"/>
              <a:t>Carta Fabio</a:t>
            </a:r>
          </a:p>
          <a:p>
            <a:r>
              <a:rPr lang="en-US" dirty="0" err="1" smtClean="0"/>
              <a:t>Argiolas</a:t>
            </a:r>
            <a:r>
              <a:rPr lang="en-US" dirty="0" smtClean="0"/>
              <a:t> Alessandro </a:t>
            </a:r>
          </a:p>
          <a:p>
            <a:r>
              <a:rPr lang="en-US" dirty="0" err="1" smtClean="0"/>
              <a:t>Bertulu</a:t>
            </a:r>
            <a:r>
              <a:rPr lang="en-US" dirty="0" smtClean="0"/>
              <a:t> Giovanni</a:t>
            </a:r>
          </a:p>
          <a:p>
            <a:r>
              <a:rPr lang="en-US" dirty="0" err="1" smtClean="0"/>
              <a:t>Desogus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Fadda</a:t>
            </a:r>
            <a:r>
              <a:rPr lang="en-US" dirty="0" smtClean="0"/>
              <a:t> Luca</a:t>
            </a:r>
          </a:p>
          <a:p>
            <a:r>
              <a:rPr lang="en-US" dirty="0" err="1" smtClean="0"/>
              <a:t>Zucca</a:t>
            </a:r>
            <a:r>
              <a:rPr lang="en-US" dirty="0" smtClean="0"/>
              <a:t> Luigi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79646"/>
                </a:solidFill>
              </a:rPr>
              <a:t>Cos’è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una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metrica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7805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0000"/>
                </a:solidFill>
              </a:rPr>
              <a:t>Una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metrica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è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uno</a:t>
            </a:r>
            <a:r>
              <a:rPr lang="en-US" sz="3000" dirty="0">
                <a:solidFill>
                  <a:srgbClr val="FF0000"/>
                </a:solidFill>
              </a:rPr>
              <a:t> standard per la </a:t>
            </a:r>
            <a:r>
              <a:rPr lang="en-US" sz="3000" dirty="0" err="1">
                <a:solidFill>
                  <a:srgbClr val="FF0000"/>
                </a:solidFill>
              </a:rPr>
              <a:t>misura</a:t>
            </a:r>
            <a:r>
              <a:rPr lang="en-US" sz="3000" dirty="0">
                <a:solidFill>
                  <a:srgbClr val="FF0000"/>
                </a:solidFill>
              </a:rPr>
              <a:t> di </a:t>
            </a:r>
            <a:r>
              <a:rPr lang="en-US" sz="3000" dirty="0" err="1">
                <a:solidFill>
                  <a:srgbClr val="FF0000"/>
                </a:solidFill>
              </a:rPr>
              <a:t>alcune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proprietà</a:t>
            </a:r>
            <a:r>
              <a:rPr lang="en-US" sz="3000" dirty="0">
                <a:solidFill>
                  <a:srgbClr val="FF0000"/>
                </a:solidFill>
              </a:rPr>
              <a:t> del SW.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314157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Queste</a:t>
            </a:r>
            <a:r>
              <a:rPr lang="en-US" sz="3000" dirty="0"/>
              <a:t> </a:t>
            </a:r>
            <a:r>
              <a:rPr lang="en-US" sz="3000" dirty="0" err="1"/>
              <a:t>metriche</a:t>
            </a:r>
            <a:r>
              <a:rPr lang="en-US" sz="3000" dirty="0"/>
              <a:t> </a:t>
            </a:r>
            <a:r>
              <a:rPr lang="en-US" sz="3000" dirty="0" err="1"/>
              <a:t>possono</a:t>
            </a:r>
            <a:r>
              <a:rPr lang="en-US" sz="3000" dirty="0"/>
              <a:t> </a:t>
            </a:r>
            <a:r>
              <a:rPr lang="en-US" sz="3000" dirty="0" err="1"/>
              <a:t>dividersi</a:t>
            </a:r>
            <a:r>
              <a:rPr lang="en-US" sz="3000" dirty="0"/>
              <a:t> in due </a:t>
            </a:r>
            <a:r>
              <a:rPr lang="en-US" sz="3000" dirty="0" err="1"/>
              <a:t>distinti</a:t>
            </a:r>
            <a:r>
              <a:rPr lang="en-US" sz="3000" dirty="0"/>
              <a:t> </a:t>
            </a:r>
            <a:r>
              <a:rPr lang="en-US" sz="3000" dirty="0" err="1"/>
              <a:t>insiemi</a:t>
            </a:r>
            <a:r>
              <a:rPr lang="en-US" sz="3000" dirty="0"/>
              <a:t>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210" y="4879474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err="1" smtClean="0"/>
              <a:t>Esterne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210" y="5605106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smtClean="0"/>
              <a:t>Interne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71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2589" cy="7279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Di </a:t>
            </a:r>
            <a:r>
              <a:rPr lang="en-US" dirty="0" err="1" smtClean="0">
                <a:solidFill>
                  <a:srgbClr val="F79646"/>
                </a:solidFill>
              </a:rPr>
              <a:t>cosa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stiamo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parlando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2"/>
            <a:ext cx="8352588" cy="564147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esterne</a:t>
            </a:r>
            <a:r>
              <a:rPr lang="en-US" dirty="0" smtClean="0">
                <a:solidFill>
                  <a:srgbClr val="FF0000"/>
                </a:solidFill>
              </a:rPr>
              <a:t> (di </a:t>
            </a:r>
            <a:r>
              <a:rPr lang="en-US" dirty="0" err="1" smtClean="0">
                <a:solidFill>
                  <a:srgbClr val="FF0000"/>
                </a:solidFill>
              </a:rPr>
              <a:t>prodotto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stabiliscono</a:t>
            </a:r>
            <a:r>
              <a:rPr lang="en-US" dirty="0" smtClean="0"/>
              <a:t> le </a:t>
            </a:r>
            <a:r>
              <a:rPr lang="en-US" dirty="0" err="1" smtClean="0"/>
              <a:t>caratteristiche</a:t>
            </a:r>
            <a:r>
              <a:rPr lang="en-US" dirty="0" smtClean="0"/>
              <a:t> </a:t>
            </a:r>
            <a:r>
              <a:rPr lang="en-US" dirty="0" err="1" smtClean="0"/>
              <a:t>principali</a:t>
            </a:r>
            <a:r>
              <a:rPr lang="en-US" dirty="0" smtClean="0"/>
              <a:t> legate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del SW: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Costi</a:t>
            </a:r>
            <a:endParaRPr lang="en-US" dirty="0" smtClean="0"/>
          </a:p>
          <a:p>
            <a:r>
              <a:rPr lang="en-US" dirty="0" smtClean="0"/>
              <a:t>Tempi</a:t>
            </a:r>
          </a:p>
          <a:p>
            <a:r>
              <a:rPr lang="en-US" dirty="0" err="1" smtClean="0"/>
              <a:t>Produttività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 algn="r">
              <a:buNone/>
            </a:pP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Il tempo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è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denaro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r>
              <a:rPr lang="en-US" sz="3200" b="1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sz="32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gestione-del-tempo-in-ambiente-multi-proge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62" y="2193173"/>
            <a:ext cx="3705726" cy="35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8204"/>
          </a:xfrm>
        </p:spPr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Di </a:t>
            </a:r>
            <a:r>
              <a:rPr lang="en-US" dirty="0" err="1">
                <a:solidFill>
                  <a:srgbClr val="F79646"/>
                </a:solidFill>
              </a:rPr>
              <a:t>cosa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stiamo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parlando</a:t>
            </a:r>
            <a:r>
              <a:rPr lang="en-US" dirty="0">
                <a:solidFill>
                  <a:srgbClr val="F79646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842"/>
            <a:ext cx="8285747" cy="55612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 interne (di </a:t>
            </a:r>
            <a:r>
              <a:rPr lang="en-US" smtClean="0">
                <a:solidFill>
                  <a:srgbClr val="FF0000"/>
                </a:solidFill>
              </a:rPr>
              <a:t>processo) </a:t>
            </a:r>
            <a:r>
              <a:rPr lang="en-US" dirty="0" err="1" smtClean="0"/>
              <a:t>permettono</a:t>
            </a:r>
            <a:r>
              <a:rPr lang="en-US" dirty="0" smtClean="0"/>
              <a:t> la </a:t>
            </a:r>
            <a:r>
              <a:rPr lang="en-US" dirty="0" err="1" smtClean="0"/>
              <a:t>valutazione</a:t>
            </a:r>
            <a:r>
              <a:rPr lang="en-US" dirty="0" smtClean="0"/>
              <a:t> del SW in termini </a:t>
            </a:r>
            <a:r>
              <a:rPr lang="en-US" dirty="0" err="1" smtClean="0"/>
              <a:t>qualitativi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Funzionalità</a:t>
            </a:r>
            <a:endParaRPr lang="en-US" dirty="0" smtClean="0"/>
          </a:p>
          <a:p>
            <a:r>
              <a:rPr lang="en-US" dirty="0" err="1" smtClean="0"/>
              <a:t>Manutenibilità</a:t>
            </a:r>
            <a:endParaRPr lang="en-US" dirty="0" smtClean="0"/>
          </a:p>
          <a:p>
            <a:r>
              <a:rPr lang="en-US" dirty="0" err="1" smtClean="0"/>
              <a:t>Usabilità</a:t>
            </a:r>
            <a:endParaRPr lang="en-US" dirty="0"/>
          </a:p>
        </p:txBody>
      </p:sp>
      <p:pic>
        <p:nvPicPr>
          <p:cNvPr id="4" name="Picture 3" descr="what-is-usability-3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8" y="2636252"/>
            <a:ext cx="5160211" cy="22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7"/>
            <a:ext cx="8205537" cy="6176695"/>
          </a:xfrm>
        </p:spPr>
        <p:txBody>
          <a:bodyPr/>
          <a:lstStyle/>
          <a:p>
            <a:pPr marL="36576" indent="0">
              <a:buNone/>
            </a:pPr>
            <a:r>
              <a:rPr lang="it-IT" dirty="0"/>
              <a:t>Perché il numero di righe di un programma non è una buona misura della </a:t>
            </a:r>
            <a:r>
              <a:rPr lang="it-IT" dirty="0" smtClean="0"/>
              <a:t>complessità </a:t>
            </a:r>
            <a:r>
              <a:rPr lang="it-IT" dirty="0"/>
              <a:t>del programma</a:t>
            </a:r>
            <a:r>
              <a:rPr lang="it-IT" dirty="0" smtClean="0"/>
              <a:t>?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scimpanze_cogitor37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42" y="2298032"/>
            <a:ext cx="57404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526382" cy="6337116"/>
          </a:xfrm>
        </p:spPr>
        <p:txBody>
          <a:bodyPr/>
          <a:lstStyle/>
          <a:p>
            <a:pPr marL="36576" indent="0">
              <a:buNone/>
            </a:pPr>
            <a:r>
              <a:rPr lang="it-IT" sz="2400" dirty="0" smtClean="0"/>
              <a:t>I programmatori possono </a:t>
            </a:r>
            <a:r>
              <a:rPr lang="it-IT" sz="2400" dirty="0"/>
              <a:t>avere diverse abilità e conoscenze, possono scrivere codice “diverso” ottenendo lo stesso </a:t>
            </a:r>
            <a:r>
              <a:rPr lang="it-IT" sz="2400" dirty="0" smtClean="0"/>
              <a:t>risultato.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			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hermata 2016-03-11 alle 11.3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7" y="1618246"/>
            <a:ext cx="4331370" cy="2988221"/>
          </a:xfrm>
          <a:prstGeom prst="rect">
            <a:avLst/>
          </a:prstGeom>
        </p:spPr>
      </p:pic>
      <p:pic>
        <p:nvPicPr>
          <p:cNvPr id="6" name="Picture 5" descr="Schermata 2016-03-11 alle 11.4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8246"/>
            <a:ext cx="3340100" cy="4483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4317" y="4852737"/>
            <a:ext cx="4545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 algn="ctr">
              <a:buNone/>
            </a:pPr>
            <a:r>
              <a:rPr lang="en-US" sz="3000" b="1" dirty="0" err="1">
                <a:solidFill>
                  <a:srgbClr val="FF0000"/>
                </a:solidFill>
              </a:rPr>
              <a:t>Lunghezza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diversa</a:t>
            </a:r>
            <a:r>
              <a:rPr lang="en-US" sz="3000" b="1" dirty="0" smtClean="0">
                <a:solidFill>
                  <a:srgbClr val="FF0000"/>
                </a:solidFill>
              </a:rPr>
              <a:t>, </a:t>
            </a:r>
            <a:r>
              <a:rPr lang="en-US" sz="3000" b="1" dirty="0" err="1" smtClean="0">
                <a:solidFill>
                  <a:srgbClr val="FF0000"/>
                </a:solidFill>
              </a:rPr>
              <a:t>stesso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risultato</a:t>
            </a:r>
            <a:r>
              <a:rPr lang="en-US" sz="3000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357"/>
            <a:ext cx="8192168" cy="6256905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Un </a:t>
            </a:r>
            <a:r>
              <a:rPr lang="en-US" dirty="0" err="1" smtClean="0">
                <a:solidFill>
                  <a:srgbClr val="F79646"/>
                </a:solidFill>
              </a:rPr>
              <a:t>altro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esempio</a:t>
            </a:r>
            <a:r>
              <a:rPr lang="en-US" dirty="0" smtClean="0">
                <a:solidFill>
                  <a:srgbClr val="F79646"/>
                </a:solidFill>
              </a:rPr>
              <a:t>:	Object-Orient</a:t>
            </a:r>
          </a:p>
          <a:p>
            <a:pPr marL="36576" indent="0" algn="ctr">
              <a:buNone/>
            </a:pPr>
            <a:endParaRPr lang="en-US" dirty="0"/>
          </a:p>
        </p:txBody>
      </p:sp>
      <p:pic>
        <p:nvPicPr>
          <p:cNvPr id="5" name="Picture 4" descr="unspecifi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1003970"/>
            <a:ext cx="4950640" cy="2502688"/>
          </a:xfrm>
          <a:prstGeom prst="rect">
            <a:avLst/>
          </a:prstGeom>
        </p:spPr>
      </p:pic>
      <p:pic>
        <p:nvPicPr>
          <p:cNvPr id="6" name="Picture 5" descr="unspecifi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3706362"/>
            <a:ext cx="4950640" cy="2602860"/>
          </a:xfrm>
          <a:prstGeom prst="rect">
            <a:avLst/>
          </a:prstGeom>
        </p:spPr>
      </p:pic>
      <p:pic>
        <p:nvPicPr>
          <p:cNvPr id="7" name="Picture 6" descr="unspecified-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26" y="2654300"/>
            <a:ext cx="5384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18905" cy="634273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rgbClr val="F79646"/>
                </a:solidFill>
              </a:rPr>
              <a:t>Metriche per </a:t>
            </a:r>
            <a:r>
              <a:rPr lang="it-IT" dirty="0">
                <a:solidFill>
                  <a:srgbClr val="F79646"/>
                </a:solidFill>
              </a:rPr>
              <a:t>misurare la qualità del </a:t>
            </a:r>
            <a:r>
              <a:rPr lang="it-IT" dirty="0" smtClean="0">
                <a:solidFill>
                  <a:srgbClr val="F79646"/>
                </a:solidFill>
              </a:rPr>
              <a:t>software:</a:t>
            </a:r>
          </a:p>
          <a:p>
            <a:pPr marL="36576" indent="0">
              <a:buNone/>
            </a:pPr>
            <a:endParaRPr lang="it-IT" dirty="0" smtClean="0"/>
          </a:p>
          <a:p>
            <a:r>
              <a:rPr lang="it-IT" dirty="0" smtClean="0"/>
              <a:t>Una </a:t>
            </a:r>
            <a:r>
              <a:rPr lang="it-IT" dirty="0"/>
              <a:t>buona metrica da </a:t>
            </a:r>
            <a:r>
              <a:rPr lang="it-IT" dirty="0" smtClean="0"/>
              <a:t>poter adottare, in condizioni ottimali, è </a:t>
            </a:r>
            <a:r>
              <a:rPr lang="it-IT" dirty="0"/>
              <a:t>la valutazione della complessità computazionale </a:t>
            </a:r>
            <a:r>
              <a:rPr lang="it-IT" dirty="0" smtClean="0"/>
              <a:t>e </a:t>
            </a:r>
            <a:r>
              <a:rPr lang="it-IT" dirty="0"/>
              <a:t>quindi dei </a:t>
            </a:r>
            <a:r>
              <a:rPr lang="it-IT" b="1" dirty="0">
                <a:solidFill>
                  <a:srgbClr val="FF0000"/>
                </a:solidFill>
              </a:rPr>
              <a:t>tempi di risposta di un SW</a:t>
            </a:r>
            <a:r>
              <a:rPr lang="it-IT" b="1" dirty="0" smtClean="0">
                <a:solidFill>
                  <a:srgbClr val="FF0000"/>
                </a:solidFill>
              </a:rPr>
              <a:t>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 smtClean="0"/>
              <a:t>	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t0005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309353"/>
            <a:ext cx="8218904" cy="1409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4719053"/>
            <a:ext cx="82189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difetto è che questa può dipendere da fattori esterni quale per esempio la velocità del processore del computer e/o le memorie a disposizione.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440</TotalTime>
  <Words>594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Metrica  </vt:lpstr>
      <vt:lpstr>PowerPoint Presentation</vt:lpstr>
      <vt:lpstr>Cos’è una metrica?</vt:lpstr>
      <vt:lpstr>Di cosa stiamo parlando?</vt:lpstr>
      <vt:lpstr>Di cosa stiamo parlando?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Classificazione degli errori SW</vt:lpstr>
      <vt:lpstr>PowerPoint Presentation</vt:lpstr>
      <vt:lpstr>Testing</vt:lpstr>
      <vt:lpstr>PowerPoint Presentation</vt:lpstr>
      <vt:lpstr>PowerPoint Presentation</vt:lpstr>
      <vt:lpstr>PowerPoint Presentation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 </dc:title>
  <dc:creator>Stefano Carta</dc:creator>
  <cp:lastModifiedBy>Stefano Carta</cp:lastModifiedBy>
  <cp:revision>38</cp:revision>
  <dcterms:created xsi:type="dcterms:W3CDTF">2016-03-11T07:52:18Z</dcterms:created>
  <dcterms:modified xsi:type="dcterms:W3CDTF">2016-03-16T13:35:30Z</dcterms:modified>
</cp:coreProperties>
</file>