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0" r:id="rId3"/>
    <p:sldId id="257" r:id="rId4"/>
    <p:sldId id="258" r:id="rId5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710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F2CD1A-F79A-4B0C-98FE-F8F0CA6CEFBF}" type="datetimeFigureOut">
              <a:rPr lang="it-IT" smtClean="0"/>
              <a:t>23/03/2016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9394E2-05FC-4C3A-B0F8-02B2D400DBCA}" type="slidenum">
              <a:rPr lang="it-IT" smtClean="0"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70EEB-42E1-42D4-BFE1-07181CCCB638}" type="datetimeFigureOut">
              <a:rPr lang="it-IT" smtClean="0"/>
              <a:t>23/03/2016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05058-3C09-48CB-B574-1F55798BF013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70EEB-42E1-42D4-BFE1-07181CCCB638}" type="datetimeFigureOut">
              <a:rPr lang="it-IT" smtClean="0"/>
              <a:t>23/03/2016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05058-3C09-48CB-B574-1F55798BF013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70EEB-42E1-42D4-BFE1-07181CCCB638}" type="datetimeFigureOut">
              <a:rPr lang="it-IT" smtClean="0"/>
              <a:t>23/03/2016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05058-3C09-48CB-B574-1F55798BF013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70EEB-42E1-42D4-BFE1-07181CCCB638}" type="datetimeFigureOut">
              <a:rPr lang="it-IT" smtClean="0"/>
              <a:t>23/03/2016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05058-3C09-48CB-B574-1F55798BF013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70EEB-42E1-42D4-BFE1-07181CCCB638}" type="datetimeFigureOut">
              <a:rPr lang="it-IT" smtClean="0"/>
              <a:t>23/03/2016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05058-3C09-48CB-B574-1F55798BF013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70EEB-42E1-42D4-BFE1-07181CCCB638}" type="datetimeFigureOut">
              <a:rPr lang="it-IT" smtClean="0"/>
              <a:t>23/03/2016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05058-3C09-48CB-B574-1F55798BF013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70EEB-42E1-42D4-BFE1-07181CCCB638}" type="datetimeFigureOut">
              <a:rPr lang="it-IT" smtClean="0"/>
              <a:t>23/03/2016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05058-3C09-48CB-B574-1F55798BF013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70EEB-42E1-42D4-BFE1-07181CCCB638}" type="datetimeFigureOut">
              <a:rPr lang="it-IT" smtClean="0"/>
              <a:t>23/03/2016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05058-3C09-48CB-B574-1F55798BF013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70EEB-42E1-42D4-BFE1-07181CCCB638}" type="datetimeFigureOut">
              <a:rPr lang="it-IT" smtClean="0"/>
              <a:t>23/03/2016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05058-3C09-48CB-B574-1F55798BF013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70EEB-42E1-42D4-BFE1-07181CCCB638}" type="datetimeFigureOut">
              <a:rPr lang="it-IT" smtClean="0"/>
              <a:t>23/03/2016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05058-3C09-48CB-B574-1F55798BF013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70EEB-42E1-42D4-BFE1-07181CCCB638}" type="datetimeFigureOut">
              <a:rPr lang="it-IT" smtClean="0"/>
              <a:t>23/03/2016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05058-3C09-48CB-B574-1F55798BF013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70EEB-42E1-42D4-BFE1-07181CCCB638}" type="datetimeFigureOut">
              <a:rPr lang="it-IT" smtClean="0"/>
              <a:t>23/03/2016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05058-3C09-48CB-B574-1F55798BF013}" type="slidenum">
              <a:rPr lang="it-IT" smtClean="0"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0" y="457200"/>
            <a:ext cx="9144000" cy="2152650"/>
          </a:xfrm>
        </p:spPr>
        <p:txBody>
          <a:bodyPr>
            <a:normAutofit fontScale="90000"/>
          </a:bodyPr>
          <a:lstStyle/>
          <a:p>
            <a:r>
              <a:rPr lang="it-IT" sz="6700" dirty="0">
                <a:solidFill>
                  <a:schemeClr val="bg1"/>
                </a:solidFill>
              </a:rPr>
              <a:t>Quali sono i posti minacciati dal progresso tecnologico?</a:t>
            </a:r>
            <a:r>
              <a:rPr lang="it-IT" dirty="0"/>
              <a:t/>
            </a:r>
            <a:br>
              <a:rPr lang="it-IT" dirty="0"/>
            </a:b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0" y="2286000"/>
            <a:ext cx="5943600" cy="4572000"/>
          </a:xfrm>
        </p:spPr>
        <p:txBody>
          <a:bodyPr>
            <a:normAutofit fontScale="85000" lnSpcReduction="10000"/>
          </a:bodyPr>
          <a:lstStyle/>
          <a:p>
            <a:r>
              <a:rPr lang="it-IT" dirty="0">
                <a:solidFill>
                  <a:schemeClr val="bg1"/>
                </a:solidFill>
              </a:rPr>
              <a:t>I numeri parlano chiaro sullo scenario del lavoro nel futuro: circa 750 professioni, corrispondenti al 45% di tutte quelle oggi in essere, possono essere svolte da robot attraverso tecnologie già esistenti</a:t>
            </a:r>
            <a:r>
              <a:rPr lang="it-IT" dirty="0" smtClean="0">
                <a:solidFill>
                  <a:schemeClr val="bg1"/>
                </a:solidFill>
              </a:rPr>
              <a:t>.</a:t>
            </a:r>
            <a:r>
              <a:rPr lang="it-IT" dirty="0">
                <a:solidFill>
                  <a:schemeClr val="bg1"/>
                </a:solidFill>
              </a:rPr>
              <a:t/>
            </a:r>
            <a:br>
              <a:rPr lang="it-IT" dirty="0">
                <a:solidFill>
                  <a:schemeClr val="bg1"/>
                </a:solidFill>
              </a:rPr>
            </a:br>
            <a:r>
              <a:rPr lang="it-IT" dirty="0">
                <a:solidFill>
                  <a:schemeClr val="bg1"/>
                </a:solidFill>
              </a:rPr>
              <a:t>Di recente anche uno studio del Forum economico mondiale aveva previsto che </a:t>
            </a:r>
            <a:r>
              <a:rPr lang="it-IT" b="1" dirty="0">
                <a:solidFill>
                  <a:schemeClr val="bg1"/>
                </a:solidFill>
              </a:rPr>
              <a:t>5 milioni di persone sarebbero state a breve rimpiazzate sul lavoro da automi </a:t>
            </a:r>
            <a:r>
              <a:rPr lang="it-IT" dirty="0">
                <a:solidFill>
                  <a:schemeClr val="bg1"/>
                </a:solidFill>
              </a:rPr>
              <a:t>controllati da algoritmi. Ma non tutti i settori lavorativi, appunto, sono a rischio in egual misura.</a:t>
            </a:r>
          </a:p>
        </p:txBody>
      </p:sp>
      <p:sp>
        <p:nvSpPr>
          <p:cNvPr id="15362" name="AutoShape 2" descr="data:image/png;base64,iVBORw0KGgoAAAANSUhEUgAAAM8AAAD0CAMAAAAL4oIDAAABa1BMVEX///+kpKTb//xubm6oqKiAgIAAAABISEihoaHd3d1PT08/Pz9DQ0N/f39paWkzMzNgSv+/v79WVlb/AACPj4+Xl5eIiIhiYmI4ODjj4+NaWlo2MTKdnZ3I5+RLS0stLS3Kysra//wAnY5qdXR2dnagt7W2trbW1tbFxcXk///q6urw//+wsLCb4Nr09PSt5+EAAC8AADYAAEnJwf/K9/M+MKYyRkbb3OQAqpxsysAzKJ+Skqc7LrAAADo9t6uI1s4jIyNbRP//qKj/T09UQeBVwLV+0cgQfnRetax4paG24NxHPD0AjX6j19GiLi7QHR3yDQ2SNDTDJSW2KSl7Ojr/ODhiPT3/YmL/MDDqFRV0Pz//eXmwKyv/lZVzODigKCj/SkrfDg6oqbkTD2hTQNlxcpAZFHKZjP99a/8DBVJfYYM7PWo4J8BqWPqkl/+0qv8qLGAJAGwAAGBOOee+tf+Fdf8bHTkNEVIVF0AAamL5AAAd7ElEQVR4nN1dCZfcxnEeLBoEBt0AODCOBgRjoA0MzK7A4WFyvdRBUQeVOI4t2ZYlxXbiWLIO2pGPKInz89MX7p5jd+cQ9b1nPXMWR33o7uqq6urqyWT/+PTzvz74+59e+9EBXnUAfPrg3oO//e1v/3X/3p++C4z+eO/5f3795Z+//OqbV+/f//TY0twYf7z36u0//5DiL19/8/zei07oNULnv38o8D9vPb//Yne5H93/7PZ//+XLr77++uuvvvzLD7/85o0/HVukG+Hz++9++fVbb711+/Zt+t8vv3r13gvdQA++uE251Hjr9jdvfH5smW6AH917/fYAXzw4tlA3wKf33h3yefX++bGluj5eu/fNkM/rL/IA+q7x+a71N4k++OxF1geTB8//0Kfz6IXW15PP33j1UafLvfvoixfb4InuP3/06NEfOKV3X3/06MGLbe9MXrv/xSOG19l/n7/xQjcPwR/vf/aowfPvgAP0+f3noom+ePDGi0+H+tsPHjz/7LPnD+5/J/ztyWT5v3/9+4MHf/+/7NiC7Ailo1Wg0pzpsQXZESrHUxTgOdWxBdkRNGgoimLg4NiC7AjQBYQPMN1jC7IbnM9VxsfGy2OLshNkTsD4aE55bFF2ggT7CoXvgGOLshOEOmB8FGgdW5SdAIacD3DNY4uyC0ydXPBR598FhVA4nuATONmxhdkBAqwI+Ng4tjA7QGyCmhDKjy3MzbF07JoPiPGxpbk5Mkdr+OTOCxx7E1Acv+5uRCEsji3OjZEjpUGCk2OLc2PguFEHCkD2scW5KaJ53uETomPLc1PM6tlUKITo2ALdEB40QAvPmR1bICkWsy2xcNNAa2FBa+tbKQ6k3sun2NkSEMEuEFx/Oe7BOZD6KJ3c2w7BCOuvz0O7A6Qeig/zoBU+KCqKgqPuZgQZx2JWVGBr+GoXB+SjROerEUVlyYkYBMpVYB+NT4OaxHQqSDAWG4nQ5hj/mB+TD2NRZhkjoTQs6s6zloyv5bnmDy8C3rH4kE4VNS3RbQpgBLap667qrWQE/BC7QZJ4MQ79/kWJfTw+paRHgSTEeVFGUQZsnCsyRsAIUSUiCctCD43eRUdqH3AenWdjPkBzlCbocR5ATzJEfOx3H2bgbhMB63h8ihEfYLu9Kb3E2pAQ8IdOUDbvEALBcfhUhM/o24NwOKEv4ZCQMfbpMidp/+7bx+ITDZsHaOOAYdS6p/ya2B8/z3Bb0sbR2mekDoy5xBso0m4DAU/qAZmdcXYcPsX5+WLAB6ie7OI46A73uGA/npc96rO2gboz6p75lDUqTPmM1AGmumDqhWaYdLRCR1a6SEe03zK4RWF1LsLNs4DW8tHD5pV7WGop5jUcpBE+o6k9JKKGtzi05rYl7lwTkGsWt2oUzUVq04hdBaej5pVPd0+ocmo3y8Da7Hw67G65P1k2ot7Sm/tir9OZvEnWXnOr8VYTtbnGaxWcHguzvUj2EPqunHNhgM4cwmeoDkBYTOYdWZu+r1ktHxVMbnVRz71VE0TtKmzdrt+4mO+DT21RMz4jdRBnVU/Wuof4bYQH2BXoXVMveXf4JBI+0WzffBbnhTLiA3uy1qtxXodPbqS9a+biGqPtb8aR+IwMGdW/JZW1HetUHzztXyQ6XN4xIw7JZ0oRFVjLxtZBYPZFvSXuQx1rxoC3pHw61wD1YHw84e0EUMvGzkKCpXymsDufhtJrso4R0eXTxIr3sbRX1aYY8KBWDtUBHUB9UYUx1xk+9Nb+NcL6CTs2RMdAaPjsZamyz6ca0hnJyhcXz50ecdDXBzxFqdC7lI/DZ0Rn1EB8aIR5X3Ek3Uscdkk094/OR+KbEnTnU+7meO7QLAo61zALLoJBzwQ/Bp9gJuMDklYbc9vM08cXNYSY/TpZOD06R+IzHj6ckM5FDfmXD+PhLMUuIor9KcyZhKWtDyI8B+bDlj1ID1kRZAM5TAP27mVmjaMHtXix6xWLWRXoejB+QodPxV+xPz7AisMwRm7IEasjcYzc1EPVdrFpScNV7CKQaGoYqloyjtEBNTYF9JS+giiUPfIxEYGOakB7LBBQfM/z1wdIlZUhVPIGvQF7mbE3PkQC0+0tCIRw1EKC0zUBQuSqXZg6edpe+GArCIK0r4BBDPNryy5DDPt0CB/LstS98KFrTPpwQnF3SsiFsTrkQ94a4j3xUdMhH8WE1o4IAcNEoSrhox6Sj2HCkdK9Hp1EQmevfFQZH5CkOyEEfF1CZ5986GKtbo5MA2IVyBYSrkwHIXtMZ4/jx2Er7uZsPOMkCN2UEPAQyiV0CB/62j34p+c+QZKas2EkhH9b/0aEQACRn8jbh71353QEYnM2dk2piYqSGxACGqR2qbx99kWFwTVn0nVGD+rXJwQsmJK7u7Hrw/EpRqEdJlIATQNcEzm9V+nFeg/I53xVlzHD64HYOPwTyQbQAfiMFYLoNNdFWD/jKP1tFLquCV0f9ROOw0emEHYCIJmBDsBHqhBeZD479Xi6fKyj8FmhEHbA5zjts0ohvLB89qUQjqTfouFa8K5gHIlPpFw5kXIr+MexD6JIZFYqW2VWbo1ectVB+bRJoyLzVZFkKl6dj0RdH0QfSJN6GbWCp5Jek5CEzgH4ZKtBM22umnPdwpfQyffMx0SuuRHu9SB9lr7fPTZ+upmOEERP10FH2z0m1TYLdRC48bpOV9nw2AJeEaZsca7VZS9cOYRN7fPt24x6PksCLfBnkrTRpWGkqb0OJkqSQZLecmHQ5xXHKQRThHMH66kOnblbDftO4eCNUQOMe+nNC9Whz0vJ89Lk4BtvC+SYuUfsASPxLdeBg2I0heMlm2B0810z10G5l5DnGb4WO1iS1rxP5I4ZgGpRTiNiFxTAc52w10SFszn+Czp8vDnSQJWxx2UF8GMnPeBWyKWLVaUoo2k0zWZ0vQGAHOvdPnJFPrnDtmUYoKCUoukMaBAfrnxKjC2QUTYzYAhLFAQo7RAqsNeYqKvQ8smxWm+9Sfh3KisP4UPphRxbFU3sm5HhA2Kxcq8j1FEBaDs0l7cZAKliFCVNGvQgPMwMVTghpVMCakaDDWr5qjAh6XYGbfxCw4ep/4BQQj6gyLAC6dpp86ogZhB9qjGLptMqPkgFogrnC6KFhI9D+OwyGgc4H0ao9A7SQCE0SG9rBGB8dtM4HT6KQRRd4R6goMW5E86iqNmMwfgA37322kJnlSHp8FEU0qWtA+xfXzh5Nm0DcIxPAuE/3Bg2Nrt8aI/zD1AzzsBBGbUBX8oHWC/94GxbvDKG+IuHPdBpH2UaARjunQ9567QTT2R88pe+f3JylYe0PE5OXn755ROKsx/goMuHKO1KT/dFo0GA/Wkm4bOt+FT+Dk4ajPgUUZXuv0AHbZ9izOeVEQEhfp/AyWoM+SggAvr+S5IBMn46KS89PqL33Ll7soX8G/kYUwPuf0dg5uTdjJcunxMu/sunl2dX4LGaz8Lbvxu0dJHbzUjq8HlFtMbd08uH6yWX0h3xUaocwWzPfFRsQn8tn7Nnl6dr+ZzduZT1wzEfYuvqe46aLOZ5gW15fzsT3e3y8vTOug539uT07jZ8QEB+cPY7o5q4jGLY3UA+4nP39L3Tx+v4vCznO24fE2ZRvNeyv4rjRZGPXWn7CLEenz68fLKODxlfMr5DPkCFahkt9lm05hyn0TRT8rpkpYzPCSHz7HSNoj5771TKd8AHaNBViiiy5vuzSXOHvKBSQEgIgRGfuru9SSReoxDOnlw+uZT93uMDLGga1Mgu4d4C3eVc5Y4ceasrxlDLh6s32t3O7q5TCA9PHz+W8e3yAYYNzQSQKWgaJc6+JiETEyeL7fwBOYRqQl2wER/alx5yhSCdZ87unN59kyu4/t8bPuSplo55zhWYTiN3T1XJAFEGtWMK/BjCOPf8ZMCHaLczosHoADl7Jh0mZHDx9jt78uxMwsfTbARNkQFN3dSZsxerZ4l14mfXqSEgyMMUIcdBNR+mrs9YVyIzzBmlJptnaAPy9nv5tNftBB8EkR6rWm3xVtE0yuf7qLuoOfTZtWJLLE2zdLiYpX0+l9R2YwqBkJLNQw9pA7L2I3zvSPjYKCePrvOfjZKoBLyHNdRyHtKSTk3zWJYW4ootW3E+J013Ozm5QzrUndP3npyOm4eOnTOq4AjpHl/Bx4kcU7MsS3w3Y0ZGkO/svrKsS5TBtHG0DUInR7SCesOn7W68ES5PGa0hnyfEeGOXDfW24DOf+NgmhBojke6wNue7DvRUTtBtHo/wcVm4r8fn5FK4CpdP7pB56OFpoxHq8MEJ/Yk2Eh1EvXmq4bNEiLRPvffOYJ/R2XEkbglRySLW4qOR96m8Pnevv4nuRr/95SXTZULgO48fP3v27AkBocknXaLk7rJ/DPlMZk5MGqjeok5G7TTa9YYmzwF0c32tDXzCR+cLupzPP5+98pDgsdBoZ+9xm7MR+FSA0HzI+uNj2ueIXr/b4scvCT6TEOaaFXQ0wrR0dup5LzFVBm0cRKPKgJeDZ3x+8i8//SmXl4tPlAHraWei/5F2o873WR1ToBPUk8szqgJb/ONPaj7TOVUJ4mVGQRvI3+mOjCW2I6Ksa8c0ocpAhJI4n3/6/t3HFPWE8/AJtwDeYw3W9ruOVqDK7eGdDn5c9zcaRLI7Knu6cz4TYh0WUUdZE2WQdfiQ8XPWfHwuseAlZs6BpUA625vcRujgBy2fJdQ7KnsRZTbcaeTqHBJTQK1taoMqg1rhNHykLgJXzyO9TRTcyCnv8pkUONRqlU3rsGId79JtsLBWhsQEZbsmiLLWUlxPCDUfGZsTTmXU3ZhPN/QZenwmMVEJTGUDoCFsFgXeYQOVDipLxTOhrtE2osqg2WC0ng/rag+H3Y32w5GP2udTUiuBLjh4LkSWMovsHcauXGxQNw7kiPo9RFmj1qDawIe2jcxMuOzZbmM+ZMSqWkD9IGiTXmFEGd7ZYlCFY64LaOlDaGta3ClKJ/jIhw/rWW9K3G+iqYddcMCHmPMa0aLQZI4j0QkB3pHbsIR4xt040vq5iXS3++Sazwo61AS6fDb+6933Rk3W50MsLJO8y9aEUoim+o7KtQc4j6aNZiOfbK52FtLNer1kBagZPexa7PfRDwM+k2SO9UbLGWUE8E5shKmDy2ghmsfSTKz0/ryxfcjQ3yosP+JDX41ySzRQEUXhTg6kiHESTYVlYBFfePCRNvI5ezbqWtvymQTQ1YRhShposQuVQIzdZnWeaDZ9aOhu5LMi/L4VH2LWUy0nHDuiEm7uNtgwqddLAdFscPjEzXy2hIwPUa2pJgxTEJUzdMMkzciDEGEHh8w2TKwc4WGLb9IHN+MzcVGo0ZcDX0UOJlYXrwtzLSy1OTbV3FJjiOMEgEAz4Wjj8Z75lI7ODFMVQtO2qCjz8JoR+kh3QmPGaoyTxyHPsFQ0NqJ22N9ekvAhdkKs+YaLY7+gNc8XVY6dYiTFFjjHMCipK0X6bUF3nBOXVDKjUT4BDr5/c4TYV8Z8lhjlGq2BUc1Y+iKZCtNrhehj6FFHqpwprEi3j9JQdl4HTbMGLn7p5sAqkPCZkGk0ZiU9DMMo2AcG6TX0dkHzWnjOnnDikC4LJPO0ce3mmW+sLqGEz8REqFkRNCoaTfCvobdNvYpEzp4g5EJZM3M+u8uvGvM5R72ShYsomtlXDtGXTk7c3F4hdfkBf01afy2S+Je/4WiG7pple6uMz6SzfMYm1qi8esC0crxysI3Rx7ID/mo+ILDjMK9rIAB7UwppWykKeGocqzz6IeMzdfoFcUgLgSuVKo7KSomhMu09hRanlBVQFv3Ndy8oEC8uRMs7bEJTFCaE9E6+yV7GJ3MGxUmMsoh1v8qiTcYC0N0kT+kZI2QmBsOadWANn0S/+N0n73zy/kcXjBDxZDfyqanHFx/+/p3/+P2HF+4KfbAY8lHALET0CBWs274KtVW0fEdHGOtmmAeJipUh5MdFMT5EqPd/8/bbb//bJ//OS9f4W7QPc2xAfvG7j8mdb3/8W/opZHxKZ1wkzjUNL7ddHWJo4lhOZzY3DSMBs4ymPyt49FHkp/cwPv7Fzz5+55NPPnnnN7+6YIMXWPqG8aPzQQH0j975+JMPPvjVx+98pK/Qb864hhnM2VEWi8rwgS3PYoww8hdTUQN2muHhQ4AtncXYfGpd/Ov3BD5M+dWb0uNFsTv/4pf1nb+4kNkHBG46+rTYELVqCSvFlR1NvEQwWIiLaAA8RIPhk4xchZaPimqhvvezi6vs1gTexfv1ne9fyOy3CZ3aBx0OxDATclJRk5FTRhDinCZxR2XGt8d6fa1PniErdy/45Bcf1FL9XOeuubJpu0zdPr9o+XhyPsRC6NXCARrMFdLAxWxBrYUo8+DIjQlwWNB9EEW9x5fMIL1KtfaKKYzx8dpeg/h85Jub0pNdPumjD5ueSnqEnE85NzungpDJwOT/j8ha0a0BCw0OogCV41ZTmlzQsW9iMiWIuRIYsbPidFmu30z0Qd3d+GnB5kaFjbjiUOsO9/6FLddvE1q7Xq+PdwHA6tViMgoqt9oPzmWOTlclqn6tXTLH5z6l5KlwZZIG50PmTyrWBz+/EL10s77WedVeI734LaXzywvdWGHvECwwDgOqQxLLxG6v9xlKGUVF3BWQuDp+GZXDfdfAI51GN03ozNWVOyOEfRCgi5/8+qOLi1jcam6eTzlzkJgX6Ne/Rhepv2I+ZVgGZPo03ZQINCoHSLejALMzm5jYyiJJiWEAvNBNyUS+xpoV9htIVBOi9vAIX99gwEFTGM1AsVwEXX64zko+9Gwd4rG4sayqKbHopj5qMuVyrM5kdOiVWmCv3/jVt6/bPDLF34Dt7esG2A006T420kJlUC95zZy4mg6Nz/pCS1Px2rDx+m3AV8VaPku67u0PbhByltEsx2yrN5lIkzKqVYHX508D1lgy+x6Fz9QJB3yIl1UrcqLNeEKEQSdSkWZkmBi7vQOgNMJHes7KEfhkdJU46V0Nsah0aFRkWsV0+wbSlTqeC1wcBE6vdCA9dHFtii2N7+wQ6/gssNrlAwwXhwoWkxEZQkU4n7J8d7E9iViqFrWWuocqET7rj2VO0TWrN8ihr+FT4bwO/lJp/dTR6OgXxgKgG9SSSYJ94VgDi3sSJWxtaxBoWro2aBxQKUKicdkRkn2TRqjmMG7EjV3qKuh635vg/hBGaei6az6eCjt8yIw3Z/6/7/CJjLrhqTsJ9UrkUHoQccHP3TZlXNM0e71CoIh0HLATG/sqOScg01LHUjrXkU1PDg16nUyhm4KjSl8/M0RzV2v6GwhgXZM0F58fRIsQTXR3FrF/Je2ENAkhv40uYBGFLYuD9IAgtc2JHdUf3B479TTuLEPRzBx6EGpf6xr87nJ9dv90HmpNWg9wYWNSi4K7RlnmlI8466JrMNiCD1HXWq47m+IOs7nPfZGBqqNJjARmI2Y0j/nBrkPLit0eKesDuTFUm09B+LQH3WGmwozFlPOhYTYQdtRygoVtFRCB0s3ZmxouuWc1dOX4sbR2E7grMGsebRgQMMT96/f/nUOWisn5aLjdW5fNqS1LLG3CJ9ZpgVTQNbgbleETOu5gvVQGN+XNMzyVAXA+eZOrknA+1go+0w37l+jiSZ2nRJRxW/mFuDvkx4o41RMfKwsDBJ2146lT+xfk1SFe4fd0EaLpOj6txTQjM8i69nHWTt10LjEblQBcpx3XAdVgxcJMJwvHmil+Z92N2D/iC3g078jdTGeSOGxAj/qbwcdP3GR/nq8YPwqPW/gbu7aH6QPE09NODhn57qBIyJhZOiYw9N5fhJ/Nsty22rN//jTkA3pQS9pnfPLOLtIcqly/9a1Ert8WcHNesg2bzDjgw34rVCwrM8BB3Gk5rZ57yMe19C13uCdzO6NTSNk3XnhvQ7h1n5YpCi2ajpz0YlescX28xV6fpUknVaHjBqPEZ2lFEUYdtQKcugA5sQzMrVf2fAhtOnuGcRcu+Z+J9O43WcrsAwYM020WRiOsN1YCyHtaDPGJ33Pa/kA0iLiUqOp4vWXdxRTxgLLU3ulOKjmhY6bpoAoWNYXI5VstI2ZzohPEfgAyy7RhA38uxnrSzky1cU3p2Nvvno4wcTqIuVP07R2LNRnqrLpa2GQa2+/bO6yzGnC+Ve9WHFez6g0O3S6kjMICTan+gKo2c+vkhRgrEVvZ7Ktrbh/kbRZEyb5to6H6+i2a4W2UKR3iVMnxXMmulTaCylUbSDTaOmjrRddonkfS+SdghMJmPvWF+TaM9RNThRKy5CFYiZxxrSNbK3oMn5k5wCBSWDFMt19DruYFU7ijurFcYVvNwlGoaxJzVORYE3W/7UJ87pg045xO+7WXM8aMqDag+JQN6fNXWUE25pls+mn4NB6hm3I+yfBC8T3m2+rTxIExaerAN0ClrjBhHGjSEyPs0IWOeaWMhWJV+3iD9gmgJe9vM/Y9kvnWqSxTm4gb0nqldoyeSm8rLaJyMVW7+RUTG8+fysdPY1/Xz1s4oVQfCPvNvMpWxtJDQlx1Zauel9kiu0a6T863aww6HBD2TicbmLgwAf3N6+vrBdXXU3Xr7taIu7iWuBuxNLG2oMU6ja4d4xO7xsptBNtXLmPksmwQbqkKBLQkka8fukjaGkSQ2QeOzD7opZUk9Y89OHxJ/YAl0jYgRliljRH2UnKYDUdMtVbzVxixA4vyoAelqirDPFQBrs0IcFjSIVD07euEuz+omfaJPZWz8TNI+KnYqaCHKsC1Ecu5KfdPuX3Q7K2ZAGzL9TWfv+KNkZfDYOYofP4Z6mtPOHT1QM+RtcI+YHyMPRyLcx0Y88V6+6CewM10rb1TzDdGLg8CIPgM2wcI+wDV/mKOtHX2KPiWtE8p4okr7IN2BakS8R25fRDZ82/H+JnoKGMdZuD/+CI+2oi5xLoliYcoLJMjSvZc/GR7lHO9YPGQXualwVvH7KTXZFhncYbc6zmyC4JZvqU7dwhkkJaqTc20tyTPCl0j2A2wgnX2wbektxH4iPPph2w4n25uZAmRyUI//RONSA8kXsUBqlVtiZmjs128A4UQ8P7W8bcQX/4Z2tc8eBc6GxdmDgQHMXOHbhocTz9EH9SGZoHDoO+gckJs8EVT0zkqiwal45UzavMHgecnCT8XTGni12qzoKVBq9bXTGEkfqBZFnGJiYYgk1K+h2NBr4xlpsQI4c7yqW66dq4R116sL1ioXtkQ8QMtAH6Qh/zoPwZxO0Khnx2VTEGrcMM0tHNLI986z4lDT1wE5v2ktp33+dgsvkOY8AtMmzgOHlXdCWkqL2A7cxx8VXd/ZyitOY2z+DRTkE0hzTkSvq/lMU3pI+4OsQ/q/pbgXHUJF91VNT9p9EGxYCdRlFk2K/zcxQ40jqC6s9DBrgZYUW9Wh5vQaS1S5v8ERHqkm80CwzmZZJCZ0644MCWqguYVs+csjFzH0tzofWKZOzhkCcFE0y4KID2MhQz53DY78V6c2pYmP8ea3l8tmJ4sC0vHenZIOoWD44ROG9OsUNYdK2PRjLN6QChs/XT1xfRJs5IxyuH8gCdjaI6uzdjWrbVkFGZit+OHxhNHi8EjSoC2epbE2D3QKFqGvHFoNvBa2RRmI7TxUeqfbuJDKVFGJcjxYSI+tBw+KKPpFmxY+7T+HPVPt+BDGREHpAogPMRBDDHOAd3SvVUiPJ1w9HphDJqyxR85o2I6pafW7r/LWVhVskFu82qxqIGT1su2NH1gvFi/4k5Qlko3C2RPKJwYzEa5zSvAIwhmvW2VZkiNowcrGS0WK9Pyd4YlRmS4br3ngtmfzboB47NtA9E+B5Tr7M28Cjy6K3lbgURAseXD0kOsYNuvwXIM9joN0XSS7aUJBgljjkh3CYytHwLinddK6wLgrc92Z8vKDC6uP0YsPAjLkxs9kqcEm9MJbwBT31IMJQmaNZ6az3nNh8YLPGNLSvoewz7njr1RCHqgnu+RNtDGfMJ2EYv8nTizI0t7/Lhwj1H6zNHASlDbK/GJX0YTjrQOpHwYJXKZcOjoAUdtglLn4wBrj8d+KFjzvEACLp2ANsAqPg2rNdA2bTi4ERKYj6TdjLgdPyw4OhB4HUVytb1HheA5kPibPCEqXo3u+YWpriOR9H7+FONe2nknnby/16kJodKrn16rHsVWWAJfs+NBWHcFWFKYG4d2HtQ2C610oRhJ0gSuA6oEWdp57xBK4gTyADfRF7PsKk7D/wPt7Rg5ipxI4A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5364" name="AutoShape 4" descr="data:image/png;base64,iVBORw0KGgoAAAANSUhEUgAAAM8AAAD0CAMAAAAL4oIDAAABa1BMVEX///+kpKTb//xubm6oqKiAgIAAAABISEihoaHd3d1PT08/Pz9DQ0N/f39paWkzMzNgSv+/v79WVlb/AACPj4+Xl5eIiIhiYmI4ODjj4+NaWlo2MTKdnZ3I5+RLS0stLS3Kysra//wAnY5qdXR2dnagt7W2trbW1tbFxcXk///q6urw//+wsLCb4Nr09PSt5+EAAC8AADYAAEnJwf/K9/M+MKYyRkbb3OQAqpxsysAzKJ+Skqc7LrAAADo9t6uI1s4jIyNbRP//qKj/T09UQeBVwLV+0cgQfnRetax4paG24NxHPD0AjX6j19GiLi7QHR3yDQ2SNDTDJSW2KSl7Ojr/ODhiPT3/YmL/MDDqFRV0Pz//eXmwKyv/lZVzODigKCj/SkrfDg6oqbkTD2hTQNlxcpAZFHKZjP99a/8DBVJfYYM7PWo4J8BqWPqkl/+0qv8qLGAJAGwAAGBOOee+tf+Fdf8bHTkNEVIVF0AAamL5AAAd7ElEQVR4nN1dCZfcxnEeLBoEBt0AODCOBgRjoA0MzK7A4WFyvdRBUQeVOI4t2ZYlxXbiWLIO2pGPKInz89MX7p5jd+cQ9b1nPXMWR33o7uqq6urqyWT/+PTzvz74+59e+9EBXnUAfPrg3oO//e1v/3X/3p++C4z+eO/5f3795Z+//OqbV+/f//TY0twYf7z36u0//5DiL19/8/zei07oNULnv38o8D9vPb//Yne5H93/7PZ//+XLr77++uuvvvzLD7/85o0/HVukG+Hz++9++fVbb711+/Zt+t8vv3r13gvdQA++uE251Hjr9jdvfH5smW6AH917/fYAXzw4tlA3wKf33h3yefX++bGluj5eu/fNkM/rL/IA+q7x+a71N4k++OxF1geTB8//0Kfz6IXW15PP33j1UafLvfvoixfb4InuP3/06NEfOKV3X3/06MGLbe9MXrv/xSOG19l/n7/xQjcPwR/vf/aowfPvgAP0+f3noom+ePDGi0+H+tsPHjz/7LPnD+5/J/ztyWT5v3/9+4MHf/+/7NiC7Ailo1Wg0pzpsQXZESrHUxTgOdWxBdkRNGgoimLg4NiC7AjQBYQPMN1jC7IbnM9VxsfGy2OLshNkTsD4aE55bFF2ggT7CoXvgGOLshOEOmB8FGgdW5SdAIacD3DNY4uyC0ydXPBR598FhVA4nuATONmxhdkBAqwI+Ng4tjA7QGyCmhDKjy3MzbF07JoPiPGxpbk5Mkdr+OTOCxx7E1Acv+5uRCEsji3OjZEjpUGCk2OLc2PguFEHCkD2scW5KaJ53uETomPLc1PM6tlUKITo2ALdEB40QAvPmR1bICkWsy2xcNNAa2FBa+tbKQ6k3sun2NkSEMEuEFx/Oe7BOZD6KJ3c2w7BCOuvz0O7A6Qeig/zoBU+KCqKgqPuZgQZx2JWVGBr+GoXB+SjROerEUVlyYkYBMpVYB+NT4OaxHQqSDAWG4nQ5hj/mB+TD2NRZhkjoTQs6s6zloyv5bnmDy8C3rH4kE4VNS3RbQpgBLap667qrWQE/BC7QZJ4MQ79/kWJfTw+paRHgSTEeVFGUQZsnCsyRsAIUSUiCctCD43eRUdqH3AenWdjPkBzlCbocR5ATzJEfOx3H2bgbhMB63h8ihEfYLu9Kb3E2pAQ8IdOUDbvEALBcfhUhM/o24NwOKEv4ZCQMfbpMidp/+7bx+ITDZsHaOOAYdS6p/ya2B8/z3Bb0sbR2mekDoy5xBso0m4DAU/qAZmdcXYcPsX5+WLAB6ie7OI46A73uGA/npc96rO2gboz6p75lDUqTPmM1AGmumDqhWaYdLRCR1a6SEe03zK4RWF1LsLNs4DW8tHD5pV7WGop5jUcpBE+o6k9JKKGtzi05rYl7lwTkGsWt2oUzUVq04hdBaej5pVPd0+ocmo3y8Da7Hw67G65P1k2ot7Sm/tir9OZvEnWXnOr8VYTtbnGaxWcHguzvUj2EPqunHNhgM4cwmeoDkBYTOYdWZu+r1ktHxVMbnVRz71VE0TtKmzdrt+4mO+DT21RMz4jdRBnVU/Wuof4bYQH2BXoXVMveXf4JBI+0WzffBbnhTLiA3uy1qtxXodPbqS9a+biGqPtb8aR+IwMGdW/JZW1HetUHzztXyQ6XN4xIw7JZ0oRFVjLxtZBYPZFvSXuQx1rxoC3pHw61wD1YHw84e0EUMvGzkKCpXymsDufhtJrso4R0eXTxIr3sbRX1aYY8KBWDtUBHUB9UYUx1xk+9Nb+NcL6CTs2RMdAaPjsZamyz6ca0hnJyhcXz50ecdDXBzxFqdC7lI/DZ0Rn1EB8aIR5X3Ek3Uscdkk094/OR+KbEnTnU+7meO7QLAo61zALLoJBzwQ/Bp9gJuMDklYbc9vM08cXNYSY/TpZOD06R+IzHj6ckM5FDfmXD+PhLMUuIor9KcyZhKWtDyI8B+bDlj1ID1kRZAM5TAP27mVmjaMHtXix6xWLWRXoejB+QodPxV+xPz7AisMwRm7IEasjcYzc1EPVdrFpScNV7CKQaGoYqloyjtEBNTYF9JS+giiUPfIxEYGOakB7LBBQfM/z1wdIlZUhVPIGvQF7mbE3PkQC0+0tCIRw1EKC0zUBQuSqXZg6edpe+GArCIK0r4BBDPNryy5DDPt0CB/LstS98KFrTPpwQnF3SsiFsTrkQ94a4j3xUdMhH8WE1o4IAcNEoSrhox6Sj2HCkdK9Hp1EQmevfFQZH5CkOyEEfF1CZ5986GKtbo5MA2IVyBYSrkwHIXtMZ4/jx2Er7uZsPOMkCN2UEPAQyiV0CB/62j34p+c+QZKas2EkhH9b/0aEQACRn8jbh71353QEYnM2dk2piYqSGxACGqR2qbx99kWFwTVn0nVGD+rXJwQsmJK7u7Hrw/EpRqEdJlIATQNcEzm9V+nFeg/I53xVlzHD64HYOPwTyQbQAfiMFYLoNNdFWD/jKP1tFLquCV0f9ROOw0emEHYCIJmBDsBHqhBeZD479Xi6fKyj8FmhEHbA5zjts0ohvLB89qUQjqTfouFa8K5gHIlPpFw5kXIr+MexD6JIZFYqW2VWbo1ectVB+bRJoyLzVZFkKl6dj0RdH0QfSJN6GbWCp5Jek5CEzgH4ZKtBM22umnPdwpfQyffMx0SuuRHu9SB9lr7fPTZ+upmOEERP10FH2z0m1TYLdRC48bpOV9nw2AJeEaZsca7VZS9cOYRN7fPt24x6PksCLfBnkrTRpWGkqb0OJkqSQZLecmHQ5xXHKQRThHMH66kOnblbDftO4eCNUQOMe+nNC9Whz0vJ89Lk4BtvC+SYuUfsASPxLdeBg2I0heMlm2B0810z10G5l5DnGb4WO1iS1rxP5I4ZgGpRTiNiFxTAc52w10SFszn+Czp8vDnSQJWxx2UF8GMnPeBWyKWLVaUoo2k0zWZ0vQGAHOvdPnJFPrnDtmUYoKCUoukMaBAfrnxKjC2QUTYzYAhLFAQo7RAqsNeYqKvQ8smxWm+9Sfh3KisP4UPphRxbFU3sm5HhA2Kxcq8j1FEBaDs0l7cZAKliFCVNGvQgPMwMVTghpVMCakaDDWr5qjAh6XYGbfxCw4ep/4BQQj6gyLAC6dpp86ogZhB9qjGLptMqPkgFogrnC6KFhI9D+OwyGgc4H0ao9A7SQCE0SG9rBGB8dtM4HT6KQRRd4R6goMW5E86iqNmMwfgA37322kJnlSHp8FEU0qWtA+xfXzh5Nm0DcIxPAuE/3Bg2Nrt8aI/zD1AzzsBBGbUBX8oHWC/94GxbvDKG+IuHPdBpH2UaARjunQ9567QTT2R88pe+f3JylYe0PE5OXn755ROKsx/goMuHKO1KT/dFo0GA/Wkm4bOt+FT+Dk4ajPgUUZXuv0AHbZ9izOeVEQEhfp/AyWoM+SggAvr+S5IBMn46KS89PqL33Ll7soX8G/kYUwPuf0dg5uTdjJcunxMu/sunl2dX4LGaz8Lbvxu0dJHbzUjq8HlFtMbd08uH6yWX0h3xUaocwWzPfFRsQn8tn7Nnl6dr+ZzduZT1wzEfYuvqe46aLOZ5gW15fzsT3e3y8vTOug539uT07jZ8QEB+cPY7o5q4jGLY3UA+4nP39L3Tx+v4vCznO24fE2ZRvNeyv4rjRZGPXWn7CLEenz68fLKODxlfMr5DPkCFahkt9lm05hyn0TRT8rpkpYzPCSHz7HSNoj5771TKd8AHaNBViiiy5vuzSXOHvKBSQEgIgRGfuru9SSReoxDOnlw+uZT93uMDLGga1Mgu4d4C3eVc5Y4ceasrxlDLh6s32t3O7q5TCA9PHz+W8e3yAYYNzQSQKWgaJc6+JiETEyeL7fwBOYRqQl2wER/alx5yhSCdZ87unN59kyu4/t8bPuSplo55zhWYTiN3T1XJAFEGtWMK/BjCOPf8ZMCHaLczosHoADl7Jh0mZHDx9jt78uxMwsfTbARNkQFN3dSZsxerZ4l14mfXqSEgyMMUIcdBNR+mrs9YVyIzzBmlJptnaAPy9nv5tNftBB8EkR6rWm3xVtE0yuf7qLuoOfTZtWJLLE2zdLiYpX0+l9R2YwqBkJLNQw9pA7L2I3zvSPjYKCePrvOfjZKoBLyHNdRyHtKSTk3zWJYW4ootW3E+J013Ozm5QzrUndP3npyOm4eOnTOq4AjpHl/Bx4kcU7MsS3w3Y0ZGkO/svrKsS5TBtHG0DUInR7SCesOn7W68ES5PGa0hnyfEeGOXDfW24DOf+NgmhBojke6wNue7DvRUTtBtHo/wcVm4r8fn5FK4CpdP7pB56OFpoxHq8MEJ/Yk2Eh1EvXmq4bNEiLRPvffOYJ/R2XEkbglRySLW4qOR96m8Pnevv4nuRr/95SXTZULgO48fP3v27AkBocknXaLk7rJ/DPlMZk5MGqjeok5G7TTa9YYmzwF0c32tDXzCR+cLupzPP5+98pDgsdBoZ+9xm7MR+FSA0HzI+uNj2ueIXr/b4scvCT6TEOaaFXQ0wrR0dup5LzFVBm0cRKPKgJeDZ3x+8i8//SmXl4tPlAHraWei/5F2o873WR1ToBPUk8szqgJb/ONPaj7TOVUJ4mVGQRvI3+mOjCW2I6Ksa8c0ocpAhJI4n3/6/t3HFPWE8/AJtwDeYw3W9ruOVqDK7eGdDn5c9zcaRLI7Knu6cz4TYh0WUUdZE2WQdfiQ8XPWfHwuseAlZs6BpUA625vcRujgBy2fJdQ7KnsRZTbcaeTqHBJTQK1taoMqg1rhNHykLgJXzyO9TRTcyCnv8pkUONRqlU3rsGId79JtsLBWhsQEZbsmiLLWUlxPCDUfGZsTTmXU3ZhPN/QZenwmMVEJTGUDoCFsFgXeYQOVDipLxTOhrtE2osqg2WC0ng/rag+H3Y32w5GP2udTUiuBLjh4LkSWMovsHcauXGxQNw7kiPo9RFmj1qDawIe2jcxMuOzZbmM+ZMSqWkD9IGiTXmFEGd7ZYlCFY64LaOlDaGta3ClKJ/jIhw/rWW9K3G+iqYddcMCHmPMa0aLQZI4j0QkB3pHbsIR4xt040vq5iXS3++Sazwo61AS6fDb+6933Rk3W50MsLJO8y9aEUoim+o7KtQc4j6aNZiOfbK52FtLNer1kBagZPexa7PfRDwM+k2SO9UbLGWUE8E5shKmDy2ghmsfSTKz0/ryxfcjQ3yosP+JDX41ySzRQEUXhTg6kiHESTYVlYBFfePCRNvI5ezbqWtvymQTQ1YRhShposQuVQIzdZnWeaDZ9aOhu5LMi/L4VH2LWUy0nHDuiEm7uNtgwqddLAdFscPjEzXy2hIwPUa2pJgxTEJUzdMMkzciDEGEHh8w2TKwc4WGLb9IHN+MzcVGo0ZcDX0UOJlYXrwtzLSy1OTbV3FJjiOMEgEAz4Wjj8Z75lI7ODFMVQtO2qCjz8JoR+kh3QmPGaoyTxyHPsFQ0NqJ22N9ekvAhdkKs+YaLY7+gNc8XVY6dYiTFFjjHMCipK0X6bUF3nBOXVDKjUT4BDr5/c4TYV8Z8lhjlGq2BUc1Y+iKZCtNrhehj6FFHqpwprEi3j9JQdl4HTbMGLn7p5sAqkPCZkGk0ZiU9DMMo2AcG6TX0dkHzWnjOnnDikC4LJPO0ce3mmW+sLqGEz8REqFkRNCoaTfCvobdNvYpEzp4g5EJZM3M+u8uvGvM5R72ShYsomtlXDtGXTk7c3F4hdfkBf01afy2S+Je/4WiG7pple6uMz6SzfMYm1qi8esC0crxysI3Rx7ID/mo+ILDjMK9rIAB7UwppWykKeGocqzz6IeMzdfoFcUgLgSuVKo7KSomhMu09hRanlBVQFv3Ndy8oEC8uRMs7bEJTFCaE9E6+yV7GJ3MGxUmMsoh1v8qiTcYC0N0kT+kZI2QmBsOadWANn0S/+N0n73zy/kcXjBDxZDfyqanHFx/+/p3/+P2HF+4KfbAY8lHALET0CBWs274KtVW0fEdHGOtmmAeJipUh5MdFMT5EqPd/8/bbb//bJ//OS9f4W7QPc2xAfvG7j8mdb3/8W/opZHxKZ1wkzjUNL7ddHWJo4lhOZzY3DSMBs4ymPyt49FHkp/cwPv7Fzz5+55NPPnnnN7+6YIMXWPqG8aPzQQH0j975+JMPPvjVx+98pK/Qb864hhnM2VEWi8rwgS3PYoww8hdTUQN2muHhQ4AtncXYfGpd/Ov3BD5M+dWb0uNFsTv/4pf1nb+4kNkHBG46+rTYELVqCSvFlR1NvEQwWIiLaAA8RIPhk4xchZaPimqhvvezi6vs1gTexfv1ne9fyOy3CZ3aBx0OxDATclJRk5FTRhDinCZxR2XGt8d6fa1PniErdy/45Bcf1FL9XOeuubJpu0zdPr9o+XhyPsRC6NXCARrMFdLAxWxBrYUo8+DIjQlwWNB9EEW9x5fMIL1KtfaKKYzx8dpeg/h85Jub0pNdPumjD5ueSnqEnE85NzungpDJwOT/j8ha0a0BCw0OogCV41ZTmlzQsW9iMiWIuRIYsbPidFmu30z0Qd3d+GnB5kaFjbjiUOsO9/6FLddvE1q7Xq+PdwHA6tViMgoqt9oPzmWOTlclqn6tXTLH5z6l5KlwZZIG50PmTyrWBz+/EL10s77WedVeI734LaXzywvdWGHvECwwDgOqQxLLxG6v9xlKGUVF3BWQuDp+GZXDfdfAI51GN03ozNWVOyOEfRCgi5/8+qOLi1jcam6eTzlzkJgX6Ne/Rhepv2I+ZVgGZPo03ZQINCoHSLejALMzm5jYyiJJiWEAvNBNyUS+xpoV9htIVBOi9vAIX99gwEFTGM1AsVwEXX64zko+9Gwd4rG4sayqKbHopj5qMuVyrM5kdOiVWmCv3/jVt6/bPDLF34Dt7esG2A006T420kJlUC95zZy4mg6Nz/pCS1Px2rDx+m3AV8VaPku67u0PbhByltEsx2yrN5lIkzKqVYHX508D1lgy+x6Fz9QJB3yIl1UrcqLNeEKEQSdSkWZkmBi7vQOgNMJHes7KEfhkdJU46V0Nsah0aFRkWsV0+wbSlTqeC1wcBE6vdCA9dHFtii2N7+wQ6/gssNrlAwwXhwoWkxEZQkU4n7J8d7E9iViqFrWWuocqET7rj2VO0TWrN8ihr+FT4bwO/lJp/dTR6OgXxgKgG9SSSYJ94VgDi3sSJWxtaxBoWro2aBxQKUKicdkRkn2TRqjmMG7EjV3qKuh635vg/hBGaei6az6eCjt8yIw3Z/6/7/CJjLrhqTsJ9UrkUHoQccHP3TZlXNM0e71CoIh0HLATG/sqOScg01LHUjrXkU1PDg16nUyhm4KjSl8/M0RzV2v6GwhgXZM0F58fRIsQTXR3FrF/Je2ENAkhv40uYBGFLYuD9IAgtc2JHdUf3B479TTuLEPRzBx6EGpf6xr87nJ9dv90HmpNWg9wYWNSi4K7RlnmlI8466JrMNiCD1HXWq47m+IOs7nPfZGBqqNJjARmI2Y0j/nBrkPLit0eKesDuTFUm09B+LQH3WGmwozFlPOhYTYQdtRygoVtFRCB0s3ZmxouuWc1dOX4sbR2E7grMGsebRgQMMT96/f/nUOWisn5aLjdW5fNqS1LLG3CJ9ZpgVTQNbgbleETOu5gvVQGN+XNMzyVAXA+eZOrknA+1go+0w37l+jiSZ2nRJRxW/mFuDvkx4o41RMfKwsDBJ2146lT+xfk1SFe4fd0EaLpOj6txTQjM8i69nHWTt10LjEblQBcpx3XAdVgxcJMJwvHmil+Z92N2D/iC3g078jdTGeSOGxAj/qbwcdP3GR/nq8YPwqPW/gbu7aH6QPE09NODhn57qBIyJhZOiYw9N5fhJ/Nsty22rN//jTkA3pQS9pnfPLOLtIcqly/9a1Ert8WcHNesg2bzDjgw34rVCwrM8BB3Gk5rZ57yMe19C13uCdzO6NTSNk3XnhvQ7h1n5YpCi2ajpz0YlescX28xV6fpUknVaHjBqPEZ2lFEUYdtQKcugA5sQzMrVf2fAhtOnuGcRcu+Z+J9O43WcrsAwYM020WRiOsN1YCyHtaDPGJ33Pa/kA0iLiUqOp4vWXdxRTxgLLU3ulOKjmhY6bpoAoWNYXI5VstI2ZzohPEfgAyy7RhA38uxnrSzky1cU3p2Nvvno4wcTqIuVP07R2LNRnqrLpa2GQa2+/bO6yzGnC+Ve9WHFez6g0O3S6kjMICTan+gKo2c+vkhRgrEVvZ7Ktrbh/kbRZEyb5to6H6+i2a4W2UKR3iVMnxXMmulTaCylUbSDTaOmjrRddonkfS+SdghMJmPvWF+TaM9RNThRKy5CFYiZxxrSNbK3oMn5k5wCBSWDFMt19DruYFU7ijurFcYVvNwlGoaxJzVORYE3W/7UJ87pg045xO+7WXM8aMqDag+JQN6fNXWUE25pls+mn4NB6hm3I+yfBC8T3m2+rTxIExaerAN0ClrjBhHGjSEyPs0IWOeaWMhWJV+3iD9gmgJe9vM/Y9kvnWqSxTm4gb0nqldoyeSm8rLaJyMVW7+RUTG8+fysdPY1/Xz1s4oVQfCPvNvMpWxtJDQlx1Zauel9kiu0a6T863aww6HBD2TicbmLgwAf3N6+vrBdXXU3Xr7taIu7iWuBuxNLG2oMU6ja4d4xO7xsptBNtXLmPksmwQbqkKBLQkka8fukjaGkSQ2QeOzD7opZUk9Y89OHxJ/YAl0jYgRliljRH2UnKYDUdMtVbzVxixA4vyoAelqirDPFQBrs0IcFjSIVD07euEuz+omfaJPZWz8TNI+KnYqaCHKsC1Ecu5KfdPuX3Q7K2ZAGzL9TWfv+KNkZfDYOYofP4Z6mtPOHT1QM+RtcI+YHyMPRyLcx0Y88V6+6CewM10rb1TzDdGLg8CIPgM2wcI+wDV/mKOtHX2KPiWtE8p4okr7IN2BakS8R25fRDZ82/H+JnoKGMdZuD/+CI+2oi5xLoliYcoLJMjSvZc/GR7lHO9YPGQXualwVvH7KTXZFhncYbc6zmyC4JZvqU7dwhkkJaqTc20tyTPCl0j2A2wgnX2wbektxH4iPPph2w4n25uZAmRyUI//RONSA8kXsUBqlVtiZmjs128A4UQ8P7W8bcQX/4Z2tc8eBc6GxdmDgQHMXOHbhocTz9EH9SGZoHDoO+gckJs8EVT0zkqiwal45UzavMHgecnCT8XTGni12qzoKVBq9bXTGEkfqBZFnGJiYYgk1K+h2NBr4xlpsQI4c7yqW66dq4R116sL1ioXtkQ8QMtAH6Qh/zoPwZxO0Khnx2VTEGrcMM0tHNLI986z4lDT1wE5v2ktp33+dgsvkOY8AtMmzgOHlXdCWkqL2A7cxx8VXd/ZyitOY2z+DRTkE0hzTkSvq/lMU3pI+4OsQ/q/pbgXHUJF91VNT9p9EGxYCdRlFk2K/zcxQ40jqC6s9DBrgZYUW9Wh5vQaS1S5v8ERHqkm80CwzmZZJCZ0644MCWqguYVs+csjFzH0tzofWKZOzhkCcFE0y4KID2MhQz53DY78V6c2pYmP8ea3l8tmJ4sC0vHenZIOoWD44ROG9OsUNYdK2PRjLN6QChs/XT1xfRJs5IxyuH8gCdjaI6uzdjWrbVkFGZit+OHxhNHi8EjSoC2epbE2D3QKFqGvHFoNvBa2RRmI7TxUeqfbuJDKVFGJcjxYSI+tBw+KKPpFmxY+7T+HPVPt+BDGREHpAogPMRBDDHOAd3SvVUiPJ1w9HphDJqyxR85o2I6pafW7r/LWVhVskFu82qxqIGT1su2NH1gvFi/4k5Qlko3C2RPKJwYzEa5zSvAIwhmvW2VZkiNowcrGS0WK9Pyd4YlRmS4br3ngtmfzboB47NtA9E+B5Tr7M28Cjy6K3lbgURAseXD0kOsYNuvwXIM9joN0XSS7aUJBgljjkh3CYytHwLinddK6wLgrc92Z8vKDC6uP0YsPAjLkxs9kqcEm9MJbwBT31IMJQmaNZ6az3nNh8YLPGNLSvoewz7njr1RCHqgnu+RNtDGfMJ2EYv8nTizI0t7/Lhwj1H6zNHASlDbK/GJX0YTjrQOpHwYJXKZcOjoAUdtglLn4wBrj8d+KFjzvEACLp2ANsAqPg2rNdA2bTi4ERKYj6TdjLgdPyw4OhB4HUVytb1HheA5kPibPCEqXo3u+YWpriOR9H7+FONe2nknnby/16kJodKrn16rHsVWWAJfs+NBWHcFWFKYG4d2HtQ2C610oRhJ0gSuA6oEWdp57xBK4gTyADfRF7PsKk7D/wPt7Rg5ipxI4A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5366" name="AutoShape 6" descr="data:image/png;base64,iVBORw0KGgoAAAANSUhEUgAAAM8AAAD0CAMAAAAL4oIDAAABa1BMVEX///+kpKTb//xubm6oqKiAgIAAAABISEihoaHd3d1PT08/Pz9DQ0N/f39paWkzMzNgSv+/v79WVlb/AACPj4+Xl5eIiIhiYmI4ODjj4+NaWlo2MTKdnZ3I5+RLS0stLS3Kysra//wAnY5qdXR2dnagt7W2trbW1tbFxcXk///q6urw//+wsLCb4Nr09PSt5+EAAC8AADYAAEnJwf/K9/M+MKYyRkbb3OQAqpxsysAzKJ+Skqc7LrAAADo9t6uI1s4jIyNbRP//qKj/T09UQeBVwLV+0cgQfnRetax4paG24NxHPD0AjX6j19GiLi7QHR3yDQ2SNDTDJSW2KSl7Ojr/ODhiPT3/YmL/MDDqFRV0Pz//eXmwKyv/lZVzODigKCj/SkrfDg6oqbkTD2hTQNlxcpAZFHKZjP99a/8DBVJfYYM7PWo4J8BqWPqkl/+0qv8qLGAJAGwAAGBOOee+tf+Fdf8bHTkNEVIVF0AAamL5AAAd7ElEQVR4nN1dCZfcxnEeLBoEBt0AODCOBgRjoA0MzK7A4WFyvdRBUQeVOI4t2ZYlxXbiWLIO2pGPKInz89MX7p5jd+cQ9b1nPXMWR33o7uqq6urqyWT/+PTzvz74+59e+9EBXnUAfPrg3oO//e1v/3X/3p++C4z+eO/5f3795Z+//OqbV+/f//TY0twYf7z36u0//5DiL19/8/zei07oNULnv38o8D9vPb//Yne5H93/7PZ//+XLr77++uuvvvzLD7/85o0/HVukG+Hz++9++fVbb711+/Zt+t8vv3r13gvdQA++uE251Hjr9jdvfH5smW6AH917/fYAXzw4tlA3wKf33h3yefX++bGluj5eu/fNkM/rL/IA+q7x+a71N4k++OxF1geTB8//0Kfz6IXW15PP33j1UafLvfvoixfb4InuP3/06NEfOKV3X3/06MGLbe9MXrv/xSOG19l/n7/xQjcPwR/vf/aowfPvgAP0+f3noom+ePDGi0+H+tsPHjz/7LPnD+5/J/ztyWT5v3/9+4MHf/+/7NiC7Ailo1Wg0pzpsQXZESrHUxTgOdWxBdkRNGgoimLg4NiC7AjQBYQPMN1jC7IbnM9VxsfGy2OLshNkTsD4aE55bFF2ggT7CoXvgGOLshOEOmB8FGgdW5SdAIacD3DNY4uyC0ydXPBR598FhVA4nuATONmxhdkBAqwI+Ng4tjA7QGyCmhDKjy3MzbF07JoPiPGxpbk5Mkdr+OTOCxx7E1Acv+5uRCEsji3OjZEjpUGCk2OLc2PguFEHCkD2scW5KaJ53uETomPLc1PM6tlUKITo2ALdEB40QAvPmR1bICkWsy2xcNNAa2FBa+tbKQ6k3sun2NkSEMEuEFx/Oe7BOZD6KJ3c2w7BCOuvz0O7A6Qeig/zoBU+KCqKgqPuZgQZx2JWVGBr+GoXB+SjROerEUVlyYkYBMpVYB+NT4OaxHQqSDAWG4nQ5hj/mB+TD2NRZhkjoTQs6s6zloyv5bnmDy8C3rH4kE4VNS3RbQpgBLap667qrWQE/BC7QZJ4MQ79/kWJfTw+paRHgSTEeVFGUQZsnCsyRsAIUSUiCctCD43eRUdqH3AenWdjPkBzlCbocR5ATzJEfOx3H2bgbhMB63h8ihEfYLu9Kb3E2pAQ8IdOUDbvEALBcfhUhM/o24NwOKEv4ZCQMfbpMidp/+7bx+ITDZsHaOOAYdS6p/ya2B8/z3Bb0sbR2mekDoy5xBso0m4DAU/qAZmdcXYcPsX5+WLAB6ie7OI46A73uGA/npc96rO2gboz6p75lDUqTPmM1AGmumDqhWaYdLRCR1a6SEe03zK4RWF1LsLNs4DW8tHD5pV7WGop5jUcpBE+o6k9JKKGtzi05rYl7lwTkGsWt2oUzUVq04hdBaej5pVPd0+ocmo3y8Da7Hw67G65P1k2ot7Sm/tir9OZvEnWXnOr8VYTtbnGaxWcHguzvUj2EPqunHNhgM4cwmeoDkBYTOYdWZu+r1ktHxVMbnVRz71VE0TtKmzdrt+4mO+DT21RMz4jdRBnVU/Wuof4bYQH2BXoXVMveXf4JBI+0WzffBbnhTLiA3uy1qtxXodPbqS9a+biGqPtb8aR+IwMGdW/JZW1HetUHzztXyQ6XN4xIw7JZ0oRFVjLxtZBYPZFvSXuQx1rxoC3pHw61wD1YHw84e0EUMvGzkKCpXymsDufhtJrso4R0eXTxIr3sbRX1aYY8KBWDtUBHUB9UYUx1xk+9Nb+NcL6CTs2RMdAaPjsZamyz6ca0hnJyhcXz50ecdDXBzxFqdC7lI/DZ0Rn1EB8aIR5X3Ek3Uscdkk094/OR+KbEnTnU+7meO7QLAo61zALLoJBzwQ/Bp9gJuMDklYbc9vM08cXNYSY/TpZOD06R+IzHj6ckM5FDfmXD+PhLMUuIor9KcyZhKWtDyI8B+bDlj1ID1kRZAM5TAP27mVmjaMHtXix6xWLWRXoejB+QodPxV+xPz7AisMwRm7IEasjcYzc1EPVdrFpScNV7CKQaGoYqloyjtEBNTYF9JS+giiUPfIxEYGOakB7LBBQfM/z1wdIlZUhVPIGvQF7mbE3PkQC0+0tCIRw1EKC0zUBQuSqXZg6edpe+GArCIK0r4BBDPNryy5DDPt0CB/LstS98KFrTPpwQnF3SsiFsTrkQ94a4j3xUdMhH8WE1o4IAcNEoSrhox6Sj2HCkdK9Hp1EQmevfFQZH5CkOyEEfF1CZ5986GKtbo5MA2IVyBYSrkwHIXtMZ4/jx2Er7uZsPOMkCN2UEPAQyiV0CB/62j34p+c+QZKas2EkhH9b/0aEQACRn8jbh71353QEYnM2dk2piYqSGxACGqR2qbx99kWFwTVn0nVGD+rXJwQsmJK7u7Hrw/EpRqEdJlIATQNcEzm9V+nFeg/I53xVlzHD64HYOPwTyQbQAfiMFYLoNNdFWD/jKP1tFLquCV0f9ROOw0emEHYCIJmBDsBHqhBeZD479Xi6fKyj8FmhEHbA5zjts0ohvLB89qUQjqTfouFa8K5gHIlPpFw5kXIr+MexD6JIZFYqW2VWbo1ectVB+bRJoyLzVZFkKl6dj0RdH0QfSJN6GbWCp5Jek5CEzgH4ZKtBM22umnPdwpfQyffMx0SuuRHu9SB9lr7fPTZ+upmOEERP10FH2z0m1TYLdRC48bpOV9nw2AJeEaZsca7VZS9cOYRN7fPt24x6PksCLfBnkrTRpWGkqb0OJkqSQZLecmHQ5xXHKQRThHMH66kOnblbDftO4eCNUQOMe+nNC9Whz0vJ89Lk4BtvC+SYuUfsASPxLdeBg2I0heMlm2B0810z10G5l5DnGb4WO1iS1rxP5I4ZgGpRTiNiFxTAc52w10SFszn+Czp8vDnSQJWxx2UF8GMnPeBWyKWLVaUoo2k0zWZ0vQGAHOvdPnJFPrnDtmUYoKCUoukMaBAfrnxKjC2QUTYzYAhLFAQo7RAqsNeYqKvQ8smxWm+9Sfh3KisP4UPphRxbFU3sm5HhA2Kxcq8j1FEBaDs0l7cZAKliFCVNGvQgPMwMVTghpVMCakaDDWr5qjAh6XYGbfxCw4ep/4BQQj6gyLAC6dpp86ogZhB9qjGLptMqPkgFogrnC6KFhI9D+OwyGgc4H0ao9A7SQCE0SG9rBGB8dtM4HT6KQRRd4R6goMW5E86iqNmMwfgA37322kJnlSHp8FEU0qWtA+xfXzh5Nm0DcIxPAuE/3Bg2Nrt8aI/zD1AzzsBBGbUBX8oHWC/94GxbvDKG+IuHPdBpH2UaARjunQ9567QTT2R88pe+f3JylYe0PE5OXn755ROKsx/goMuHKO1KT/dFo0GA/Wkm4bOt+FT+Dk4ajPgUUZXuv0AHbZ9izOeVEQEhfp/AyWoM+SggAvr+S5IBMn46KS89PqL33Ll7soX8G/kYUwPuf0dg5uTdjJcunxMu/sunl2dX4LGaz8Lbvxu0dJHbzUjq8HlFtMbd08uH6yWX0h3xUaocwWzPfFRsQn8tn7Nnl6dr+ZzduZT1wzEfYuvqe46aLOZ5gW15fzsT3e3y8vTOug539uT07jZ8QEB+cPY7o5q4jGLY3UA+4nP39L3Tx+v4vCznO24fE2ZRvNeyv4rjRZGPXWn7CLEenz68fLKODxlfMr5DPkCFahkt9lm05hyn0TRT8rpkpYzPCSHz7HSNoj5771TKd8AHaNBViiiy5vuzSXOHvKBSQEgIgRGfuru9SSReoxDOnlw+uZT93uMDLGga1Mgu4d4C3eVc5Y4ceasrxlDLh6s32t3O7q5TCA9PHz+W8e3yAYYNzQSQKWgaJc6+JiETEyeL7fwBOYRqQl2wER/alx5yhSCdZ87unN59kyu4/t8bPuSplo55zhWYTiN3T1XJAFEGtWMK/BjCOPf8ZMCHaLczosHoADl7Jh0mZHDx9jt78uxMwsfTbARNkQFN3dSZsxerZ4l14mfXqSEgyMMUIcdBNR+mrs9YVyIzzBmlJptnaAPy9nv5tNftBB8EkR6rWm3xVtE0yuf7qLuoOfTZtWJLLE2zdLiYpX0+l9R2YwqBkJLNQw9pA7L2I3zvSPjYKCePrvOfjZKoBLyHNdRyHtKSTk3zWJYW4ootW3E+J013Ozm5QzrUndP3npyOm4eOnTOq4AjpHl/Bx4kcU7MsS3w3Y0ZGkO/svrKsS5TBtHG0DUInR7SCesOn7W68ES5PGa0hnyfEeGOXDfW24DOf+NgmhBojke6wNue7DvRUTtBtHo/wcVm4r8fn5FK4CpdP7pB56OFpoxHq8MEJ/Yk2Eh1EvXmq4bNEiLRPvffOYJ/R2XEkbglRySLW4qOR96m8Pnevv4nuRr/95SXTZULgO48fP3v27AkBocknXaLk7rJ/DPlMZk5MGqjeok5G7TTa9YYmzwF0c32tDXzCR+cLupzPP5+98pDgsdBoZ+9xm7MR+FSA0HzI+uNj2ueIXr/b4scvCT6TEOaaFXQ0wrR0dup5LzFVBm0cRKPKgJeDZ3x+8i8//SmXl4tPlAHraWei/5F2o873WR1ToBPUk8szqgJb/ONPaj7TOVUJ4mVGQRvI3+mOjCW2I6Ksa8c0ocpAhJI4n3/6/t3HFPWE8/AJtwDeYw3W9ruOVqDK7eGdDn5c9zcaRLI7Knu6cz4TYh0WUUdZE2WQdfiQ8XPWfHwuseAlZs6BpUA625vcRujgBy2fJdQ7KnsRZTbcaeTqHBJTQK1taoMqg1rhNHykLgJXzyO9TRTcyCnv8pkUONRqlU3rsGId79JtsLBWhsQEZbsmiLLWUlxPCDUfGZsTTmXU3ZhPN/QZenwmMVEJTGUDoCFsFgXeYQOVDipLxTOhrtE2osqg2WC0ng/rag+H3Y32w5GP2udTUiuBLjh4LkSWMovsHcauXGxQNw7kiPo9RFmj1qDawIe2jcxMuOzZbmM+ZMSqWkD9IGiTXmFEGd7ZYlCFY64LaOlDaGta3ClKJ/jIhw/rWW9K3G+iqYddcMCHmPMa0aLQZI4j0QkB3pHbsIR4xt040vq5iXS3++Sazwo61AS6fDb+6933Rk3W50MsLJO8y9aEUoim+o7KtQc4j6aNZiOfbK52FtLNer1kBagZPexa7PfRDwM+k2SO9UbLGWUE8E5shKmDy2ghmsfSTKz0/ryxfcjQ3yosP+JDX41ySzRQEUXhTg6kiHESTYVlYBFfePCRNvI5ezbqWtvymQTQ1YRhShposQuVQIzdZnWeaDZ9aOhu5LMi/L4VH2LWUy0nHDuiEm7uNtgwqddLAdFscPjEzXy2hIwPUa2pJgxTEJUzdMMkzciDEGEHh8w2TKwc4WGLb9IHN+MzcVGo0ZcDX0UOJlYXrwtzLSy1OTbV3FJjiOMEgEAz4Wjj8Z75lI7ODFMVQtO2qCjz8JoR+kh3QmPGaoyTxyHPsFQ0NqJ22N9ekvAhdkKs+YaLY7+gNc8XVY6dYiTFFjjHMCipK0X6bUF3nBOXVDKjUT4BDr5/c4TYV8Z8lhjlGq2BUc1Y+iKZCtNrhehj6FFHqpwprEi3j9JQdl4HTbMGLn7p5sAqkPCZkGk0ZiU9DMMo2AcG6TX0dkHzWnjOnnDikC4LJPO0ce3mmW+sLqGEz8REqFkRNCoaTfCvobdNvYpEzp4g5EJZM3M+u8uvGvM5R72ShYsomtlXDtGXTk7c3F4hdfkBf01afy2S+Je/4WiG7pple6uMz6SzfMYm1qi8esC0crxysI3Rx7ID/mo+ILDjMK9rIAB7UwppWykKeGocqzz6IeMzdfoFcUgLgSuVKo7KSomhMu09hRanlBVQFv3Ndy8oEC8uRMs7bEJTFCaE9E6+yV7GJ3MGxUmMsoh1v8qiTcYC0N0kT+kZI2QmBsOadWANn0S/+N0n73zy/kcXjBDxZDfyqanHFx/+/p3/+P2HF+4KfbAY8lHALET0CBWs274KtVW0fEdHGOtmmAeJipUh5MdFMT5EqPd/8/bbb//bJ//OS9f4W7QPc2xAfvG7j8mdb3/8W/opZHxKZ1wkzjUNL7ddHWJo4lhOZzY3DSMBs4ymPyt49FHkp/cwPv7Fzz5+55NPPnnnN7+6YIMXWPqG8aPzQQH0j975+JMPPvjVx+98pK/Qb864hhnM2VEWi8rwgS3PYoww8hdTUQN2muHhQ4AtncXYfGpd/Ov3BD5M+dWb0uNFsTv/4pf1nb+4kNkHBG46+rTYELVqCSvFlR1NvEQwWIiLaAA8RIPhk4xchZaPimqhvvezi6vs1gTexfv1ne9fyOy3CZ3aBx0OxDATclJRk5FTRhDinCZxR2XGt8d6fa1PniErdy/45Bcf1FL9XOeuubJpu0zdPr9o+XhyPsRC6NXCARrMFdLAxWxBrYUo8+DIjQlwWNB9EEW9x5fMIL1KtfaKKYzx8dpeg/h85Jub0pNdPumjD5ueSnqEnE85NzungpDJwOT/j8ha0a0BCw0OogCV41ZTmlzQsW9iMiWIuRIYsbPidFmu30z0Qd3d+GnB5kaFjbjiUOsO9/6FLddvE1q7Xq+PdwHA6tViMgoqt9oPzmWOTlclqn6tXTLH5z6l5KlwZZIG50PmTyrWBz+/EL10s77WedVeI734LaXzywvdWGHvECwwDgOqQxLLxG6v9xlKGUVF3BWQuDp+GZXDfdfAI51GN03ozNWVOyOEfRCgi5/8+qOLi1jcam6eTzlzkJgX6Ne/Rhepv2I+ZVgGZPo03ZQINCoHSLejALMzm5jYyiJJiWEAvNBNyUS+xpoV9htIVBOi9vAIX99gwEFTGM1AsVwEXX64zko+9Gwd4rG4sayqKbHopj5qMuVyrM5kdOiVWmCv3/jVt6/bPDLF34Dt7esG2A006T420kJlUC95zZy4mg6Nz/pCS1Px2rDx+m3AV8VaPku67u0PbhByltEsx2yrN5lIkzKqVYHX508D1lgy+x6Fz9QJB3yIl1UrcqLNeEKEQSdSkWZkmBi7vQOgNMJHes7KEfhkdJU46V0Nsah0aFRkWsV0+wbSlTqeC1wcBE6vdCA9dHFtii2N7+wQ6/gssNrlAwwXhwoWkxEZQkU4n7J8d7E9iViqFrWWuocqET7rj2VO0TWrN8ihr+FT4bwO/lJp/dTR6OgXxgKgG9SSSYJ94VgDi3sSJWxtaxBoWro2aBxQKUKicdkRkn2TRqjmMG7EjV3qKuh635vg/hBGaei6az6eCjt8yIw3Z/6/7/CJjLrhqTsJ9UrkUHoQccHP3TZlXNM0e71CoIh0HLATG/sqOScg01LHUjrXkU1PDg16nUyhm4KjSl8/M0RzV2v6GwhgXZM0F58fRIsQTXR3FrF/Je2ENAkhv40uYBGFLYuD9IAgtc2JHdUf3B479TTuLEPRzBx6EGpf6xr87nJ9dv90HmpNWg9wYWNSi4K7RlnmlI8466JrMNiCD1HXWq47m+IOs7nPfZGBqqNJjARmI2Y0j/nBrkPLit0eKesDuTFUm09B+LQH3WGmwozFlPOhYTYQdtRygoVtFRCB0s3ZmxouuWc1dOX4sbR2E7grMGsebRgQMMT96/f/nUOWisn5aLjdW5fNqS1LLG3CJ9ZpgVTQNbgbleETOu5gvVQGN+XNMzyVAXA+eZOrknA+1go+0w37l+jiSZ2nRJRxW/mFuDvkx4o41RMfKwsDBJ2146lT+xfk1SFe4fd0EaLpOj6txTQjM8i69nHWTt10LjEblQBcpx3XAdVgxcJMJwvHmil+Z92N2D/iC3g078jdTGeSOGxAj/qbwcdP3GR/nq8YPwqPW/gbu7aH6QPE09NODhn57qBIyJhZOiYw9N5fhJ/Nsty22rN//jTkA3pQS9pnfPLOLtIcqly/9a1Ert8WcHNesg2bzDjgw34rVCwrM8BB3Gk5rZ57yMe19C13uCdzO6NTSNk3XnhvQ7h1n5YpCi2ajpz0YlescX28xV6fpUknVaHjBqPEZ2lFEUYdtQKcugA5sQzMrVf2fAhtOnuGcRcu+Z+J9O43WcrsAwYM020WRiOsN1YCyHtaDPGJ33Pa/kA0iLiUqOp4vWXdxRTxgLLU3ulOKjmhY6bpoAoWNYXI5VstI2ZzohPEfgAyy7RhA38uxnrSzky1cU3p2Nvvno4wcTqIuVP07R2LNRnqrLpa2GQa2+/bO6yzGnC+Ve9WHFez6g0O3S6kjMICTan+gKo2c+vkhRgrEVvZ7Ktrbh/kbRZEyb5to6H6+i2a4W2UKR3iVMnxXMmulTaCylUbSDTaOmjrRddonkfS+SdghMJmPvWF+TaM9RNThRKy5CFYiZxxrSNbK3oMn5k5wCBSWDFMt19DruYFU7ijurFcYVvNwlGoaxJzVORYE3W/7UJ87pg045xO+7WXM8aMqDag+JQN6fNXWUE25pls+mn4NB6hm3I+yfBC8T3m2+rTxIExaerAN0ClrjBhHGjSEyPs0IWOeaWMhWJV+3iD9gmgJe9vM/Y9kvnWqSxTm4gb0nqldoyeSm8rLaJyMVW7+RUTG8+fysdPY1/Xz1s4oVQfCPvNvMpWxtJDQlx1Zauel9kiu0a6T863aww6HBD2TicbmLgwAf3N6+vrBdXXU3Xr7taIu7iWuBuxNLG2oMU6ja4d4xO7xsptBNtXLmPksmwQbqkKBLQkka8fukjaGkSQ2QeOzD7opZUk9Y89OHxJ/YAl0jYgRliljRH2UnKYDUdMtVbzVxixA4vyoAelqirDPFQBrs0IcFjSIVD07euEuz+omfaJPZWz8TNI+KnYqaCHKsC1Ecu5KfdPuX3Q7K2ZAGzL9TWfv+KNkZfDYOYofP4Z6mtPOHT1QM+RtcI+YHyMPRyLcx0Y88V6+6CewM10rb1TzDdGLg8CIPgM2wcI+wDV/mKOtHX2KPiWtE8p4okr7IN2BakS8R25fRDZ82/H+JnoKGMdZuD/+CI+2oi5xLoliYcoLJMjSvZc/GR7lHO9YPGQXualwVvH7KTXZFhncYbc6zmyC4JZvqU7dwhkkJaqTc20tyTPCl0j2A2wgnX2wbektxH4iPPph2w4n25uZAmRyUI//RONSA8kXsUBqlVtiZmjs128A4UQ8P7W8bcQX/4Z2tc8eBc6GxdmDgQHMXOHbhocTz9EH9SGZoHDoO+gckJs8EVT0zkqiwal45UzavMHgecnCT8XTGni12qzoKVBq9bXTGEkfqBZFnGJiYYgk1K+h2NBr4xlpsQI4c7yqW66dq4R116sL1ioXtkQ8QMtAH6Qh/zoPwZxO0Khnx2VTEGrcMM0tHNLI986z4lDT1wE5v2ktp33+dgsvkOY8AtMmzgOHlXdCWkqL2A7cxx8VXd/ZyitOY2z+DRTkE0hzTkSvq/lMU3pI+4OsQ/q/pbgXHUJF91VNT9p9EGxYCdRlFk2K/zcxQ40jqC6s9DBrgZYUW9Wh5vQaS1S5v8ERHqkm80CwzmZZJCZ0644MCWqguYVs+csjFzH0tzofWKZOzhkCcFE0y4KID2MhQz53DY78V6c2pYmP8ea3l8tmJ4sC0vHenZIOoWD44ROG9OsUNYdK2PRjLN6QChs/XT1xfRJs5IxyuH8gCdjaI6uzdjWrbVkFGZit+OHxhNHi8EjSoC2epbE2D3QKFqGvHFoNvBa2RRmI7TxUeqfbuJDKVFGJcjxYSI+tBw+KKPpFmxY+7T+HPVPt+BDGREHpAogPMRBDDHOAd3SvVUiPJ1w9HphDJqyxR85o2I6pafW7r/LWVhVskFu82qxqIGT1su2NH1gvFi/4k5Qlko3C2RPKJwYzEa5zSvAIwhmvW2VZkiNowcrGS0WK9Pyd4YlRmS4br3ngtmfzboB47NtA9E+B5Tr7M28Cjy6K3lbgURAseXD0kOsYNuvwXIM9joN0XSS7aUJBgljjkh3CYytHwLinddK6wLgrc92Z8vKDC6uP0YsPAjLkxs9kqcEm9MJbwBT31IMJQmaNZ6az3nNh8YLPGNLSvoewz7njr1RCHqgnu+RNtDGfMJ2EYv8nTizI0t7/Lhwj1H6zNHASlDbK/GJX0YTjrQOpHwYJXKZcOjoAUdtglLn4wBrj8d+KFjzvEACLp2ANsAqPg2rNdA2bTi4ERKYj6TdjLgdPyw4OhB4HUVytb1HheA5kPibPCEqXo3u+YWpriOR9H7+FONe2nknnby/16kJodKrn16rHsVWWAJfs+NBWHcFWFKYG4d2HtQ2C610oRhJ0gSuA6oEWdp57xBK4gTyADfRF7PsKk7D/wPt7Rg5ipxI4A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15368" name="Picture 8" descr="http://previews.123rf.com/images/fizzgig/fizzgig1101/fizzgig110100002/8618219-Cartoon-vector-illustration-of-a-happy-little-robot-with-green-eyes--Stock-Vecto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9800" y="2667000"/>
            <a:ext cx="2953571" cy="38862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219200"/>
          </a:xfrm>
        </p:spPr>
        <p:txBody>
          <a:bodyPr>
            <a:noAutofit/>
          </a:bodyPr>
          <a:lstStyle/>
          <a:p>
            <a:r>
              <a:rPr lang="it-IT" sz="3800" dirty="0" smtClean="0">
                <a:solidFill>
                  <a:schemeClr val="bg1"/>
                </a:solidFill>
              </a:rPr>
              <a:t>Ecco alcune delle professioni che stanno soffrendo maggiormente gli effetti del progresso tecnologico:</a:t>
            </a:r>
            <a:endParaRPr lang="it-IT" sz="3800" dirty="0">
              <a:solidFill>
                <a:schemeClr val="bg1"/>
              </a:solidFill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0" y="1828800"/>
            <a:ext cx="5867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</a:rPr>
              <a:t>1) </a:t>
            </a:r>
            <a:r>
              <a:rPr lang="it-IT" sz="2000" b="1" dirty="0">
                <a:solidFill>
                  <a:schemeClr val="bg1"/>
                </a:solidFill>
              </a:rPr>
              <a:t>Cassieri ai caselli delle autostrade e nei supermercati: </a:t>
            </a:r>
            <a:br>
              <a:rPr lang="it-IT" sz="2000" b="1" dirty="0">
                <a:solidFill>
                  <a:schemeClr val="bg1"/>
                </a:solidFill>
              </a:rPr>
            </a:br>
            <a:r>
              <a:rPr lang="it-IT" sz="2000" dirty="0">
                <a:solidFill>
                  <a:schemeClr val="bg1"/>
                </a:solidFill>
              </a:rPr>
              <a:t> La tecnologia permette di pagare con sensori </a:t>
            </a:r>
            <a:r>
              <a:rPr lang="it-IT" sz="2000" dirty="0" smtClean="0">
                <a:solidFill>
                  <a:schemeClr val="bg1"/>
                </a:solidFill>
              </a:rPr>
              <a:t>tipo </a:t>
            </a:r>
            <a:r>
              <a:rPr lang="it-IT" sz="2000" dirty="0">
                <a:solidFill>
                  <a:schemeClr val="bg1"/>
                </a:solidFill>
              </a:rPr>
              <a:t>Telepass nelle autostrade, o sventolando </a:t>
            </a:r>
            <a:r>
              <a:rPr lang="it-IT" sz="2000" dirty="0" smtClean="0">
                <a:solidFill>
                  <a:schemeClr val="bg1"/>
                </a:solidFill>
              </a:rPr>
              <a:t>una carta </a:t>
            </a:r>
            <a:r>
              <a:rPr lang="it-IT" sz="2000" dirty="0">
                <a:solidFill>
                  <a:schemeClr val="bg1"/>
                </a:solidFill>
              </a:rPr>
              <a:t>di credito o un telefonino attrezzato nei negozi, mentre gli articoli acquistati vengono automaticamente registrati a debito. </a:t>
            </a:r>
            <a:r>
              <a:rPr lang="it-IT" sz="2000" dirty="0"/>
              <a:t/>
            </a:r>
            <a:br>
              <a:rPr lang="it-IT" sz="2000" dirty="0"/>
            </a:br>
            <a:endParaRPr lang="it-IT" sz="2000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4191000" y="4419600"/>
            <a:ext cx="4800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</a:rPr>
              <a:t>2) </a:t>
            </a:r>
            <a:r>
              <a:rPr lang="it-IT" sz="2000" b="1" dirty="0">
                <a:solidFill>
                  <a:schemeClr val="bg1"/>
                </a:solidFill>
              </a:rPr>
              <a:t>Esperti di marketing:</a:t>
            </a:r>
            <a:r>
              <a:rPr lang="it-IT" sz="2000" dirty="0">
                <a:solidFill>
                  <a:schemeClr val="bg1"/>
                </a:solidFill>
              </a:rPr>
              <a:t> </a:t>
            </a:r>
            <a:br>
              <a:rPr lang="it-IT" sz="2000" dirty="0">
                <a:solidFill>
                  <a:schemeClr val="bg1"/>
                </a:solidFill>
              </a:rPr>
            </a:br>
            <a:r>
              <a:rPr lang="it-IT" sz="2000" dirty="0">
                <a:solidFill>
                  <a:schemeClr val="bg1"/>
                </a:solidFill>
              </a:rPr>
              <a:t>Le tecnologie non sostituiranno i “creativi”, ma i posti di lavoro in quel campo saranno di meno, dato che ci sono nuovi potenti strumenti informatici per la pubblicità che permettono di indirizzare il messaggio a gruppi mirati di consumatori. </a:t>
            </a:r>
          </a:p>
        </p:txBody>
      </p:sp>
      <p:pic>
        <p:nvPicPr>
          <p:cNvPr id="2050" name="Picture 2" descr="http://www.coisparezzo.it/wp-content/uploads/2015/03/cassier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3600" y="1828800"/>
            <a:ext cx="2971800" cy="2362200"/>
          </a:xfrm>
          <a:prstGeom prst="rect">
            <a:avLst/>
          </a:prstGeom>
          <a:noFill/>
        </p:spPr>
      </p:pic>
      <p:pic>
        <p:nvPicPr>
          <p:cNvPr id="2052" name="Picture 4" descr="http://www.ranklab.it/wp-content/uploads/2013/11/img5slid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4495800"/>
            <a:ext cx="3810000" cy="2057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3810000" y="1447800"/>
            <a:ext cx="5334000" cy="2971800"/>
          </a:xfrm>
        </p:spPr>
        <p:txBody>
          <a:bodyPr>
            <a:noAutofit/>
          </a:bodyPr>
          <a:lstStyle/>
          <a:p>
            <a:pPr algn="l"/>
            <a:r>
              <a:rPr lang="it-IT" sz="2400" dirty="0">
                <a:solidFill>
                  <a:schemeClr val="bg1"/>
                </a:solidFill>
              </a:rPr>
              <a:t/>
            </a:r>
            <a:br>
              <a:rPr lang="it-IT" sz="2400" dirty="0">
                <a:solidFill>
                  <a:schemeClr val="bg1"/>
                </a:solidFill>
              </a:rPr>
            </a:br>
            <a:r>
              <a:rPr lang="it-IT" sz="2000" dirty="0">
                <a:solidFill>
                  <a:schemeClr val="bg1"/>
                </a:solidFill>
              </a:rPr>
              <a:t>4) </a:t>
            </a:r>
            <a:r>
              <a:rPr lang="it-IT" sz="2000" b="1" dirty="0">
                <a:solidFill>
                  <a:schemeClr val="bg1"/>
                </a:solidFill>
              </a:rPr>
              <a:t>Operai in fabbrica:</a:t>
            </a:r>
            <a:r>
              <a:rPr lang="it-IT" sz="2000" dirty="0">
                <a:solidFill>
                  <a:schemeClr val="bg1"/>
                </a:solidFill>
              </a:rPr>
              <a:t> </a:t>
            </a:r>
            <a:br>
              <a:rPr lang="it-IT" sz="2000" dirty="0">
                <a:solidFill>
                  <a:schemeClr val="bg1"/>
                </a:solidFill>
              </a:rPr>
            </a:br>
            <a:r>
              <a:rPr lang="it-IT" sz="2000" dirty="0">
                <a:solidFill>
                  <a:schemeClr val="bg1"/>
                </a:solidFill>
              </a:rPr>
              <a:t>L'automazione va avanti da anni, e si intensificherà. Arriva la “</a:t>
            </a:r>
            <a:r>
              <a:rPr lang="it-IT" sz="2000" dirty="0" err="1">
                <a:solidFill>
                  <a:schemeClr val="bg1"/>
                </a:solidFill>
              </a:rPr>
              <a:t>telerobotica</a:t>
            </a:r>
            <a:r>
              <a:rPr lang="it-IT" sz="2000" dirty="0">
                <a:solidFill>
                  <a:schemeClr val="bg1"/>
                </a:solidFill>
              </a:rPr>
              <a:t>” </a:t>
            </a:r>
            <a:r>
              <a:rPr lang="it-IT" sz="2000" dirty="0" smtClean="0">
                <a:solidFill>
                  <a:schemeClr val="bg1"/>
                </a:solidFill>
              </a:rPr>
              <a:t>che </a:t>
            </a:r>
            <a:r>
              <a:rPr lang="it-IT" sz="2000" dirty="0">
                <a:solidFill>
                  <a:schemeClr val="bg1"/>
                </a:solidFill>
              </a:rPr>
              <a:t>aiuta il controllo a distanza di macchine ricreando sensazioni tattili che danno l’impressione di operare fisicamente sulla macchina stessa. </a:t>
            </a:r>
            <a:br>
              <a:rPr lang="it-IT" sz="2000" dirty="0">
                <a:solidFill>
                  <a:schemeClr val="bg1"/>
                </a:solidFill>
              </a:rPr>
            </a:br>
            <a:endParaRPr lang="it-IT" sz="2000" dirty="0">
              <a:solidFill>
                <a:schemeClr val="bg1"/>
              </a:solidFill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0" y="381000"/>
            <a:ext cx="4648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smtClean="0">
                <a:solidFill>
                  <a:schemeClr val="bg1"/>
                </a:solidFill>
              </a:rPr>
              <a:t>3) </a:t>
            </a:r>
            <a:r>
              <a:rPr lang="it-IT" sz="2000" b="1" dirty="0" smtClean="0">
                <a:solidFill>
                  <a:schemeClr val="bg1"/>
                </a:solidFill>
              </a:rPr>
              <a:t>Sportelli per il servizio al consumatore:</a:t>
            </a:r>
            <a:r>
              <a:rPr lang="it-IT" sz="2000" dirty="0" smtClean="0">
                <a:solidFill>
                  <a:schemeClr val="bg1"/>
                </a:solidFill>
              </a:rPr>
              <a:t> </a:t>
            </a:r>
            <a:br>
              <a:rPr lang="it-IT" sz="2000" dirty="0" smtClean="0">
                <a:solidFill>
                  <a:schemeClr val="bg1"/>
                </a:solidFill>
              </a:rPr>
            </a:br>
            <a:r>
              <a:rPr lang="it-IT" sz="2000" dirty="0" smtClean="0">
                <a:solidFill>
                  <a:schemeClr val="bg1"/>
                </a:solidFill>
              </a:rPr>
              <a:t>Saranno sempre di più gli sportelli dietro i quali c'è un robot.</a:t>
            </a:r>
            <a:endParaRPr lang="it-IT" sz="2000" dirty="0">
              <a:solidFill>
                <a:schemeClr val="bg1"/>
              </a:solidFill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0" y="4419600"/>
            <a:ext cx="5486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smtClean="0">
                <a:solidFill>
                  <a:schemeClr val="bg1"/>
                </a:solidFill>
              </a:rPr>
              <a:t>5)</a:t>
            </a:r>
            <a:r>
              <a:rPr lang="it-IT" sz="2000" b="1" dirty="0" smtClean="0">
                <a:solidFill>
                  <a:schemeClr val="bg1"/>
                </a:solidFill>
              </a:rPr>
              <a:t> Intermediari finanziari:</a:t>
            </a:r>
            <a:r>
              <a:rPr lang="it-IT" sz="2000" dirty="0" smtClean="0">
                <a:solidFill>
                  <a:schemeClr val="bg1"/>
                </a:solidFill>
              </a:rPr>
              <a:t> </a:t>
            </a:r>
            <a:br>
              <a:rPr lang="it-IT" sz="2000" dirty="0" smtClean="0">
                <a:solidFill>
                  <a:schemeClr val="bg1"/>
                </a:solidFill>
              </a:rPr>
            </a:br>
            <a:r>
              <a:rPr lang="it-IT" sz="2000" dirty="0" smtClean="0">
                <a:solidFill>
                  <a:schemeClr val="bg1"/>
                </a:solidFill>
              </a:rPr>
              <a:t>La tecnologia che è alla base del </a:t>
            </a:r>
            <a:r>
              <a:rPr lang="it-IT" sz="2000" dirty="0" err="1" smtClean="0">
                <a:solidFill>
                  <a:schemeClr val="bg1"/>
                </a:solidFill>
              </a:rPr>
              <a:t>Bitcoin</a:t>
            </a:r>
            <a:r>
              <a:rPr lang="it-IT" sz="2000" dirty="0" smtClean="0">
                <a:solidFill>
                  <a:schemeClr val="bg1"/>
                </a:solidFill>
              </a:rPr>
              <a:t> potrà essere utilizzata in applicazioni diverse, automatizzando molte transazioni nelle banche, nelle società di assicurazione e nella concessione di mutui.</a:t>
            </a:r>
            <a:endParaRPr lang="it-IT" sz="2000" dirty="0">
              <a:solidFill>
                <a:schemeClr val="bg1"/>
              </a:solidFill>
            </a:endParaRPr>
          </a:p>
        </p:txBody>
      </p:sp>
      <p:pic>
        <p:nvPicPr>
          <p:cNvPr id="4098" name="Picture 2" descr="https://encrypted-tbn0.gstatic.com/images?q=tbn:ANd9GcTd_XuaQe7__E-8EXmYYUaF80CfiyK0NCpxWXCWnMRVQXPHnED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4400" y="228600"/>
            <a:ext cx="4232881" cy="1447800"/>
          </a:xfrm>
          <a:prstGeom prst="rect">
            <a:avLst/>
          </a:prstGeom>
          <a:noFill/>
        </p:spPr>
      </p:pic>
      <p:pic>
        <p:nvPicPr>
          <p:cNvPr id="4100" name="Picture 4" descr="http://www.avmagazine.it/articoli/videoproiettori/526/epson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447800"/>
            <a:ext cx="3581400" cy="2895600"/>
          </a:xfrm>
          <a:prstGeom prst="rect">
            <a:avLst/>
          </a:prstGeom>
          <a:noFill/>
        </p:spPr>
      </p:pic>
      <p:pic>
        <p:nvPicPr>
          <p:cNvPr id="4102" name="Picture 6" descr="http://pti.regione.sicilia.it/portal/pls/portal/docs/1/27160394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38800" y="3962400"/>
            <a:ext cx="3200400" cy="2667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0"/>
            <a:ext cx="4572000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</a:rPr>
              <a:t>6)</a:t>
            </a:r>
            <a:r>
              <a:rPr lang="it-IT" sz="2000" b="1" dirty="0">
                <a:solidFill>
                  <a:schemeClr val="bg1"/>
                </a:solidFill>
              </a:rPr>
              <a:t> Giornalisti:</a:t>
            </a:r>
            <a:r>
              <a:rPr lang="it-IT" sz="2000" dirty="0">
                <a:solidFill>
                  <a:schemeClr val="bg1"/>
                </a:solidFill>
              </a:rPr>
              <a:t> </a:t>
            </a:r>
            <a:br>
              <a:rPr lang="it-IT" sz="2000" dirty="0">
                <a:solidFill>
                  <a:schemeClr val="bg1"/>
                </a:solidFill>
              </a:rPr>
            </a:br>
            <a:r>
              <a:rPr lang="it-IT" sz="2000" dirty="0">
                <a:solidFill>
                  <a:schemeClr val="bg1"/>
                </a:solidFill>
              </a:rPr>
              <a:t>Ci sono già degli algoritmi che permettono alle agenzie di stampa di mettere assieme dei pezzi e di collocarli sui siti di notizie senza interazione umana. Dei “giornalisti robot” già scrivono migliaia di articoli al trimestre per la </a:t>
            </a:r>
            <a:r>
              <a:rPr lang="it-IT" sz="2000" dirty="0" err="1">
                <a:solidFill>
                  <a:schemeClr val="bg1"/>
                </a:solidFill>
              </a:rPr>
              <a:t>Associated</a:t>
            </a:r>
            <a:r>
              <a:rPr lang="it-IT" sz="2000" dirty="0">
                <a:solidFill>
                  <a:schemeClr val="bg1"/>
                </a:solidFill>
              </a:rPr>
              <a:t> Press. </a:t>
            </a:r>
            <a:r>
              <a:rPr lang="it-IT" dirty="0"/>
              <a:t/>
            </a:r>
            <a:br>
              <a:rPr lang="it-IT" dirty="0"/>
            </a:br>
            <a:endParaRPr lang="it-IT" dirty="0"/>
          </a:p>
        </p:txBody>
      </p:sp>
      <p:sp>
        <p:nvSpPr>
          <p:cNvPr id="5" name="Rettangolo 4"/>
          <p:cNvSpPr/>
          <p:nvPr/>
        </p:nvSpPr>
        <p:spPr>
          <a:xfrm>
            <a:off x="2590800" y="2438400"/>
            <a:ext cx="63246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</a:rPr>
              <a:t>7)</a:t>
            </a:r>
            <a:r>
              <a:rPr lang="it-IT" sz="2000" b="1" dirty="0">
                <a:solidFill>
                  <a:schemeClr val="bg1"/>
                </a:solidFill>
              </a:rPr>
              <a:t> Avvocati:</a:t>
            </a:r>
            <a:r>
              <a:rPr lang="it-IT" sz="2000" dirty="0">
                <a:solidFill>
                  <a:schemeClr val="bg1"/>
                </a:solidFill>
              </a:rPr>
              <a:t> </a:t>
            </a:r>
            <a:br>
              <a:rPr lang="it-IT" sz="2000" dirty="0">
                <a:solidFill>
                  <a:schemeClr val="bg1"/>
                </a:solidFill>
              </a:rPr>
            </a:br>
            <a:r>
              <a:rPr lang="it-IT" sz="2000" dirty="0">
                <a:solidFill>
                  <a:schemeClr val="bg1"/>
                </a:solidFill>
              </a:rPr>
              <a:t>A parte le liti, tanti altri aspetti della professione potranno essere automatizzati (richieste di brevetti, testamenti, anche divorzi...). </a:t>
            </a:r>
          </a:p>
        </p:txBody>
      </p:sp>
      <p:sp>
        <p:nvSpPr>
          <p:cNvPr id="6" name="Rettangolo 5"/>
          <p:cNvSpPr/>
          <p:nvPr/>
        </p:nvSpPr>
        <p:spPr>
          <a:xfrm>
            <a:off x="0" y="3995678"/>
            <a:ext cx="5867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</a:rPr>
              <a:t>8) </a:t>
            </a:r>
            <a:r>
              <a:rPr lang="it-IT" sz="2000" b="1" dirty="0">
                <a:solidFill>
                  <a:schemeClr val="bg1"/>
                </a:solidFill>
              </a:rPr>
              <a:t>Operatori telefonici:</a:t>
            </a:r>
            <a:r>
              <a:rPr lang="it-IT" sz="2000" dirty="0">
                <a:solidFill>
                  <a:schemeClr val="bg1"/>
                </a:solidFill>
              </a:rPr>
              <a:t> </a:t>
            </a:r>
            <a:br>
              <a:rPr lang="it-IT" sz="2000" dirty="0">
                <a:solidFill>
                  <a:schemeClr val="bg1"/>
                </a:solidFill>
              </a:rPr>
            </a:br>
            <a:r>
              <a:rPr lang="it-IT" sz="2000" dirty="0">
                <a:solidFill>
                  <a:schemeClr val="bg1"/>
                </a:solidFill>
              </a:rPr>
              <a:t>Le compagnie telefoniche, con la tendenza a sostituire il fisso con il mobile, potranno sostituire molte funzioni, come la contabilità e la manutenzione legate alla rete fissa. Allo stesso tempo, tuttavia, non bisogna disperare. La sostituzione di posti di lavoro con altri, di professioni con altre professioni, è andata sempre avanti. Il futuro sarà diverso, ma non necessariamente peggiore.</a:t>
            </a:r>
          </a:p>
        </p:txBody>
      </p:sp>
      <p:pic>
        <p:nvPicPr>
          <p:cNvPr id="3074" name="Picture 2" descr="http://formiche.net/thumb/580x950/2014/03/10051/a/zc1/q100/automated-robot-journalis-012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152400"/>
            <a:ext cx="4267200" cy="2133600"/>
          </a:xfrm>
          <a:prstGeom prst="rect">
            <a:avLst/>
          </a:prstGeom>
          <a:noFill/>
        </p:spPr>
      </p:pic>
      <p:pic>
        <p:nvPicPr>
          <p:cNvPr id="3076" name="Picture 4" descr="https://encrypted-tbn2.gstatic.com/images?q=tbn:ANd9GcSxz5o5MUnlQH6Q1zVojOV7E5-0stqSyuSdNa32h8CN18lmKlnuJ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2286000"/>
            <a:ext cx="2286000" cy="1562100"/>
          </a:xfrm>
          <a:prstGeom prst="rect">
            <a:avLst/>
          </a:prstGeom>
          <a:noFill/>
        </p:spPr>
      </p:pic>
      <p:pic>
        <p:nvPicPr>
          <p:cNvPr id="3078" name="Picture 6" descr="http://www.grifomultimedia.it/wp-content/uploads/2011/11/caso73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43600" y="3581400"/>
            <a:ext cx="2982191" cy="3124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4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4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103</Words>
  <Application>Microsoft Office PowerPoint</Application>
  <PresentationFormat>Presentazione su schermo (4:3)</PresentationFormat>
  <Paragraphs>11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5" baseType="lpstr">
      <vt:lpstr>Tema di Office</vt:lpstr>
      <vt:lpstr>Quali sono i posti minacciati dal progresso tecnologico? </vt:lpstr>
      <vt:lpstr>Ecco alcune delle professioni che stanno soffrendo maggiormente gli effetti del progresso tecnologico:</vt:lpstr>
      <vt:lpstr>Diapositiva 3</vt:lpstr>
      <vt:lpstr>Diapositiva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Quali sono i posti minacciati dal progresso tecnologico?</dc:title>
  <dc:creator>User</dc:creator>
  <cp:lastModifiedBy>User</cp:lastModifiedBy>
  <cp:revision>6</cp:revision>
  <dcterms:created xsi:type="dcterms:W3CDTF">2016-03-23T18:38:00Z</dcterms:created>
  <dcterms:modified xsi:type="dcterms:W3CDTF">2016-03-23T19:30:25Z</dcterms:modified>
</cp:coreProperties>
</file>