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71873" y="2318198"/>
            <a:ext cx="7164544" cy="4250028"/>
          </a:xfrm>
        </p:spPr>
        <p:txBody>
          <a:bodyPr>
            <a:normAutofit/>
          </a:bodyPr>
          <a:lstStyle/>
          <a:p>
            <a:r>
              <a:rPr lang="it-IT" sz="2400" cap="none" dirty="0" smtClean="0">
                <a:solidFill>
                  <a:schemeClr val="tx1"/>
                </a:solidFill>
              </a:rPr>
              <a:t>I numeri parlano chiaro sullo scenario del lavoro nel futuro: circa 750 professioni, corrispondenti al 45% di tutte quelle oggi in essere, possono essere svolte da robot attraverso tecnologie già esistenti. Di recente anche uno studio del forum economico mondiale aveva previsto che </a:t>
            </a:r>
            <a:r>
              <a:rPr lang="it-IT" sz="2400" b="1" cap="none" dirty="0" smtClean="0">
                <a:solidFill>
                  <a:schemeClr val="tx1"/>
                </a:solidFill>
              </a:rPr>
              <a:t>5 milioni di persone sarebbero state a breve rimpiazzate sul lavoro da automi </a:t>
            </a:r>
            <a:r>
              <a:rPr lang="it-IT" sz="2400" cap="none" dirty="0" smtClean="0">
                <a:solidFill>
                  <a:schemeClr val="tx1"/>
                </a:solidFill>
              </a:rPr>
              <a:t>controllati da algoritmi. Ma non tutti i settori lavorativi, appunto, sono a rischio in egual misura.</a:t>
            </a:r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772731" y="409357"/>
            <a:ext cx="97364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Quali sono i posti minacciati dal progresso tecnologico?</a:t>
            </a:r>
            <a:endParaRPr lang="it-IT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498" y="2829307"/>
            <a:ext cx="2616263" cy="3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4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7779" y="44305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it-IT" dirty="0"/>
              <a:t>Ecco alcune delle professioni che stanno soffrendo maggiormente gli effetti del progresso </a:t>
            </a:r>
            <a:r>
              <a:rPr lang="it-IT" dirty="0" smtClean="0"/>
              <a:t>tecnologico: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2753" y="1680119"/>
            <a:ext cx="5298025" cy="27374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000" dirty="0"/>
              <a:t>1) Cassieri ai caselli delle autostrade e nei supermercati: </a:t>
            </a:r>
            <a:br>
              <a:rPr lang="it-IT" sz="2000" dirty="0"/>
            </a:br>
            <a:r>
              <a:rPr lang="it-IT" sz="2000" dirty="0"/>
              <a:t> La tecnologia permette di pagare con sensori tipo Telepass nelle autostrade, o sventolando una carta di credito o un telefonino attrezzato nei negozi, mentre gli articoli acquistati vengono automaticamente registrati a debito. </a:t>
            </a:r>
          </a:p>
        </p:txBody>
      </p:sp>
      <p:sp>
        <p:nvSpPr>
          <p:cNvPr id="4" name="Rettangolo 3"/>
          <p:cNvSpPr/>
          <p:nvPr/>
        </p:nvSpPr>
        <p:spPr>
          <a:xfrm>
            <a:off x="6096000" y="4417615"/>
            <a:ext cx="53377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2) Esperti di marketing: </a:t>
            </a:r>
            <a:br>
              <a:rPr lang="it-IT" sz="2000" dirty="0"/>
            </a:br>
            <a:r>
              <a:rPr lang="it-IT" sz="2000" dirty="0"/>
              <a:t>Le tecnologie non sostituiranno i “creativi”, ma i posti di lavoro in quel campo saranno di meno, dato che ci sono nuovi potenti strumenti informatici per la pubblicità che permettono di indirizzare il messaggio a gruppi mirati di consumatori.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01" y="1680119"/>
            <a:ext cx="2796798" cy="222380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59" y="4432482"/>
            <a:ext cx="3563641" cy="19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7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48230" y="433566"/>
            <a:ext cx="5581360" cy="100886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it-IT" sz="2000" dirty="0">
                <a:solidFill>
                  <a:prstClr val="white"/>
                </a:solidFill>
                <a:latin typeface="Calibri"/>
              </a:rPr>
              <a:t>3) </a:t>
            </a:r>
            <a:r>
              <a:rPr lang="it-IT" sz="2000" b="1" dirty="0">
                <a:solidFill>
                  <a:prstClr val="white"/>
                </a:solidFill>
                <a:latin typeface="Calibri"/>
              </a:rPr>
              <a:t>Sportelli per il servizio al consumatore:</a:t>
            </a:r>
            <a:r>
              <a:rPr lang="it-IT" sz="2000" dirty="0">
                <a:solidFill>
                  <a:prstClr val="white"/>
                </a:solidFill>
                <a:latin typeface="Calibri"/>
              </a:rPr>
              <a:t> </a:t>
            </a:r>
            <a:br>
              <a:rPr lang="it-IT" sz="2000" dirty="0">
                <a:solidFill>
                  <a:prstClr val="white"/>
                </a:solidFill>
                <a:latin typeface="Calibri"/>
              </a:rPr>
            </a:br>
            <a:r>
              <a:rPr lang="it-IT" sz="2000" dirty="0">
                <a:solidFill>
                  <a:prstClr val="white"/>
                </a:solidFill>
                <a:latin typeface="Calibri"/>
              </a:rPr>
              <a:t>Saranno sempre di più gli sportelli dietro i quali c'è un robot.</a:t>
            </a:r>
          </a:p>
          <a:p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802419" y="1971977"/>
            <a:ext cx="3955961" cy="1878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4) </a:t>
            </a:r>
            <a:r>
              <a:rPr kumimoji="0" lang="it-IT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Operai in fabbrica: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L'automazione va avanti da anni, e si intensificherà. Arriva la “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telerobotica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che aiuta il controllo a distanza di macchine ricreando sensazioni tattili che danno l’impressione di operare fisicamente sulla macchina stessa. </a:t>
            </a:r>
            <a:b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948230" y="4819832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it-IT" sz="2000" dirty="0" smtClean="0">
                <a:solidFill>
                  <a:prstClr val="white"/>
                </a:solidFill>
                <a:latin typeface="Calibri"/>
              </a:rPr>
              <a:t>5)</a:t>
            </a:r>
            <a:r>
              <a:rPr lang="it-IT" sz="2000" b="1" dirty="0" smtClean="0">
                <a:solidFill>
                  <a:prstClr val="white"/>
                </a:solidFill>
                <a:latin typeface="Calibri"/>
              </a:rPr>
              <a:t> Intermediari finanziari:</a:t>
            </a:r>
            <a:r>
              <a:rPr lang="it-IT" sz="2000" dirty="0" smtClean="0">
                <a:solidFill>
                  <a:prstClr val="white"/>
                </a:solidFill>
                <a:latin typeface="Calibri"/>
              </a:rPr>
              <a:t> </a:t>
            </a:r>
            <a:br>
              <a:rPr lang="it-IT" sz="2000" dirty="0" smtClean="0">
                <a:solidFill>
                  <a:prstClr val="white"/>
                </a:solidFill>
                <a:latin typeface="Calibri"/>
              </a:rPr>
            </a:br>
            <a:r>
              <a:rPr lang="it-IT" sz="2000" dirty="0" smtClean="0">
                <a:solidFill>
                  <a:prstClr val="white"/>
                </a:solidFill>
                <a:latin typeface="Calibri"/>
              </a:rPr>
              <a:t>La tecnologia che è alla base del </a:t>
            </a:r>
            <a:r>
              <a:rPr lang="it-IT" sz="2000" dirty="0" err="1" smtClean="0">
                <a:solidFill>
                  <a:prstClr val="white"/>
                </a:solidFill>
                <a:latin typeface="Calibri"/>
              </a:rPr>
              <a:t>Bitcoin</a:t>
            </a:r>
            <a:r>
              <a:rPr lang="it-IT" sz="2000" dirty="0" smtClean="0">
                <a:solidFill>
                  <a:prstClr val="white"/>
                </a:solidFill>
                <a:latin typeface="Calibri"/>
              </a:rPr>
              <a:t> potrà essere utilizzata in applicazioni diverse, automatizzando molte transazioni nelle banche, nelle società di assicurazione e nella concessione di mutui.</a:t>
            </a:r>
            <a:endParaRPr lang="it-IT" sz="20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19" y="139760"/>
            <a:ext cx="4665990" cy="159647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47" y="1971977"/>
            <a:ext cx="3269158" cy="264090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142" y="4612878"/>
            <a:ext cx="2768957" cy="20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9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0501" y="170828"/>
            <a:ext cx="5594238" cy="3541714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it-IT" sz="2000" dirty="0">
                <a:solidFill>
                  <a:prstClr val="white"/>
                </a:solidFill>
                <a:latin typeface="Calibri"/>
              </a:rPr>
              <a:t>6)</a:t>
            </a:r>
            <a:r>
              <a:rPr lang="it-IT" sz="2000" b="1" dirty="0">
                <a:solidFill>
                  <a:prstClr val="white"/>
                </a:solidFill>
                <a:latin typeface="Calibri"/>
              </a:rPr>
              <a:t> Giornalisti:</a:t>
            </a:r>
            <a:r>
              <a:rPr lang="it-IT" sz="2000" dirty="0">
                <a:solidFill>
                  <a:prstClr val="white"/>
                </a:solidFill>
                <a:latin typeface="Calibri"/>
              </a:rPr>
              <a:t> </a:t>
            </a:r>
            <a:br>
              <a:rPr lang="it-IT" sz="2000" dirty="0">
                <a:solidFill>
                  <a:prstClr val="white"/>
                </a:solidFill>
                <a:latin typeface="Calibri"/>
              </a:rPr>
            </a:br>
            <a:r>
              <a:rPr lang="it-IT" sz="2000" dirty="0">
                <a:solidFill>
                  <a:prstClr val="white"/>
                </a:solidFill>
                <a:latin typeface="Calibri"/>
              </a:rPr>
              <a:t>Ci sono già degli algoritmi che permettono alle agenzie di stampa di mettere assieme dei pezzi e di collocarli sui siti di notizie senza interazione umana. Dei “giornalisti robot” già scrivono migliaia di articoli al trimestre per la </a:t>
            </a:r>
            <a:r>
              <a:rPr lang="it-IT" sz="2000" dirty="0" err="1">
                <a:solidFill>
                  <a:prstClr val="white"/>
                </a:solidFill>
                <a:latin typeface="Calibri"/>
              </a:rPr>
              <a:t>Associated</a:t>
            </a:r>
            <a:r>
              <a:rPr lang="it-IT" sz="2000" dirty="0">
                <a:solidFill>
                  <a:prstClr val="white"/>
                </a:solidFill>
                <a:latin typeface="Calibri"/>
              </a:rPr>
              <a:t> Press. </a:t>
            </a:r>
            <a:r>
              <a:rPr lang="it-IT" sz="1800" dirty="0">
                <a:solidFill>
                  <a:prstClr val="black"/>
                </a:solidFill>
                <a:latin typeface="Calibri"/>
              </a:rPr>
              <a:t/>
            </a:r>
            <a:br>
              <a:rPr lang="it-IT" sz="1800" dirty="0">
                <a:solidFill>
                  <a:prstClr val="black"/>
                </a:solidFill>
                <a:latin typeface="Calibri"/>
              </a:rPr>
            </a:br>
            <a:endParaRPr lang="it-IT" sz="1800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467901" y="2464157"/>
            <a:ext cx="61314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it-IT" sz="2000" dirty="0">
                <a:solidFill>
                  <a:prstClr val="white"/>
                </a:solidFill>
                <a:latin typeface="Calibri"/>
              </a:rPr>
              <a:t>7)</a:t>
            </a:r>
            <a:r>
              <a:rPr lang="it-IT" sz="2000" b="1" dirty="0">
                <a:solidFill>
                  <a:prstClr val="white"/>
                </a:solidFill>
                <a:latin typeface="Calibri"/>
              </a:rPr>
              <a:t> Avvocati:</a:t>
            </a:r>
            <a:r>
              <a:rPr lang="it-IT" sz="2000" dirty="0">
                <a:solidFill>
                  <a:prstClr val="white"/>
                </a:solidFill>
                <a:latin typeface="Calibri"/>
              </a:rPr>
              <a:t> </a:t>
            </a:r>
            <a:br>
              <a:rPr lang="it-IT" sz="2000" dirty="0">
                <a:solidFill>
                  <a:prstClr val="white"/>
                </a:solidFill>
                <a:latin typeface="Calibri"/>
              </a:rPr>
            </a:br>
            <a:r>
              <a:rPr lang="it-IT" sz="2000" dirty="0">
                <a:solidFill>
                  <a:prstClr val="white"/>
                </a:solidFill>
                <a:latin typeface="Calibri"/>
              </a:rPr>
              <a:t>A parte le liti, tanti altri aspetti della professione potranno essere automatizzati (richieste di brevetti, testamenti, anche divorzi...). </a:t>
            </a:r>
          </a:p>
        </p:txBody>
      </p:sp>
      <p:sp>
        <p:nvSpPr>
          <p:cNvPr id="5" name="Rettangolo 4"/>
          <p:cNvSpPr/>
          <p:nvPr/>
        </p:nvSpPr>
        <p:spPr>
          <a:xfrm>
            <a:off x="600501" y="3885128"/>
            <a:ext cx="5867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it-IT" sz="2000" dirty="0">
                <a:solidFill>
                  <a:prstClr val="white"/>
                </a:solidFill>
                <a:latin typeface="Calibri"/>
              </a:rPr>
              <a:t>8) </a:t>
            </a:r>
            <a:r>
              <a:rPr lang="it-IT" sz="2000" b="1" dirty="0">
                <a:solidFill>
                  <a:prstClr val="white"/>
                </a:solidFill>
                <a:latin typeface="Calibri"/>
              </a:rPr>
              <a:t>Operatori telefonici:</a:t>
            </a:r>
            <a:r>
              <a:rPr lang="it-IT" sz="2000" dirty="0">
                <a:solidFill>
                  <a:prstClr val="white"/>
                </a:solidFill>
                <a:latin typeface="Calibri"/>
              </a:rPr>
              <a:t> </a:t>
            </a:r>
            <a:br>
              <a:rPr lang="it-IT" sz="2000" dirty="0">
                <a:solidFill>
                  <a:prstClr val="white"/>
                </a:solidFill>
                <a:latin typeface="Calibri"/>
              </a:rPr>
            </a:br>
            <a:r>
              <a:rPr lang="it-IT" sz="2000" dirty="0">
                <a:solidFill>
                  <a:prstClr val="white"/>
                </a:solidFill>
                <a:latin typeface="Calibri"/>
              </a:rPr>
              <a:t>Le compagnie telefoniche, con la tendenza a sostituire il fisso con il mobile, potranno sostituire molte funzioni, come la contabilità e la manutenzione legate alla rete fissa. Allo stesso tempo, tuttavia, non bisogna disperare. La sostituzione di posti di lavoro con altri, di professioni con altre professioni, è andata sempre avanti. Il futuro sarà diverso, ma non necessariamente peggiore.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62" y="170828"/>
            <a:ext cx="4390963" cy="219579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4" y="2179279"/>
            <a:ext cx="2902620" cy="160831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173" y="4069723"/>
            <a:ext cx="3360652" cy="23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2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43</TotalTime>
  <Words>121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Circuito</vt:lpstr>
      <vt:lpstr>Presentazione standard di PowerPoint</vt:lpstr>
      <vt:lpstr>Ecco alcune delle professioni che stanno soffrendo maggiormente gli effetti del progresso tecnologico: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</dc:creator>
  <cp:lastModifiedBy>Fabio</cp:lastModifiedBy>
  <cp:revision>5</cp:revision>
  <dcterms:created xsi:type="dcterms:W3CDTF">2016-03-30T15:41:50Z</dcterms:created>
  <dcterms:modified xsi:type="dcterms:W3CDTF">2016-03-30T16:25:22Z</dcterms:modified>
</cp:coreProperties>
</file>