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67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odice_sorgen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dirty="0" smtClean="0">
                <a:solidFill>
                  <a:schemeClr val="bg1"/>
                </a:solidFill>
              </a:rPr>
              <a:t>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</a:t>
            </a:r>
            <a:r>
              <a:rPr lang="it-IT" sz="2000" dirty="0" smtClean="0">
                <a:solidFill>
                  <a:schemeClr val="bg1"/>
                </a:solidFill>
              </a:rPr>
              <a:t>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</a:t>
            </a:r>
            <a:r>
              <a:rPr lang="it-IT" sz="2000" u="sng" dirty="0" smtClean="0">
                <a:solidFill>
                  <a:schemeClr val="bg1"/>
                </a:solidFill>
              </a:rPr>
              <a:t>specifico </a:t>
            </a:r>
            <a:r>
              <a:rPr lang="it-IT" sz="2000" u="sng" dirty="0" smtClean="0">
                <a:solidFill>
                  <a:schemeClr val="bg1"/>
                </a:solidFill>
              </a:rPr>
              <a:t>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</a:t>
            </a:r>
            <a:r>
              <a:rPr lang="it-IT" dirty="0" smtClean="0">
                <a:solidFill>
                  <a:srgbClr val="FFC000"/>
                </a:solidFill>
              </a:rPr>
              <a:t>il punto di vista dell'utente sul software</a:t>
            </a:r>
            <a:r>
              <a:rPr lang="it-IT" dirty="0" smtClean="0">
                <a:solidFill>
                  <a:srgbClr val="FFC000"/>
                </a:solidFill>
              </a:rPr>
              <a:t>.</a:t>
            </a:r>
          </a:p>
          <a:p>
            <a:pPr>
              <a:buNone/>
            </a:pPr>
            <a:r>
              <a:rPr lang="it-IT" dirty="0" smtClean="0"/>
              <a:t>Il </a:t>
            </a:r>
            <a:r>
              <a:rPr lang="it-IT" dirty="0" smtClean="0"/>
              <a:t>livello di</a:t>
            </a:r>
            <a:r>
              <a:rPr lang="it-IT" b="1" dirty="0" smtClean="0">
                <a:solidFill>
                  <a:srgbClr val="FFC000"/>
                </a:solidFill>
              </a:rPr>
              <a:t> </a:t>
            </a:r>
            <a:r>
              <a:rPr lang="it-IT" b="1" dirty="0" smtClean="0">
                <a:solidFill>
                  <a:srgbClr val="FFC000"/>
                </a:solidFill>
              </a:rPr>
              <a:t>Qualità </a:t>
            </a:r>
            <a:r>
              <a:rPr lang="it-IT" b="1" dirty="0" smtClean="0">
                <a:solidFill>
                  <a:srgbClr val="FFC000"/>
                </a:solidFill>
              </a:rPr>
              <a:t>in u</a:t>
            </a:r>
            <a:r>
              <a:rPr lang="it-IT" b="1" dirty="0" smtClean="0">
                <a:solidFill>
                  <a:srgbClr val="FFC000"/>
                </a:solidFill>
              </a:rPr>
              <a:t>so</a:t>
            </a:r>
            <a:r>
              <a:rPr lang="it-IT" dirty="0" smtClean="0"/>
              <a:t> è raggiunto quando </a:t>
            </a:r>
            <a:r>
              <a:rPr lang="it-IT" dirty="0" smtClean="0"/>
              <a:t>si è raggiunto </a:t>
            </a:r>
            <a:r>
              <a:rPr lang="it-IT" dirty="0" smtClean="0"/>
              <a:t>sia il livello di qualità esterna sia il livello </a:t>
            </a:r>
            <a:r>
              <a:rPr lang="it-IT" dirty="0" smtClean="0"/>
              <a:t>di qualità </a:t>
            </a:r>
            <a:r>
              <a:rPr lang="it-IT" dirty="0" smtClean="0"/>
              <a:t>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dirty="0" smtClean="0">
                <a:solidFill>
                  <a:schemeClr val="bg1"/>
                </a:solidFill>
              </a:rPr>
              <a:t>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</a:t>
            </a:r>
            <a:r>
              <a:rPr lang="it-IT" sz="2000" dirty="0" smtClean="0">
                <a:solidFill>
                  <a:schemeClr val="bg1"/>
                </a:solidFill>
              </a:rPr>
              <a:t>in grado gli utenti di raggiungere gli </a:t>
            </a:r>
            <a:r>
              <a:rPr lang="it-IT" sz="2000" dirty="0" smtClean="0">
                <a:solidFill>
                  <a:schemeClr val="bg1"/>
                </a:solidFill>
              </a:rPr>
              <a:t>obiettivi </a:t>
            </a:r>
            <a:r>
              <a:rPr lang="it-IT" sz="2000" dirty="0" smtClean="0">
                <a:solidFill>
                  <a:schemeClr val="bg1"/>
                </a:solidFill>
              </a:rPr>
              <a:t>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dirty="0" smtClean="0">
                <a:solidFill>
                  <a:schemeClr val="bg1"/>
                </a:solidFill>
              </a:rPr>
              <a:t>capacità del prodotto </a:t>
            </a:r>
            <a:r>
              <a:rPr lang="it-IT" sz="2000" dirty="0" smtClean="0">
                <a:solidFill>
                  <a:schemeClr val="bg1"/>
                </a:solidFill>
              </a:rPr>
              <a:t>di </a:t>
            </a:r>
            <a:r>
              <a:rPr lang="it-IT" sz="2000" dirty="0" smtClean="0">
                <a:solidFill>
                  <a:schemeClr val="bg1"/>
                </a:solidFill>
              </a:rPr>
              <a:t>soddisfare gli utenti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</a:t>
            </a:r>
            <a:r>
              <a:rPr lang="it-IT" sz="2000" dirty="0" smtClean="0">
                <a:solidFill>
                  <a:schemeClr val="bg1"/>
                </a:solidFill>
              </a:rPr>
              <a:t>aggiungere </a:t>
            </a:r>
            <a:r>
              <a:rPr lang="it-IT" sz="2000" dirty="0" smtClean="0">
                <a:solidFill>
                  <a:schemeClr val="bg1"/>
                </a:solidFill>
              </a:rPr>
              <a:t>accettabili livelli di rischio di danni a persone, </a:t>
            </a:r>
            <a:r>
              <a:rPr lang="it-IT" sz="2000" dirty="0" smtClean="0">
                <a:solidFill>
                  <a:schemeClr val="bg1"/>
                </a:solidFill>
              </a:rPr>
              <a:t>software, apparecchiature </a:t>
            </a:r>
            <a:r>
              <a:rPr lang="it-IT" sz="2000" dirty="0" smtClean="0">
                <a:solidFill>
                  <a:schemeClr val="bg1"/>
                </a:solidFill>
              </a:rPr>
              <a:t>o all'ambiente </a:t>
            </a:r>
            <a:r>
              <a:rPr lang="it-IT" sz="2000" dirty="0" smtClean="0">
                <a:solidFill>
                  <a:schemeClr val="bg1"/>
                </a:solidFill>
              </a:rPr>
              <a:t>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429000"/>
            <a:ext cx="6350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</a:t>
            </a:r>
            <a:r>
              <a:rPr lang="it-IT" sz="2400" dirty="0" smtClean="0"/>
              <a:t>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</a:t>
            </a:r>
            <a:r>
              <a:rPr lang="it-IT" sz="2400" dirty="0" smtClean="0"/>
              <a:t>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</a:t>
            </a:r>
            <a:r>
              <a:rPr lang="it-IT" sz="2400" dirty="0" smtClean="0">
                <a:solidFill>
                  <a:schemeClr val="bg1"/>
                </a:solidFill>
              </a:rPr>
              <a:t>al software non eseguibile (ad esempio il </a:t>
            </a:r>
            <a:r>
              <a:rPr lang="it-IT" sz="2400" dirty="0" smtClean="0">
                <a:hlinkClick r:id="rId2" tooltip="Codice sorgente"/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durante le fasi di progettazione e codifica</a:t>
            </a:r>
            <a:r>
              <a:rPr lang="it-IT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</a:t>
            </a:r>
            <a:r>
              <a:rPr lang="it-IT" sz="2400" b="1" dirty="0" smtClean="0">
                <a:solidFill>
                  <a:srgbClr val="FFC000"/>
                </a:solidFill>
              </a:rPr>
              <a:t>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</a:t>
            </a:r>
            <a:r>
              <a:rPr lang="it-IT" sz="2200" dirty="0" smtClean="0"/>
              <a:t>fornire funzioni che soddisfano </a:t>
            </a:r>
            <a:r>
              <a:rPr lang="it-IT" sz="2200" dirty="0" smtClean="0"/>
              <a:t>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</a:t>
            </a:r>
            <a:r>
              <a:rPr lang="it-IT" sz="2400" dirty="0" smtClean="0"/>
              <a:t> </a:t>
            </a:r>
            <a:r>
              <a:rPr lang="it-IT" sz="2400" dirty="0" smtClean="0">
                <a:solidFill>
                  <a:schemeClr val="bg1"/>
                </a:solidFill>
              </a:rPr>
              <a:t>capacità </a:t>
            </a:r>
            <a:r>
              <a:rPr lang="it-IT" sz="2400" dirty="0" smtClean="0">
                <a:solidFill>
                  <a:schemeClr val="bg1"/>
                </a:solidFill>
              </a:rPr>
              <a:t>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</a:t>
            </a:r>
            <a:r>
              <a:rPr lang="it-IT" sz="2400" dirty="0" smtClean="0">
                <a:solidFill>
                  <a:schemeClr val="bg1"/>
                </a:solidFill>
              </a:rPr>
              <a:t>l’accesso ai </a:t>
            </a:r>
            <a:r>
              <a:rPr lang="it-IT" sz="2400" dirty="0" smtClean="0">
                <a:solidFill>
                  <a:schemeClr val="bg1"/>
                </a:solidFill>
              </a:rPr>
              <a:t>non </a:t>
            </a:r>
            <a:r>
              <a:rPr lang="it-IT" sz="2400" dirty="0" smtClean="0">
                <a:solidFill>
                  <a:schemeClr val="bg1"/>
                </a:solidFill>
              </a:rPr>
              <a:t>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Tolleranza agli </a:t>
            </a:r>
            <a:r>
              <a:rPr lang="it-IT" sz="2000" b="1" dirty="0" smtClean="0">
                <a:solidFill>
                  <a:srgbClr val="FFFF00"/>
                </a:solidFill>
              </a:rPr>
              <a:t>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</a:t>
            </a:r>
            <a:r>
              <a:rPr lang="it-IT" sz="2000" dirty="0" smtClean="0"/>
              <a:t>di fornire appropriate prestazioni relativamente alla quantità di risorse </a:t>
            </a:r>
            <a:r>
              <a:rPr lang="it-IT" sz="2000" dirty="0" smtClean="0"/>
              <a:t>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</a:t>
            </a:r>
            <a:r>
              <a:rPr lang="it-IT" sz="2000" dirty="0" smtClean="0">
                <a:solidFill>
                  <a:schemeClr val="bg1"/>
                </a:solidFill>
              </a:rPr>
              <a:t>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</a:t>
            </a:r>
            <a:r>
              <a:rPr lang="it-IT" sz="2000" u="sng" dirty="0" smtClean="0">
                <a:solidFill>
                  <a:schemeClr val="bg1"/>
                </a:solidFill>
              </a:rPr>
              <a:t>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</TotalTime>
  <Words>627</Words>
  <Application>Microsoft Office PowerPoint</Application>
  <PresentationFormat>Presentazione su schermo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Diapositiva 6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Diapositiva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Michela</cp:lastModifiedBy>
  <cp:revision>19</cp:revision>
  <dcterms:created xsi:type="dcterms:W3CDTF">2016-04-27T18:07:27Z</dcterms:created>
  <dcterms:modified xsi:type="dcterms:W3CDTF">2016-04-27T22:33:01Z</dcterms:modified>
</cp:coreProperties>
</file>