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61165-1C65-41B8-AC38-C0E8C4B428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0F4716F-A203-4D68-8AA7-6E8623D6B001}">
      <dgm:prSet phldrT="[Testo]"/>
      <dgm:spPr/>
      <dgm:t>
        <a:bodyPr/>
        <a:lstStyle/>
        <a:p>
          <a:r>
            <a:rPr lang="it-IT" dirty="0" smtClean="0"/>
            <a:t>ISO/IEC 9126</a:t>
          </a:r>
          <a:endParaRPr lang="it-IT" dirty="0"/>
        </a:p>
      </dgm:t>
    </dgm:pt>
    <dgm:pt modelId="{A4438FFE-B889-476D-ABB9-A42C703AD521}" type="parTrans" cxnId="{DA06765C-7300-40D5-BE05-456AFF843379}">
      <dgm:prSet/>
      <dgm:spPr/>
      <dgm:t>
        <a:bodyPr/>
        <a:lstStyle/>
        <a:p>
          <a:endParaRPr lang="it-IT"/>
        </a:p>
      </dgm:t>
    </dgm:pt>
    <dgm:pt modelId="{E606929B-6B24-445A-BFA1-22707C583D95}" type="sibTrans" cxnId="{DA06765C-7300-40D5-BE05-456AFF843379}">
      <dgm:prSet/>
      <dgm:spPr/>
      <dgm:t>
        <a:bodyPr/>
        <a:lstStyle/>
        <a:p>
          <a:endParaRPr lang="it-IT"/>
        </a:p>
      </dgm:t>
    </dgm:pt>
    <dgm:pt modelId="{5D81043C-247F-4E2A-8920-3892FAF0A63F}">
      <dgm:prSet phldrT="[Testo]"/>
      <dgm:spPr/>
      <dgm:t>
        <a:bodyPr/>
        <a:lstStyle/>
        <a:p>
          <a:r>
            <a:rPr lang="it-IT" dirty="0" smtClean="0"/>
            <a:t>Qualità interne</a:t>
          </a:r>
          <a:endParaRPr lang="it-IT" dirty="0"/>
        </a:p>
      </dgm:t>
    </dgm:pt>
    <dgm:pt modelId="{39696B35-D707-49F6-95CA-5931AF295B05}" type="parTrans" cxnId="{20111848-876D-49DB-8A1B-B631746974C9}">
      <dgm:prSet/>
      <dgm:spPr/>
      <dgm:t>
        <a:bodyPr/>
        <a:lstStyle/>
        <a:p>
          <a:endParaRPr lang="it-IT"/>
        </a:p>
      </dgm:t>
    </dgm:pt>
    <dgm:pt modelId="{749D074F-A907-4BD3-A124-C262B0DB3659}" type="sibTrans" cxnId="{20111848-876D-49DB-8A1B-B631746974C9}">
      <dgm:prSet/>
      <dgm:spPr/>
      <dgm:t>
        <a:bodyPr/>
        <a:lstStyle/>
        <a:p>
          <a:endParaRPr lang="it-IT"/>
        </a:p>
      </dgm:t>
    </dgm:pt>
    <dgm:pt modelId="{BD814CE5-BFB2-49A8-8EE0-CCD280912F26}">
      <dgm:prSet phldrT="[Testo]"/>
      <dgm:spPr/>
      <dgm:t>
        <a:bodyPr/>
        <a:lstStyle/>
        <a:p>
          <a:r>
            <a:rPr lang="it-IT" dirty="0" smtClean="0"/>
            <a:t>Qualità Esterne</a:t>
          </a:r>
          <a:endParaRPr lang="it-IT" dirty="0"/>
        </a:p>
      </dgm:t>
    </dgm:pt>
    <dgm:pt modelId="{031F79DE-1623-45B4-B0E6-E5F0C0C481B3}" type="parTrans" cxnId="{EAADFA0A-206B-4B2B-A12A-5F4812801835}">
      <dgm:prSet/>
      <dgm:spPr/>
      <dgm:t>
        <a:bodyPr/>
        <a:lstStyle/>
        <a:p>
          <a:endParaRPr lang="it-IT"/>
        </a:p>
      </dgm:t>
    </dgm:pt>
    <dgm:pt modelId="{F2CE1512-DE28-42E5-8539-C2A262BC94D2}" type="sibTrans" cxnId="{EAADFA0A-206B-4B2B-A12A-5F4812801835}">
      <dgm:prSet/>
      <dgm:spPr/>
      <dgm:t>
        <a:bodyPr/>
        <a:lstStyle/>
        <a:p>
          <a:endParaRPr lang="it-IT"/>
        </a:p>
      </dgm:t>
    </dgm:pt>
    <dgm:pt modelId="{F51987C5-4AB7-4D88-AC82-34825D3D27C0}">
      <dgm:prSet phldrT="[Testo]"/>
      <dgm:spPr/>
      <dgm:t>
        <a:bodyPr/>
        <a:lstStyle/>
        <a:p>
          <a:r>
            <a:rPr lang="it-IT" dirty="0" smtClean="0"/>
            <a:t>Qualità in uso</a:t>
          </a:r>
          <a:endParaRPr lang="it-IT" dirty="0"/>
        </a:p>
      </dgm:t>
    </dgm:pt>
    <dgm:pt modelId="{6929F481-AE8D-40B0-8863-36B44F7C7D88}" type="parTrans" cxnId="{83294595-BDBB-416C-A063-59171C06CEE1}">
      <dgm:prSet/>
      <dgm:spPr/>
      <dgm:t>
        <a:bodyPr/>
        <a:lstStyle/>
        <a:p>
          <a:endParaRPr lang="it-IT"/>
        </a:p>
      </dgm:t>
    </dgm:pt>
    <dgm:pt modelId="{6516CB76-83D3-413B-BFD9-7106B22FEAA6}" type="sibTrans" cxnId="{83294595-BDBB-416C-A063-59171C06CEE1}">
      <dgm:prSet/>
      <dgm:spPr/>
      <dgm:t>
        <a:bodyPr/>
        <a:lstStyle/>
        <a:p>
          <a:endParaRPr lang="it-IT"/>
        </a:p>
      </dgm:t>
    </dgm:pt>
    <dgm:pt modelId="{6971BA4A-1817-41E8-B9C4-2AF913714800}">
      <dgm:prSet phldrT="[Testo]"/>
      <dgm:spPr/>
      <dgm:t>
        <a:bodyPr/>
        <a:lstStyle/>
        <a:p>
          <a:r>
            <a:rPr lang="it-IT" dirty="0" smtClean="0"/>
            <a:t>Modello</a:t>
          </a:r>
          <a:endParaRPr lang="it-IT" dirty="0"/>
        </a:p>
      </dgm:t>
    </dgm:pt>
    <dgm:pt modelId="{93F0427A-57FB-4404-88BD-9682F5BAD3B6}" type="parTrans" cxnId="{AD725B0A-9EF6-432D-86F1-24B7B412AAF7}">
      <dgm:prSet/>
      <dgm:spPr/>
      <dgm:t>
        <a:bodyPr/>
        <a:lstStyle/>
        <a:p>
          <a:endParaRPr lang="it-IT"/>
        </a:p>
      </dgm:t>
    </dgm:pt>
    <dgm:pt modelId="{1E316E79-2D7E-439F-B303-808ACE16E297}" type="sibTrans" cxnId="{AD725B0A-9EF6-432D-86F1-24B7B412AAF7}">
      <dgm:prSet/>
      <dgm:spPr/>
      <dgm:t>
        <a:bodyPr/>
        <a:lstStyle/>
        <a:p>
          <a:endParaRPr lang="it-IT"/>
        </a:p>
      </dgm:t>
    </dgm:pt>
    <dgm:pt modelId="{157A27D3-DE90-4E2C-8A74-36E703DDBCDD}" type="pres">
      <dgm:prSet presAssocID="{7C061165-1C65-41B8-AC38-C0E8C4B428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99D45AF-6110-4DC1-BD0F-E74806027936}" type="pres">
      <dgm:prSet presAssocID="{60F4716F-A203-4D68-8AA7-6E8623D6B001}" presName="root1" presStyleCnt="0"/>
      <dgm:spPr/>
    </dgm:pt>
    <dgm:pt modelId="{485BDF49-0F5A-4FE1-A6A5-80E679D7252D}" type="pres">
      <dgm:prSet presAssocID="{60F4716F-A203-4D68-8AA7-6E8623D6B0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270A711-F6CA-4426-8167-2EB46D3BCD52}" type="pres">
      <dgm:prSet presAssocID="{60F4716F-A203-4D68-8AA7-6E8623D6B001}" presName="level2hierChild" presStyleCnt="0"/>
      <dgm:spPr/>
    </dgm:pt>
    <dgm:pt modelId="{3FB41E24-A389-47E7-A93A-8AF289324330}" type="pres">
      <dgm:prSet presAssocID="{93F0427A-57FB-4404-88BD-9682F5BAD3B6}" presName="conn2-1" presStyleLbl="parChTrans1D2" presStyleIdx="0" presStyleCnt="4"/>
      <dgm:spPr/>
      <dgm:t>
        <a:bodyPr/>
        <a:lstStyle/>
        <a:p>
          <a:endParaRPr lang="it-IT"/>
        </a:p>
      </dgm:t>
    </dgm:pt>
    <dgm:pt modelId="{C3E24A02-8B88-4DED-B59D-B307A0410CA4}" type="pres">
      <dgm:prSet presAssocID="{93F0427A-57FB-4404-88BD-9682F5BAD3B6}" presName="connTx" presStyleLbl="parChTrans1D2" presStyleIdx="0" presStyleCnt="4"/>
      <dgm:spPr/>
      <dgm:t>
        <a:bodyPr/>
        <a:lstStyle/>
        <a:p>
          <a:endParaRPr lang="it-IT"/>
        </a:p>
      </dgm:t>
    </dgm:pt>
    <dgm:pt modelId="{A391E79C-EC60-4F5F-8271-0F5CE494CB7F}" type="pres">
      <dgm:prSet presAssocID="{6971BA4A-1817-41E8-B9C4-2AF913714800}" presName="root2" presStyleCnt="0"/>
      <dgm:spPr/>
    </dgm:pt>
    <dgm:pt modelId="{EF8783DE-E5A3-4895-9096-F7DCB6B3DEE8}" type="pres">
      <dgm:prSet presAssocID="{6971BA4A-1817-41E8-B9C4-2AF913714800}" presName="LevelTwoTextNode" presStyleLbl="node2" presStyleIdx="0" presStyleCnt="4" custLinFactNeighborX="-2111" custLinFactNeighborY="-10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014619B-3AEE-4075-9366-4138FF602856}" type="pres">
      <dgm:prSet presAssocID="{6971BA4A-1817-41E8-B9C4-2AF913714800}" presName="level3hierChild" presStyleCnt="0"/>
      <dgm:spPr/>
    </dgm:pt>
    <dgm:pt modelId="{DC351AA3-9ADA-49DE-AA63-4615ED7C2C05}" type="pres">
      <dgm:prSet presAssocID="{39696B35-D707-49F6-95CA-5931AF295B05}" presName="conn2-1" presStyleLbl="parChTrans1D2" presStyleIdx="1" presStyleCnt="4"/>
      <dgm:spPr/>
      <dgm:t>
        <a:bodyPr/>
        <a:lstStyle/>
        <a:p>
          <a:endParaRPr lang="it-IT"/>
        </a:p>
      </dgm:t>
    </dgm:pt>
    <dgm:pt modelId="{DB1F3B0A-ED90-4AA0-889F-C0077E0F31EE}" type="pres">
      <dgm:prSet presAssocID="{39696B35-D707-49F6-95CA-5931AF295B05}" presName="connTx" presStyleLbl="parChTrans1D2" presStyleIdx="1" presStyleCnt="4"/>
      <dgm:spPr/>
      <dgm:t>
        <a:bodyPr/>
        <a:lstStyle/>
        <a:p>
          <a:endParaRPr lang="it-IT"/>
        </a:p>
      </dgm:t>
    </dgm:pt>
    <dgm:pt modelId="{E0D08803-AB2E-4FDC-9997-0EE3ABD8F436}" type="pres">
      <dgm:prSet presAssocID="{5D81043C-247F-4E2A-8920-3892FAF0A63F}" presName="root2" presStyleCnt="0"/>
      <dgm:spPr/>
    </dgm:pt>
    <dgm:pt modelId="{EC31FF1F-9BD3-4980-8427-708CB7AF646A}" type="pres">
      <dgm:prSet presAssocID="{5D81043C-247F-4E2A-8920-3892FAF0A63F}" presName="LevelTwoTextNode" presStyleLbl="node2" presStyleIdx="1" presStyleCnt="4" custLinFactY="7500" custLinFactNeighborX="37640" custLinFactNeighborY="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B28FCA3-6D68-4FCA-B2AB-A996842CFD11}" type="pres">
      <dgm:prSet presAssocID="{5D81043C-247F-4E2A-8920-3892FAF0A63F}" presName="level3hierChild" presStyleCnt="0"/>
      <dgm:spPr/>
    </dgm:pt>
    <dgm:pt modelId="{B066A27A-73CC-43C5-B639-12E28D89EAD9}" type="pres">
      <dgm:prSet presAssocID="{031F79DE-1623-45B4-B0E6-E5F0C0C481B3}" presName="conn2-1" presStyleLbl="parChTrans1D2" presStyleIdx="2" presStyleCnt="4"/>
      <dgm:spPr/>
      <dgm:t>
        <a:bodyPr/>
        <a:lstStyle/>
        <a:p>
          <a:endParaRPr lang="it-IT"/>
        </a:p>
      </dgm:t>
    </dgm:pt>
    <dgm:pt modelId="{86065F5D-98F6-425B-B6FA-248B7C01228B}" type="pres">
      <dgm:prSet presAssocID="{031F79DE-1623-45B4-B0E6-E5F0C0C481B3}" presName="connTx" presStyleLbl="parChTrans1D2" presStyleIdx="2" presStyleCnt="4"/>
      <dgm:spPr/>
      <dgm:t>
        <a:bodyPr/>
        <a:lstStyle/>
        <a:p>
          <a:endParaRPr lang="it-IT"/>
        </a:p>
      </dgm:t>
    </dgm:pt>
    <dgm:pt modelId="{7F162904-842E-4FE8-A9A7-3D4BC694200A}" type="pres">
      <dgm:prSet presAssocID="{BD814CE5-BFB2-49A8-8EE0-CCD280912F26}" presName="root2" presStyleCnt="0"/>
      <dgm:spPr/>
    </dgm:pt>
    <dgm:pt modelId="{D5C0286E-0983-448F-9A09-9E5808996C9E}" type="pres">
      <dgm:prSet presAssocID="{BD814CE5-BFB2-49A8-8EE0-CCD280912F26}" presName="LevelTwoTextNode" presStyleLbl="node2" presStyleIdx="2" presStyleCnt="4" custLinFactY="-10854" custLinFactNeighborX="37640" custLinFactNeighborY="-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AFFA715-F2C6-47F5-96F8-5762F25B82AA}" type="pres">
      <dgm:prSet presAssocID="{BD814CE5-BFB2-49A8-8EE0-CCD280912F26}" presName="level3hierChild" presStyleCnt="0"/>
      <dgm:spPr/>
    </dgm:pt>
    <dgm:pt modelId="{C58C752C-F004-425A-AF28-2ABFE46B18A3}" type="pres">
      <dgm:prSet presAssocID="{6929F481-AE8D-40B0-8863-36B44F7C7D88}" presName="conn2-1" presStyleLbl="parChTrans1D2" presStyleIdx="3" presStyleCnt="4"/>
      <dgm:spPr/>
      <dgm:t>
        <a:bodyPr/>
        <a:lstStyle/>
        <a:p>
          <a:endParaRPr lang="it-IT"/>
        </a:p>
      </dgm:t>
    </dgm:pt>
    <dgm:pt modelId="{E8CE92EC-65DE-4555-8962-0A880AC55D59}" type="pres">
      <dgm:prSet presAssocID="{6929F481-AE8D-40B0-8863-36B44F7C7D88}" presName="connTx" presStyleLbl="parChTrans1D2" presStyleIdx="3" presStyleCnt="4"/>
      <dgm:spPr/>
      <dgm:t>
        <a:bodyPr/>
        <a:lstStyle/>
        <a:p>
          <a:endParaRPr lang="it-IT"/>
        </a:p>
      </dgm:t>
    </dgm:pt>
    <dgm:pt modelId="{92BBD114-4221-4BF0-B127-2226D4941283}" type="pres">
      <dgm:prSet presAssocID="{F51987C5-4AB7-4D88-AC82-34825D3D27C0}" presName="root2" presStyleCnt="0"/>
      <dgm:spPr/>
    </dgm:pt>
    <dgm:pt modelId="{7F7EAA6C-CD5C-4FB9-AF0D-21CC5541AE71}" type="pres">
      <dgm:prSet presAssocID="{F51987C5-4AB7-4D88-AC82-34825D3D27C0}" presName="LevelTwoTextNode" presStyleLbl="node2" presStyleIdx="3" presStyleCnt="4" custLinFactNeighborX="-2111" custLinFactNeighborY="-324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18EEE9E-8FAE-4D5D-8AE5-AFC97B87C1A8}" type="pres">
      <dgm:prSet presAssocID="{F51987C5-4AB7-4D88-AC82-34825D3D27C0}" presName="level3hierChild" presStyleCnt="0"/>
      <dgm:spPr/>
    </dgm:pt>
  </dgm:ptLst>
  <dgm:cxnLst>
    <dgm:cxn modelId="{AD725B0A-9EF6-432D-86F1-24B7B412AAF7}" srcId="{60F4716F-A203-4D68-8AA7-6E8623D6B001}" destId="{6971BA4A-1817-41E8-B9C4-2AF913714800}" srcOrd="0" destOrd="0" parTransId="{93F0427A-57FB-4404-88BD-9682F5BAD3B6}" sibTransId="{1E316E79-2D7E-439F-B303-808ACE16E297}"/>
    <dgm:cxn modelId="{F5EE14CF-9C2A-4080-AE3D-BB62489BFC25}" type="presOf" srcId="{6929F481-AE8D-40B0-8863-36B44F7C7D88}" destId="{C58C752C-F004-425A-AF28-2ABFE46B18A3}" srcOrd="0" destOrd="0" presId="urn:microsoft.com/office/officeart/2005/8/layout/hierarchy2"/>
    <dgm:cxn modelId="{3744692D-9134-4C0F-B31D-E8D3BC9962F7}" type="presOf" srcId="{031F79DE-1623-45B4-B0E6-E5F0C0C481B3}" destId="{B066A27A-73CC-43C5-B639-12E28D89EAD9}" srcOrd="0" destOrd="0" presId="urn:microsoft.com/office/officeart/2005/8/layout/hierarchy2"/>
    <dgm:cxn modelId="{AE37C3E3-2336-4529-86CB-B0B58BF7503F}" type="presOf" srcId="{6929F481-AE8D-40B0-8863-36B44F7C7D88}" destId="{E8CE92EC-65DE-4555-8962-0A880AC55D59}" srcOrd="1" destOrd="0" presId="urn:microsoft.com/office/officeart/2005/8/layout/hierarchy2"/>
    <dgm:cxn modelId="{FC28073F-98C2-4B1C-AC1C-5105931F6D30}" type="presOf" srcId="{F51987C5-4AB7-4D88-AC82-34825D3D27C0}" destId="{7F7EAA6C-CD5C-4FB9-AF0D-21CC5541AE71}" srcOrd="0" destOrd="0" presId="urn:microsoft.com/office/officeart/2005/8/layout/hierarchy2"/>
    <dgm:cxn modelId="{61775ED8-CC48-4DBB-8E21-A9246334CBC8}" type="presOf" srcId="{BD814CE5-BFB2-49A8-8EE0-CCD280912F26}" destId="{D5C0286E-0983-448F-9A09-9E5808996C9E}" srcOrd="0" destOrd="0" presId="urn:microsoft.com/office/officeart/2005/8/layout/hierarchy2"/>
    <dgm:cxn modelId="{3C06A3BA-F427-4AB1-A812-B093D209C48E}" type="presOf" srcId="{39696B35-D707-49F6-95CA-5931AF295B05}" destId="{DC351AA3-9ADA-49DE-AA63-4615ED7C2C05}" srcOrd="0" destOrd="0" presId="urn:microsoft.com/office/officeart/2005/8/layout/hierarchy2"/>
    <dgm:cxn modelId="{7B755533-38FE-4FCF-9259-D1CF03540600}" type="presOf" srcId="{93F0427A-57FB-4404-88BD-9682F5BAD3B6}" destId="{C3E24A02-8B88-4DED-B59D-B307A0410CA4}" srcOrd="1" destOrd="0" presId="urn:microsoft.com/office/officeart/2005/8/layout/hierarchy2"/>
    <dgm:cxn modelId="{6818A2C2-00C0-41B3-A83F-19283CF8B6C7}" type="presOf" srcId="{39696B35-D707-49F6-95CA-5931AF295B05}" destId="{DB1F3B0A-ED90-4AA0-889F-C0077E0F31EE}" srcOrd="1" destOrd="0" presId="urn:microsoft.com/office/officeart/2005/8/layout/hierarchy2"/>
    <dgm:cxn modelId="{874656CE-C722-4D9B-8A62-04D64826C35F}" type="presOf" srcId="{93F0427A-57FB-4404-88BD-9682F5BAD3B6}" destId="{3FB41E24-A389-47E7-A93A-8AF289324330}" srcOrd="0" destOrd="0" presId="urn:microsoft.com/office/officeart/2005/8/layout/hierarchy2"/>
    <dgm:cxn modelId="{EAADFA0A-206B-4B2B-A12A-5F4812801835}" srcId="{60F4716F-A203-4D68-8AA7-6E8623D6B001}" destId="{BD814CE5-BFB2-49A8-8EE0-CCD280912F26}" srcOrd="2" destOrd="0" parTransId="{031F79DE-1623-45B4-B0E6-E5F0C0C481B3}" sibTransId="{F2CE1512-DE28-42E5-8539-C2A262BC94D2}"/>
    <dgm:cxn modelId="{CA15DADB-9039-454D-AFA1-48AB0011D1CC}" type="presOf" srcId="{6971BA4A-1817-41E8-B9C4-2AF913714800}" destId="{EF8783DE-E5A3-4895-9096-F7DCB6B3DEE8}" srcOrd="0" destOrd="0" presId="urn:microsoft.com/office/officeart/2005/8/layout/hierarchy2"/>
    <dgm:cxn modelId="{20111848-876D-49DB-8A1B-B631746974C9}" srcId="{60F4716F-A203-4D68-8AA7-6E8623D6B001}" destId="{5D81043C-247F-4E2A-8920-3892FAF0A63F}" srcOrd="1" destOrd="0" parTransId="{39696B35-D707-49F6-95CA-5931AF295B05}" sibTransId="{749D074F-A907-4BD3-A124-C262B0DB3659}"/>
    <dgm:cxn modelId="{83294595-BDBB-416C-A063-59171C06CEE1}" srcId="{60F4716F-A203-4D68-8AA7-6E8623D6B001}" destId="{F51987C5-4AB7-4D88-AC82-34825D3D27C0}" srcOrd="3" destOrd="0" parTransId="{6929F481-AE8D-40B0-8863-36B44F7C7D88}" sibTransId="{6516CB76-83D3-413B-BFD9-7106B22FEAA6}"/>
    <dgm:cxn modelId="{D7B07AC0-5F21-424C-A083-0BD63154D829}" type="presOf" srcId="{7C061165-1C65-41B8-AC38-C0E8C4B428DE}" destId="{157A27D3-DE90-4E2C-8A74-36E703DDBCDD}" srcOrd="0" destOrd="0" presId="urn:microsoft.com/office/officeart/2005/8/layout/hierarchy2"/>
    <dgm:cxn modelId="{3F7A0A55-D397-406E-80C3-3B560AD1EA35}" type="presOf" srcId="{60F4716F-A203-4D68-8AA7-6E8623D6B001}" destId="{485BDF49-0F5A-4FE1-A6A5-80E679D7252D}" srcOrd="0" destOrd="0" presId="urn:microsoft.com/office/officeart/2005/8/layout/hierarchy2"/>
    <dgm:cxn modelId="{A212F120-C81C-455E-BD1C-9C7CEE86FA5E}" type="presOf" srcId="{031F79DE-1623-45B4-B0E6-E5F0C0C481B3}" destId="{86065F5D-98F6-425B-B6FA-248B7C01228B}" srcOrd="1" destOrd="0" presId="urn:microsoft.com/office/officeart/2005/8/layout/hierarchy2"/>
    <dgm:cxn modelId="{DA06765C-7300-40D5-BE05-456AFF843379}" srcId="{7C061165-1C65-41B8-AC38-C0E8C4B428DE}" destId="{60F4716F-A203-4D68-8AA7-6E8623D6B001}" srcOrd="0" destOrd="0" parTransId="{A4438FFE-B889-476D-ABB9-A42C703AD521}" sibTransId="{E606929B-6B24-445A-BFA1-22707C583D95}"/>
    <dgm:cxn modelId="{92FE67FE-DB96-40D9-8DF5-D6C8564B83CF}" type="presOf" srcId="{5D81043C-247F-4E2A-8920-3892FAF0A63F}" destId="{EC31FF1F-9BD3-4980-8427-708CB7AF646A}" srcOrd="0" destOrd="0" presId="urn:microsoft.com/office/officeart/2005/8/layout/hierarchy2"/>
    <dgm:cxn modelId="{0FBF75A2-D678-40A3-9C5B-79F7BEFC10CA}" type="presParOf" srcId="{157A27D3-DE90-4E2C-8A74-36E703DDBCDD}" destId="{E99D45AF-6110-4DC1-BD0F-E74806027936}" srcOrd="0" destOrd="0" presId="urn:microsoft.com/office/officeart/2005/8/layout/hierarchy2"/>
    <dgm:cxn modelId="{0FB64AAB-E7C6-499A-8359-C9C68DCAD543}" type="presParOf" srcId="{E99D45AF-6110-4DC1-BD0F-E74806027936}" destId="{485BDF49-0F5A-4FE1-A6A5-80E679D7252D}" srcOrd="0" destOrd="0" presId="urn:microsoft.com/office/officeart/2005/8/layout/hierarchy2"/>
    <dgm:cxn modelId="{EA1708EA-0C0E-4630-911B-AAE6BECE8414}" type="presParOf" srcId="{E99D45AF-6110-4DC1-BD0F-E74806027936}" destId="{5270A711-F6CA-4426-8167-2EB46D3BCD52}" srcOrd="1" destOrd="0" presId="urn:microsoft.com/office/officeart/2005/8/layout/hierarchy2"/>
    <dgm:cxn modelId="{466F70E0-0966-48DB-B884-EEFE0B98FC0E}" type="presParOf" srcId="{5270A711-F6CA-4426-8167-2EB46D3BCD52}" destId="{3FB41E24-A389-47E7-A93A-8AF289324330}" srcOrd="0" destOrd="0" presId="urn:microsoft.com/office/officeart/2005/8/layout/hierarchy2"/>
    <dgm:cxn modelId="{0CC36230-AD21-4FF1-8215-C90E6AE3FD1E}" type="presParOf" srcId="{3FB41E24-A389-47E7-A93A-8AF289324330}" destId="{C3E24A02-8B88-4DED-B59D-B307A0410CA4}" srcOrd="0" destOrd="0" presId="urn:microsoft.com/office/officeart/2005/8/layout/hierarchy2"/>
    <dgm:cxn modelId="{D6761ABB-4A08-47A6-93F2-D3FDA4A75358}" type="presParOf" srcId="{5270A711-F6CA-4426-8167-2EB46D3BCD52}" destId="{A391E79C-EC60-4F5F-8271-0F5CE494CB7F}" srcOrd="1" destOrd="0" presId="urn:microsoft.com/office/officeart/2005/8/layout/hierarchy2"/>
    <dgm:cxn modelId="{5223D7CF-6892-4BDF-8020-453F4373DF99}" type="presParOf" srcId="{A391E79C-EC60-4F5F-8271-0F5CE494CB7F}" destId="{EF8783DE-E5A3-4895-9096-F7DCB6B3DEE8}" srcOrd="0" destOrd="0" presId="urn:microsoft.com/office/officeart/2005/8/layout/hierarchy2"/>
    <dgm:cxn modelId="{1AA392BF-4C26-4F5A-A50A-BA52DE1506C2}" type="presParOf" srcId="{A391E79C-EC60-4F5F-8271-0F5CE494CB7F}" destId="{8014619B-3AEE-4075-9366-4138FF602856}" srcOrd="1" destOrd="0" presId="urn:microsoft.com/office/officeart/2005/8/layout/hierarchy2"/>
    <dgm:cxn modelId="{87FD9F42-E320-401D-80CD-64ABB00BB1B8}" type="presParOf" srcId="{5270A711-F6CA-4426-8167-2EB46D3BCD52}" destId="{DC351AA3-9ADA-49DE-AA63-4615ED7C2C05}" srcOrd="2" destOrd="0" presId="urn:microsoft.com/office/officeart/2005/8/layout/hierarchy2"/>
    <dgm:cxn modelId="{A181108C-3317-4263-B37C-D173E88C45E9}" type="presParOf" srcId="{DC351AA3-9ADA-49DE-AA63-4615ED7C2C05}" destId="{DB1F3B0A-ED90-4AA0-889F-C0077E0F31EE}" srcOrd="0" destOrd="0" presId="urn:microsoft.com/office/officeart/2005/8/layout/hierarchy2"/>
    <dgm:cxn modelId="{2470440B-E24F-4DD9-A5EC-7F3330EE5775}" type="presParOf" srcId="{5270A711-F6CA-4426-8167-2EB46D3BCD52}" destId="{E0D08803-AB2E-4FDC-9997-0EE3ABD8F436}" srcOrd="3" destOrd="0" presId="urn:microsoft.com/office/officeart/2005/8/layout/hierarchy2"/>
    <dgm:cxn modelId="{5379E092-4C7D-4705-82DF-675E1B7785F0}" type="presParOf" srcId="{E0D08803-AB2E-4FDC-9997-0EE3ABD8F436}" destId="{EC31FF1F-9BD3-4980-8427-708CB7AF646A}" srcOrd="0" destOrd="0" presId="urn:microsoft.com/office/officeart/2005/8/layout/hierarchy2"/>
    <dgm:cxn modelId="{DEBE4CD0-3D01-42B0-B98B-E36F88E1FB62}" type="presParOf" srcId="{E0D08803-AB2E-4FDC-9997-0EE3ABD8F436}" destId="{9B28FCA3-6D68-4FCA-B2AB-A996842CFD11}" srcOrd="1" destOrd="0" presId="urn:microsoft.com/office/officeart/2005/8/layout/hierarchy2"/>
    <dgm:cxn modelId="{E2DF341B-A200-44B1-811F-87EF42CE2341}" type="presParOf" srcId="{5270A711-F6CA-4426-8167-2EB46D3BCD52}" destId="{B066A27A-73CC-43C5-B639-12E28D89EAD9}" srcOrd="4" destOrd="0" presId="urn:microsoft.com/office/officeart/2005/8/layout/hierarchy2"/>
    <dgm:cxn modelId="{25D1305E-4096-4D16-B9FD-54446ACF469D}" type="presParOf" srcId="{B066A27A-73CC-43C5-B639-12E28D89EAD9}" destId="{86065F5D-98F6-425B-B6FA-248B7C01228B}" srcOrd="0" destOrd="0" presId="urn:microsoft.com/office/officeart/2005/8/layout/hierarchy2"/>
    <dgm:cxn modelId="{B9F33C28-738D-40D4-895E-5C9EA7096F9E}" type="presParOf" srcId="{5270A711-F6CA-4426-8167-2EB46D3BCD52}" destId="{7F162904-842E-4FE8-A9A7-3D4BC694200A}" srcOrd="5" destOrd="0" presId="urn:microsoft.com/office/officeart/2005/8/layout/hierarchy2"/>
    <dgm:cxn modelId="{56B70D16-8298-464A-8AEE-AD07523902D0}" type="presParOf" srcId="{7F162904-842E-4FE8-A9A7-3D4BC694200A}" destId="{D5C0286E-0983-448F-9A09-9E5808996C9E}" srcOrd="0" destOrd="0" presId="urn:microsoft.com/office/officeart/2005/8/layout/hierarchy2"/>
    <dgm:cxn modelId="{D50B797E-403B-4AE0-BDA2-8779984AF03D}" type="presParOf" srcId="{7F162904-842E-4FE8-A9A7-3D4BC694200A}" destId="{7AFFA715-F2C6-47F5-96F8-5762F25B82AA}" srcOrd="1" destOrd="0" presId="urn:microsoft.com/office/officeart/2005/8/layout/hierarchy2"/>
    <dgm:cxn modelId="{70AA7C2C-4777-4D35-968C-F58865BD137F}" type="presParOf" srcId="{5270A711-F6CA-4426-8167-2EB46D3BCD52}" destId="{C58C752C-F004-425A-AF28-2ABFE46B18A3}" srcOrd="6" destOrd="0" presId="urn:microsoft.com/office/officeart/2005/8/layout/hierarchy2"/>
    <dgm:cxn modelId="{D16CE1CF-020C-4ED3-AC24-458A644A532D}" type="presParOf" srcId="{C58C752C-F004-425A-AF28-2ABFE46B18A3}" destId="{E8CE92EC-65DE-4555-8962-0A880AC55D59}" srcOrd="0" destOrd="0" presId="urn:microsoft.com/office/officeart/2005/8/layout/hierarchy2"/>
    <dgm:cxn modelId="{618F4E70-C03C-4527-BE02-369A0B070EAC}" type="presParOf" srcId="{5270A711-F6CA-4426-8167-2EB46D3BCD52}" destId="{92BBD114-4221-4BF0-B127-2226D4941283}" srcOrd="7" destOrd="0" presId="urn:microsoft.com/office/officeart/2005/8/layout/hierarchy2"/>
    <dgm:cxn modelId="{1901332B-6CB7-4CE7-806C-48F75F8FA0C8}" type="presParOf" srcId="{92BBD114-4221-4BF0-B127-2226D4941283}" destId="{7F7EAA6C-CD5C-4FB9-AF0D-21CC5541AE71}" srcOrd="0" destOrd="0" presId="urn:microsoft.com/office/officeart/2005/8/layout/hierarchy2"/>
    <dgm:cxn modelId="{0ACD4384-20AA-41CC-AABE-03DD63E0F8CB}" type="presParOf" srcId="{92BBD114-4221-4BF0-B127-2226D4941283}" destId="{C18EEE9E-8FAE-4D5D-8AE5-AFC97B87C1A8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Codice_sorgen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0034" y="2714620"/>
            <a:ext cx="8062912" cy="1470025"/>
          </a:xfrm>
        </p:spPr>
        <p:txBody>
          <a:bodyPr>
            <a:normAutofit/>
          </a:bodyPr>
          <a:lstStyle/>
          <a:p>
            <a:r>
              <a:rPr lang="it-IT" b="1" dirty="0" smtClean="0"/>
              <a:t>Metrica – Linee di codice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00034" y="2285992"/>
            <a:ext cx="8062912" cy="428628"/>
          </a:xfrm>
        </p:spPr>
        <p:txBody>
          <a:bodyPr>
            <a:normAutofit/>
          </a:bodyPr>
          <a:lstStyle/>
          <a:p>
            <a:r>
              <a:rPr lang="it-IT" sz="2000" b="1" dirty="0" smtClean="0">
                <a:solidFill>
                  <a:schemeClr val="tx1"/>
                </a:solidFill>
              </a:rPr>
              <a:t>ISW – Gruppo01 - </a:t>
            </a:r>
            <a:r>
              <a:rPr lang="it-IT" sz="2000" b="1" dirty="0" err="1" smtClean="0">
                <a:solidFill>
                  <a:schemeClr val="tx1"/>
                </a:solidFill>
              </a:rPr>
              <a:t>TeamSoftwareRevolution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/>
          <a:lstStyle/>
          <a:p>
            <a:r>
              <a:rPr lang="it-IT" b="1" dirty="0" smtClean="0"/>
              <a:t>Usabilità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appreso, capito e benaccetto dall’utente.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643050"/>
            <a:ext cx="478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Comprensibilità</a:t>
            </a:r>
            <a:r>
              <a:rPr lang="it-IT" sz="2000" dirty="0" smtClean="0">
                <a:solidFill>
                  <a:schemeClr val="bg1"/>
                </a:solidFill>
              </a:rPr>
              <a:t>: Capire i concetti del SW </a:t>
            </a:r>
            <a:r>
              <a:rPr lang="it-IT" sz="2000" u="sng" dirty="0" smtClean="0">
                <a:solidFill>
                  <a:schemeClr val="bg1"/>
                </a:solidFill>
              </a:rPr>
              <a:t>e mettere l’utente in condizione di servirsene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286248" y="2428868"/>
            <a:ext cx="442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Apprendibilità</a:t>
            </a:r>
            <a:r>
              <a:rPr lang="it-IT" sz="2000" b="1" dirty="0" smtClean="0">
                <a:solidFill>
                  <a:srgbClr val="FFFF00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Riduzione del tempo</a:t>
            </a:r>
            <a:r>
              <a:rPr lang="it-IT" sz="2000" dirty="0" smtClean="0">
                <a:solidFill>
                  <a:schemeClr val="bg1"/>
                </a:solidFill>
              </a:rPr>
              <a:t> richiesto all’utente </a:t>
            </a:r>
            <a:r>
              <a:rPr lang="it-IT" sz="2000" u="sng" dirty="0" smtClean="0">
                <a:solidFill>
                  <a:schemeClr val="bg1"/>
                </a:solidFill>
              </a:rPr>
              <a:t>per imparare</a:t>
            </a:r>
            <a:r>
              <a:rPr lang="it-IT" sz="2000" dirty="0" smtClean="0">
                <a:solidFill>
                  <a:schemeClr val="bg1"/>
                </a:solidFill>
              </a:rPr>
              <a:t> ad usare il sistema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57818" y="3714752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Operabilità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Utilizzarlo e controllarne l’uso </a:t>
            </a:r>
            <a:r>
              <a:rPr lang="it-IT" sz="2000" dirty="0" smtClean="0">
                <a:solidFill>
                  <a:schemeClr val="bg1"/>
                </a:solidFill>
              </a:rPr>
              <a:t>per i propri scopi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00562" y="5072074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Attrattiva</a:t>
            </a:r>
            <a:r>
              <a:rPr lang="it-IT" sz="2000" dirty="0" smtClean="0">
                <a:solidFill>
                  <a:schemeClr val="bg1"/>
                </a:solidFill>
              </a:rPr>
              <a:t>: Essere </a:t>
            </a:r>
            <a:r>
              <a:rPr lang="it-IT" sz="2000" u="sng" dirty="0" smtClean="0">
                <a:solidFill>
                  <a:schemeClr val="bg1"/>
                </a:solidFill>
              </a:rPr>
              <a:t>piacevole per l’utente</a:t>
            </a:r>
            <a:r>
              <a:rPr lang="it-IT" sz="2000" dirty="0" smtClean="0">
                <a:solidFill>
                  <a:schemeClr val="bg1"/>
                </a:solidFill>
              </a:rPr>
              <a:t> che ne fa uso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7224" y="5857892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" name="Immagine 9" descr="det_marketing-funnel_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3771894" cy="235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Manutenibilità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7358082" cy="6429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000" dirty="0" smtClean="0"/>
              <a:t>Capacità di essere modificato, corretto, migliorato o adattato.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857364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r>
              <a:rPr lang="it-IT" sz="2000" dirty="0" smtClean="0">
                <a:solidFill>
                  <a:schemeClr val="bg1"/>
                </a:solidFill>
              </a:rPr>
              <a:t>: Facilità con un quale è </a:t>
            </a:r>
            <a:r>
              <a:rPr lang="it-IT" sz="2000" u="sng" dirty="0" smtClean="0">
                <a:solidFill>
                  <a:schemeClr val="bg1"/>
                </a:solidFill>
              </a:rPr>
              <a:t>possibile analizzare il codice alla ricerca di errori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7158" y="3357562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r>
              <a:rPr lang="it-IT" sz="2000" dirty="0" smtClean="0">
                <a:solidFill>
                  <a:schemeClr val="bg1"/>
                </a:solidFill>
              </a:rPr>
              <a:t>: Permettere </a:t>
            </a:r>
            <a:r>
              <a:rPr lang="it-IT" sz="2000" u="sng" dirty="0" smtClean="0">
                <a:solidFill>
                  <a:schemeClr val="bg1"/>
                </a:solidFill>
              </a:rPr>
              <a:t>l’implementazione di una specifica modifica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58" y="4929198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Stabilità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Evitare risultati e comportamenti inaspettati </a:t>
            </a:r>
            <a:r>
              <a:rPr lang="it-IT" sz="2000" dirty="0" smtClean="0">
                <a:solidFill>
                  <a:schemeClr val="bg1"/>
                </a:solidFill>
              </a:rPr>
              <a:t>dopo una modifica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214810" y="4929198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Testabilità</a:t>
            </a:r>
            <a:r>
              <a:rPr lang="it-IT" sz="2000" dirty="0" smtClean="0">
                <a:solidFill>
                  <a:schemeClr val="bg1"/>
                </a:solidFill>
              </a:rPr>
              <a:t>:  </a:t>
            </a:r>
            <a:r>
              <a:rPr lang="it-IT" sz="2000" u="sng" dirty="0" smtClean="0">
                <a:solidFill>
                  <a:schemeClr val="bg1"/>
                </a:solidFill>
              </a:rPr>
              <a:t>Facilità di </a:t>
            </a:r>
            <a:r>
              <a:rPr lang="it-IT" sz="2000" u="sng" dirty="0" err="1" smtClean="0">
                <a:solidFill>
                  <a:schemeClr val="bg1"/>
                </a:solidFill>
              </a:rPr>
              <a:t>testing</a:t>
            </a:r>
            <a:r>
              <a:rPr lang="it-IT" sz="2000" u="sng" dirty="0" smtClean="0">
                <a:solidFill>
                  <a:schemeClr val="bg1"/>
                </a:solidFill>
              </a:rPr>
              <a:t> </a:t>
            </a:r>
            <a:r>
              <a:rPr lang="it-IT" sz="2000" dirty="0" smtClean="0">
                <a:solidFill>
                  <a:schemeClr val="bg1"/>
                </a:solidFill>
              </a:rPr>
              <a:t>per la validazione di modifiche apportate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" name="Immagine 8" descr="manutenzione_informa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428736"/>
            <a:ext cx="321471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Portabilità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82296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trasportato e operare in ambienti diversi.</a:t>
            </a:r>
            <a:endParaRPr lang="it-IT" sz="2000" dirty="0"/>
          </a:p>
        </p:txBody>
      </p:sp>
      <p:pic>
        <p:nvPicPr>
          <p:cNvPr id="4" name="Immagine 3" descr="Téléphones-porta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4143380"/>
            <a:ext cx="3357586" cy="25260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0034" y="1643050"/>
            <a:ext cx="614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Adattabilità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essere </a:t>
            </a:r>
            <a:r>
              <a:rPr lang="it-IT" sz="2000" u="sng" dirty="0" smtClean="0">
                <a:solidFill>
                  <a:schemeClr val="bg1"/>
                </a:solidFill>
              </a:rPr>
              <a:t>adattato per differenti ambienti</a:t>
            </a:r>
            <a:r>
              <a:rPr lang="it-IT" sz="2000" dirty="0" smtClean="0">
                <a:solidFill>
                  <a:schemeClr val="bg1"/>
                </a:solidFill>
              </a:rPr>
              <a:t> operativi senza applicare modifiche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2857496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Installabilità</a:t>
            </a:r>
            <a:r>
              <a:rPr lang="it-IT" sz="2000" dirty="0" smtClean="0">
                <a:solidFill>
                  <a:schemeClr val="bg1"/>
                </a:solidFill>
              </a:rPr>
              <a:t>: Capacità del software di essere </a:t>
            </a:r>
            <a:r>
              <a:rPr lang="it-IT" sz="2000" u="sng" dirty="0" smtClean="0">
                <a:solidFill>
                  <a:schemeClr val="bg1"/>
                </a:solidFill>
              </a:rPr>
              <a:t>installato in uno specifico ambiente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71472" y="4714884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Sostituibilità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Capacità di essere sostituito </a:t>
            </a:r>
            <a:r>
              <a:rPr lang="it-IT" sz="2000" dirty="0" smtClean="0">
                <a:solidFill>
                  <a:schemeClr val="bg1"/>
                </a:solidFill>
              </a:rPr>
              <a:t>con un prodotto che svolge gli stessi compiti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857752" y="2928934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r>
              <a:rPr lang="it-IT" b="1" dirty="0" smtClean="0"/>
              <a:t>[9126-4] Qualità in uso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2643206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rgbClr val="FFC000"/>
                </a:solidFill>
              </a:rPr>
              <a:t>Rappresenta il punto di vista dell'utente sul software.</a:t>
            </a:r>
          </a:p>
          <a:p>
            <a:pPr>
              <a:buNone/>
            </a:pPr>
            <a:r>
              <a:rPr lang="it-IT" dirty="0" smtClean="0"/>
              <a:t>Il livello di</a:t>
            </a:r>
            <a:r>
              <a:rPr lang="it-IT" b="1" dirty="0" smtClean="0">
                <a:solidFill>
                  <a:srgbClr val="FFC000"/>
                </a:solidFill>
              </a:rPr>
              <a:t> Qualità in uso</a:t>
            </a:r>
            <a:r>
              <a:rPr lang="it-IT" dirty="0" smtClean="0"/>
              <a:t> è raggiunto quando si è raggiunto sia il livello di qualità esterna sia il livello di qualità interna.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3500438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Produttività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spendere una quantità di risorse appropriate in relazione all'efficacia ottenuta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57720" y="350043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Efficacia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raggiungere gli obiettivi con accuratezza e completezza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85720" y="5143512"/>
            <a:ext cx="350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Soddisfazione</a:t>
            </a:r>
            <a:r>
              <a:rPr lang="it-IT" sz="2000" dirty="0" smtClean="0">
                <a:solidFill>
                  <a:schemeClr val="bg1"/>
                </a:solidFill>
              </a:rPr>
              <a:t>: capacità del prodotto di soddisfare gli utenti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86248" y="5000636"/>
            <a:ext cx="4643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Sicurezza: </a:t>
            </a:r>
            <a:r>
              <a:rPr lang="it-IT" sz="2000" dirty="0" smtClean="0">
                <a:solidFill>
                  <a:schemeClr val="bg1"/>
                </a:solidFill>
              </a:rPr>
              <a:t>Raggiungere accettabili livelli di rischio di danni a persone, software, apparecchiature o all'ambiente d'uso.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57163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Perché il numero di linee di codice non rappresenta una </a:t>
            </a:r>
            <a:r>
              <a:rPr lang="it-IT" b="1" dirty="0" smtClean="0">
                <a:solidFill>
                  <a:srgbClr val="FFC000"/>
                </a:solidFill>
              </a:rPr>
              <a:t>metrica di qualità </a:t>
            </a:r>
            <a:r>
              <a:rPr lang="it-IT" dirty="0" smtClean="0"/>
              <a:t>di un software?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5720" y="214290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Presa visione dello Standard ISO/IEC 9126, possiamo porci una domanda:</a:t>
            </a:r>
            <a:endParaRPr lang="it-IT" sz="2800" b="1" dirty="0">
              <a:solidFill>
                <a:srgbClr val="00B050"/>
              </a:solidFill>
            </a:endParaRPr>
          </a:p>
        </p:txBody>
      </p:sp>
      <p:pic>
        <p:nvPicPr>
          <p:cNvPr id="5" name="Immagine 4" descr="domanda-di-riser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214686"/>
            <a:ext cx="6350000" cy="28956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4286248" y="5357826"/>
            <a:ext cx="714380" cy="21431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NO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35743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Le </a:t>
            </a:r>
            <a:r>
              <a:rPr lang="it-IT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 uso </a:t>
            </a:r>
            <a:r>
              <a:rPr lang="it-IT" sz="2800" dirty="0" smtClean="0">
                <a:solidFill>
                  <a:schemeClr val="bg1"/>
                </a:solidFill>
              </a:rPr>
              <a:t>descrivono e giudicano il software dal punto di vista dell’utente, che quindi non ha accesso al codice.</a:t>
            </a:r>
          </a:p>
          <a:p>
            <a:r>
              <a:rPr lang="it-IT" sz="2800" dirty="0" smtClean="0">
                <a:solidFill>
                  <a:schemeClr val="bg1"/>
                </a:solidFill>
              </a:rPr>
              <a:t>Di conseguenza sappiamo che non hanno a che fare con la struttura interna del prodotto. 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1/3</a:t>
            </a:r>
            <a:endParaRPr lang="it-IT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2/3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178592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smtClean="0">
                <a:solidFill>
                  <a:schemeClr val="bg1"/>
                </a:solidFill>
              </a:rPr>
              <a:t>Identifichiamo tra  le sotto caratteristiche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esterne </a:t>
            </a:r>
            <a:r>
              <a:rPr lang="it-IT" sz="3600" dirty="0" smtClean="0">
                <a:solidFill>
                  <a:schemeClr val="bg1"/>
                </a:solidFill>
              </a:rPr>
              <a:t>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interne</a:t>
            </a:r>
            <a:r>
              <a:rPr lang="it-IT" sz="3600" dirty="0" smtClean="0">
                <a:solidFill>
                  <a:schemeClr val="bg1"/>
                </a:solidFill>
              </a:rPr>
              <a:t>, quelle che si occupano di valutare il codice.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14414" y="4429132"/>
            <a:ext cx="4143404" cy="22145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 descr="identific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500570"/>
            <a:ext cx="2857520" cy="207170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071802" y="564357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ISO/IEC 9126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0715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 </a:t>
            </a:r>
            <a:r>
              <a:rPr lang="it-IT" sz="2800" b="1" dirty="0" err="1" smtClean="0">
                <a:solidFill>
                  <a:srgbClr val="FFC000"/>
                </a:solidFill>
              </a:rPr>
              <a:t>manutenibilità</a:t>
            </a: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è l’unica qualità che tratta la visione e la manipolazione del codice.</a:t>
            </a:r>
            <a:endParaRPr lang="it-IT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43438" y="2714620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Facilità con un quale analizzare il codice alla ricerca di errori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714620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Implementazione di una specifica modifica (Sul codice)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3/</a:t>
            </a:r>
            <a:r>
              <a:rPr lang="it-IT" sz="4000" b="1" dirty="0" err="1" smtClean="0">
                <a:solidFill>
                  <a:schemeClr val="bg1"/>
                </a:solidFill>
              </a:rPr>
              <a:t>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16430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In particolare solo due sotto caratteristiche si riferiscono e agiscono direttamente sul codice:</a:t>
            </a:r>
            <a:endParaRPr lang="it-IT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464344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Nessuna di queste parla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della quantità di righe di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codice</a:t>
            </a:r>
            <a:endParaRPr lang="it-IT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Quindi…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11175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3200" dirty="0" smtClean="0"/>
              <a:t>Il numero di righe di codice rappresenta una </a:t>
            </a:r>
            <a:r>
              <a:rPr lang="it-IT" sz="3200" b="1" dirty="0" smtClean="0">
                <a:solidFill>
                  <a:srgbClr val="FFFF00"/>
                </a:solidFill>
              </a:rPr>
              <a:t>metrica di qualità </a:t>
            </a:r>
            <a:r>
              <a:rPr lang="it-IT" sz="3200" dirty="0" smtClean="0"/>
              <a:t>di un software? </a:t>
            </a:r>
            <a:endParaRPr lang="it-IT" sz="3200" dirty="0"/>
          </a:p>
        </p:txBody>
      </p:sp>
      <p:pic>
        <p:nvPicPr>
          <p:cNvPr id="4" name="Immagine 3" descr="No-Meme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571744"/>
            <a:ext cx="4286253" cy="3857628"/>
          </a:xfrm>
          <a:prstGeom prst="rect">
            <a:avLst/>
          </a:prstGeom>
        </p:spPr>
      </p:pic>
      <p:pic>
        <p:nvPicPr>
          <p:cNvPr id="5" name="Immagine 4" descr="1280x720-Pj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928934"/>
            <a:ext cx="4318031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39290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3600" dirty="0" smtClean="0"/>
              <a:t>Le linee di codice sono molto accurate perché </a:t>
            </a:r>
            <a:r>
              <a:rPr lang="it-IT" sz="3600" b="1" u="sng" dirty="0" smtClean="0"/>
              <a:t>misurano esattamente ciò che è stato editato</a:t>
            </a:r>
            <a:r>
              <a:rPr lang="it-IT" sz="3600" dirty="0" smtClean="0"/>
              <a:t>, ma poco significative perché non dicono nulla sulla difficoltà reale del problema.</a:t>
            </a:r>
            <a:endParaRPr lang="it-IT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18300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Componenti del Team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472" y="1643050"/>
            <a:ext cx="6115064" cy="4143404"/>
          </a:xfrm>
        </p:spPr>
        <p:txBody>
          <a:bodyPr/>
          <a:lstStyle/>
          <a:p>
            <a:r>
              <a:rPr lang="it-IT" b="1" dirty="0" smtClean="0"/>
              <a:t>Carta Stefano (Team Leader)</a:t>
            </a:r>
          </a:p>
          <a:p>
            <a:r>
              <a:rPr lang="it-IT" b="1" dirty="0" smtClean="0"/>
              <a:t>Carta Fabio</a:t>
            </a:r>
          </a:p>
          <a:p>
            <a:r>
              <a:rPr lang="it-IT" b="1" dirty="0" err="1" smtClean="0"/>
              <a:t>Argiolas</a:t>
            </a:r>
            <a:r>
              <a:rPr lang="it-IT" b="1" dirty="0" smtClean="0"/>
              <a:t> Alessandro</a:t>
            </a:r>
          </a:p>
          <a:p>
            <a:r>
              <a:rPr lang="it-IT" b="1" dirty="0" err="1" smtClean="0"/>
              <a:t>Bertulu</a:t>
            </a:r>
            <a:r>
              <a:rPr lang="it-IT" b="1" dirty="0" smtClean="0"/>
              <a:t> Giovanni</a:t>
            </a:r>
          </a:p>
          <a:p>
            <a:r>
              <a:rPr lang="it-IT" b="1" dirty="0" err="1" smtClean="0"/>
              <a:t>Desogus</a:t>
            </a:r>
            <a:r>
              <a:rPr lang="it-IT" b="1" dirty="0" smtClean="0"/>
              <a:t> Omar</a:t>
            </a:r>
          </a:p>
          <a:p>
            <a:r>
              <a:rPr lang="it-IT" b="1" dirty="0" err="1" smtClean="0"/>
              <a:t>Fadda</a:t>
            </a:r>
            <a:r>
              <a:rPr lang="it-IT" b="1" dirty="0" smtClean="0"/>
              <a:t> Luca</a:t>
            </a:r>
          </a:p>
          <a:p>
            <a:r>
              <a:rPr lang="it-IT" b="1" dirty="0" smtClean="0"/>
              <a:t>Zucca Luigi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572264" y="1643050"/>
            <a:ext cx="2571736" cy="414340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48554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49062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49044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it-IT" sz="3000" i="1" dirty="0" smtClean="0"/>
              <a:t>48975</a:t>
            </a:r>
            <a:endParaRPr kumimoji="0" lang="it-IT" sz="3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65053</a:t>
            </a:r>
            <a:endParaRPr kumimoji="0" lang="it-IT" sz="3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 txBox="1">
            <a:spLocks/>
          </p:cNvSpPr>
          <p:nvPr/>
        </p:nvSpPr>
        <p:spPr>
          <a:xfrm>
            <a:off x="428596" y="1214422"/>
            <a:ext cx="8229600" cy="150019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lunghezza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codice e quindi il relativo numero di righe può dipendere da fattori quali: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28661" y="3643314"/>
            <a:ext cx="821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Esperienza e bravura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28662" y="4714884"/>
            <a:ext cx="821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Scelte stilistiche</a:t>
            </a:r>
            <a:endParaRPr lang="it-IT" sz="2800" dirty="0"/>
          </a:p>
        </p:txBody>
      </p:sp>
      <p:pic>
        <p:nvPicPr>
          <p:cNvPr id="12" name="Immagine 11" descr="programmat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2428868"/>
            <a:ext cx="3238500" cy="414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5490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Esperienza e Bravura</a:t>
            </a: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89002"/>
          </a:xfrm>
        </p:spPr>
        <p:txBody>
          <a:bodyPr/>
          <a:lstStyle/>
          <a:p>
            <a:pPr algn="ctr">
              <a:buNone/>
            </a:pPr>
            <a:r>
              <a:rPr lang="it-IT" b="1" dirty="0" smtClean="0">
                <a:solidFill>
                  <a:srgbClr val="FFFF00"/>
                </a:solidFill>
              </a:rPr>
              <a:t>Non tutti i programmatori possiedono le stesse conoscenze e competenze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571472" y="3429000"/>
            <a:ext cx="8229600" cy="178595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Quello che può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essere scritto in poche righe di codice da un programmatore esperto, sarà scritto da un programmatore inesperto con l’uso di un numero di righe maggiore.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Strutturato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Esempio in  c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orientato ad Oggetti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Esempio java</a:t>
            </a:r>
            <a:endParaRPr lang="it-I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r>
              <a:rPr lang="it-IT" b="1" dirty="0" smtClean="0"/>
              <a:t>Linguaggio Funzionale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Esempio </a:t>
            </a:r>
            <a:r>
              <a:rPr lang="it-IT" dirty="0" err="1" smtClean="0"/>
              <a:t>ocaml</a:t>
            </a:r>
            <a:endParaRPr lang="it-IT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Scelte stilistiche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I programmatori </a:t>
            </a:r>
            <a:r>
              <a:rPr lang="it-IT" u="sng" dirty="0" smtClean="0">
                <a:solidFill>
                  <a:schemeClr val="bg1"/>
                </a:solidFill>
              </a:rPr>
              <a:t>possono scegliere quale stile adottare</a:t>
            </a:r>
            <a:r>
              <a:rPr lang="it-IT" dirty="0" smtClean="0">
                <a:solidFill>
                  <a:schemeClr val="bg1"/>
                </a:solidFill>
              </a:rPr>
              <a:t> durante la stesura del codice.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Un </a:t>
            </a:r>
            <a:r>
              <a:rPr lang="it-IT" b="1" u="sng" dirty="0" smtClean="0">
                <a:solidFill>
                  <a:srgbClr val="FFC000"/>
                </a:solidFill>
              </a:rPr>
              <a:t>codice leggibile</a:t>
            </a:r>
            <a:r>
              <a:rPr lang="it-IT" dirty="0" smtClean="0">
                <a:solidFill>
                  <a:schemeClr val="bg1"/>
                </a:solidFill>
              </a:rPr>
              <a:t>, il più delle volte, </a:t>
            </a:r>
            <a:r>
              <a:rPr lang="it-IT" b="1" u="sng" dirty="0" smtClean="0">
                <a:solidFill>
                  <a:srgbClr val="FFC000"/>
                </a:solidFill>
              </a:rPr>
              <a:t>risulta più lungo.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Se vogliamo avere un </a:t>
            </a:r>
            <a:r>
              <a:rPr lang="it-IT" b="1" u="sng" dirty="0" smtClean="0">
                <a:solidFill>
                  <a:srgbClr val="00B0F0"/>
                </a:solidFill>
              </a:rPr>
              <a:t>codice</a:t>
            </a:r>
            <a:r>
              <a:rPr lang="it-IT" dirty="0" smtClean="0">
                <a:solidFill>
                  <a:schemeClr val="bg1"/>
                </a:solidFill>
              </a:rPr>
              <a:t> più </a:t>
            </a:r>
            <a:r>
              <a:rPr lang="it-IT" b="1" u="sng" dirty="0" smtClean="0">
                <a:solidFill>
                  <a:srgbClr val="00B0F0"/>
                </a:solidFill>
              </a:rPr>
              <a:t>compatto</a:t>
            </a:r>
            <a:r>
              <a:rPr lang="it-IT" dirty="0" smtClean="0">
                <a:solidFill>
                  <a:schemeClr val="bg1"/>
                </a:solidFill>
              </a:rPr>
              <a:t> possiamo adottare sintassi specifiche </a:t>
            </a:r>
            <a:r>
              <a:rPr lang="it-IT" b="1" u="sng" dirty="0" smtClean="0">
                <a:solidFill>
                  <a:srgbClr val="00B0F0"/>
                </a:solidFill>
              </a:rPr>
              <a:t>a discapito della comprensibilità.</a:t>
            </a:r>
            <a:endParaRPr lang="it-IT" b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5490"/>
          </a:xfrm>
        </p:spPr>
        <p:txBody>
          <a:bodyPr/>
          <a:lstStyle/>
          <a:p>
            <a:r>
              <a:rPr lang="it-IT" dirty="0" smtClean="0"/>
              <a:t>Esempio (Linguaggio C)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Fare esempio con codici uguali.</a:t>
            </a:r>
          </a:p>
          <a:p>
            <a:pPr>
              <a:buNone/>
            </a:pPr>
            <a:r>
              <a:rPr lang="it-IT" dirty="0" smtClean="0"/>
              <a:t>Uno tutto su una linea con il nome delle variabili completo (</a:t>
            </a:r>
            <a:r>
              <a:rPr lang="it-IT" dirty="0" err="1" smtClean="0"/>
              <a:t>es</a:t>
            </a:r>
            <a:r>
              <a:rPr lang="it-IT" dirty="0" smtClean="0"/>
              <a:t>: variabile e non </a:t>
            </a:r>
            <a:r>
              <a:rPr lang="it-IT" dirty="0" err="1" smtClean="0"/>
              <a:t>var</a:t>
            </a:r>
            <a:r>
              <a:rPr lang="it-IT" dirty="0" smtClean="0"/>
              <a:t>)</a:t>
            </a:r>
          </a:p>
          <a:p>
            <a:pPr>
              <a:buNone/>
            </a:pPr>
            <a:r>
              <a:rPr lang="it-IT" dirty="0" smtClean="0"/>
              <a:t>Uno su più linee con variabili complete</a:t>
            </a:r>
          </a:p>
          <a:p>
            <a:pPr>
              <a:buNone/>
            </a:pPr>
            <a:r>
              <a:rPr lang="it-IT" dirty="0" smtClean="0"/>
              <a:t>Uno su una linea con variabili abbreviate</a:t>
            </a:r>
          </a:p>
          <a:p>
            <a:pPr>
              <a:buNone/>
            </a:pPr>
            <a:r>
              <a:rPr lang="it-IT" dirty="0" smtClean="0"/>
              <a:t>Uno su più linee con variabili abbreviate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Conclusioni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/>
          <a:lstStyle/>
          <a:p>
            <a:r>
              <a:rPr lang="it-IT" b="1" dirty="0" smtClean="0"/>
              <a:t>Metrica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278608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Cos’è una metrica?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</a:t>
            </a:r>
            <a:r>
              <a:rPr lang="it-IT" dirty="0" smtClean="0"/>
              <a:t> (</a:t>
            </a:r>
            <a:r>
              <a:rPr lang="it-IT" i="1" dirty="0" smtClean="0"/>
              <a:t>International </a:t>
            </a:r>
            <a:r>
              <a:rPr lang="it-IT" i="1" dirty="0" err="1" smtClean="0"/>
              <a:t>Organization</a:t>
            </a:r>
            <a:r>
              <a:rPr lang="it-IT" i="1" dirty="0" smtClean="0"/>
              <a:t> </a:t>
            </a:r>
            <a:r>
              <a:rPr lang="it-IT" i="1" dirty="0" err="1" smtClean="0"/>
              <a:t>for</a:t>
            </a:r>
            <a:r>
              <a:rPr lang="it-IT" i="1" dirty="0" smtClean="0"/>
              <a:t> </a:t>
            </a:r>
            <a:r>
              <a:rPr lang="it-IT" i="1" dirty="0" err="1" smtClean="0"/>
              <a:t>Standardization</a:t>
            </a:r>
            <a:r>
              <a:rPr lang="it-IT" dirty="0" smtClean="0"/>
              <a:t>) definisce uno standard denominato </a:t>
            </a: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ISO/IEC 9126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5720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002060"/>
                </a:solidFill>
              </a:rPr>
              <a:t>ISO/IEC 9126 individua una serie di linee guida per descrivere un </a:t>
            </a:r>
            <a:r>
              <a:rPr lang="it-IT" sz="2800" b="1" u="sng" dirty="0" smtClean="0">
                <a:solidFill>
                  <a:srgbClr val="002060"/>
                </a:solidFill>
              </a:rPr>
              <a:t>modello di valutazione delle qualità </a:t>
            </a:r>
            <a:r>
              <a:rPr lang="it-IT" sz="2800" b="1" dirty="0" smtClean="0">
                <a:solidFill>
                  <a:srgbClr val="002060"/>
                </a:solidFill>
              </a:rPr>
              <a:t>del SW.</a:t>
            </a:r>
            <a:endParaRPr lang="it-IT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ISO/IEC 9126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b="1" dirty="0" smtClean="0"/>
              <a:t>Divisa in tre parti</a:t>
            </a:r>
            <a:endParaRPr lang="it-IT" b="1" dirty="0"/>
          </a:p>
        </p:txBody>
      </p:sp>
      <p:graphicFrame>
        <p:nvGraphicFramePr>
          <p:cNvPr id="4" name="Diagramma 3"/>
          <p:cNvGraphicFramePr/>
          <p:nvPr/>
        </p:nvGraphicFramePr>
        <p:xfrm>
          <a:off x="428596" y="2500306"/>
          <a:ext cx="421484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4895721" y="3357562"/>
            <a:ext cx="42482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9126-1 Modello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9126-2 Qualità Esterne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9126-3 Qualità Interne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9126-4 Qualità in uso</a:t>
            </a:r>
            <a:endParaRPr lang="it-IT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00108"/>
          </a:xfrm>
        </p:spPr>
        <p:txBody>
          <a:bodyPr/>
          <a:lstStyle/>
          <a:p>
            <a:r>
              <a:rPr lang="it-IT" b="1" dirty="0" smtClean="0"/>
              <a:t>[9126-1] Modello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Comprende sei caratteristiche generali: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4714876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Usabilità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err="1" smtClean="0">
                <a:solidFill>
                  <a:srgbClr val="FFC000"/>
                </a:solidFill>
              </a:rPr>
              <a:t>Manutenibilità</a:t>
            </a:r>
            <a:endParaRPr lang="it-IT" sz="40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Portabilità</a:t>
            </a:r>
            <a:endParaRPr lang="it-IT" sz="4000" b="1" dirty="0">
              <a:solidFill>
                <a:srgbClr val="FFC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00034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Funzionalità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Affidabilità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Efficienza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0" y="43576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Ogni caratteristica possiede sotto - caratteristiche</a:t>
            </a:r>
            <a:endParaRPr lang="it-IT" sz="2800" b="1" dirty="0">
              <a:solidFill>
                <a:schemeClr val="accent6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53578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Esse sono dette Qualità Esterne e Qualità Interne</a:t>
            </a:r>
            <a:endParaRPr lang="it-IT" sz="2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285728"/>
            <a:ext cx="6625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[9126-2] Qualità</a:t>
            </a:r>
            <a:r>
              <a:rPr lang="it-IT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Esterne</a:t>
            </a:r>
            <a:endParaRPr lang="it-I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3071810"/>
            <a:ext cx="6579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[9126-3] Qualità Interne</a:t>
            </a:r>
            <a:endParaRPr lang="it-IT" sz="4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214422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Misurano i comportamenti del software </a:t>
            </a:r>
            <a:r>
              <a:rPr lang="it-IT" sz="2400" b="1" dirty="0" smtClean="0">
                <a:solidFill>
                  <a:srgbClr val="FFC000"/>
                </a:solidFill>
              </a:rPr>
              <a:t>sulla base dei test, dall'operatività e dall'osservazione durante la sua esecuzione</a:t>
            </a:r>
            <a:r>
              <a:rPr lang="it-IT" sz="2400" dirty="0" smtClean="0"/>
              <a:t>, in funzione degli obiettivi stabiliti in un contesto tecnico.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0034" y="4000504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Applicate al software non eseguibile (ad esempio il </a:t>
            </a:r>
            <a:r>
              <a:rPr lang="it-IT" sz="2400" dirty="0" smtClean="0">
                <a:hlinkClick r:id="rId2" tooltip="Codice sorgente"/>
              </a:rPr>
              <a:t>codice sorgente</a:t>
            </a:r>
            <a:r>
              <a:rPr lang="it-IT" sz="2400" dirty="0" smtClean="0">
                <a:solidFill>
                  <a:schemeClr val="bg1"/>
                </a:solidFill>
              </a:rPr>
              <a:t>) durante le fasi di progettazione e codifica.</a:t>
            </a:r>
          </a:p>
          <a:p>
            <a:r>
              <a:rPr lang="it-IT" sz="2400" dirty="0" smtClean="0">
                <a:solidFill>
                  <a:schemeClr val="bg1"/>
                </a:solidFill>
              </a:rPr>
              <a:t>Permettono infatti </a:t>
            </a:r>
            <a:r>
              <a:rPr lang="it-IT" sz="2400" b="1" dirty="0" smtClean="0">
                <a:solidFill>
                  <a:srgbClr val="FFC000"/>
                </a:solidFill>
              </a:rPr>
              <a:t>l’individuazione di eventuali problemi che potrebbero influire sulla qualità finale </a:t>
            </a:r>
            <a:r>
              <a:rPr lang="it-IT" sz="2400" dirty="0" smtClean="0">
                <a:solidFill>
                  <a:schemeClr val="bg1"/>
                </a:solidFill>
              </a:rPr>
              <a:t>del prodotto prima che sia realizzato il software eseguibile.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Funzionalità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5214942" cy="6429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200" dirty="0" smtClean="0"/>
              <a:t>Capacità di fornire funzioni che soddisfano esigenze stabilite.</a:t>
            </a:r>
          </a:p>
          <a:p>
            <a:pPr>
              <a:buNone/>
            </a:pPr>
            <a:endParaRPr lang="it-IT" sz="2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714488"/>
            <a:ext cx="378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Appropriatezza</a:t>
            </a:r>
            <a:r>
              <a:rPr lang="it-IT" sz="2400" dirty="0" smtClean="0">
                <a:solidFill>
                  <a:schemeClr val="bg1"/>
                </a:solidFill>
              </a:rPr>
              <a:t>: Fornire specifiche funzioni per </a:t>
            </a:r>
            <a:r>
              <a:rPr lang="it-IT" sz="2400" u="sng" dirty="0" smtClean="0">
                <a:solidFill>
                  <a:schemeClr val="bg1"/>
                </a:solidFill>
              </a:rPr>
              <a:t>soddisfare i compiti </a:t>
            </a:r>
            <a:r>
              <a:rPr lang="it-IT" sz="2400" dirty="0" smtClean="0">
                <a:solidFill>
                  <a:schemeClr val="bg1"/>
                </a:solidFill>
              </a:rPr>
              <a:t>prefissati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57158" y="3714752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Accuratezza</a:t>
            </a:r>
            <a:r>
              <a:rPr lang="it-IT" sz="2400" dirty="0" smtClean="0">
                <a:solidFill>
                  <a:schemeClr val="bg1"/>
                </a:solidFill>
              </a:rPr>
              <a:t>: Fornire i </a:t>
            </a:r>
            <a:r>
              <a:rPr lang="it-IT" sz="2400" u="sng" dirty="0" smtClean="0">
                <a:solidFill>
                  <a:schemeClr val="bg1"/>
                </a:solidFill>
              </a:rPr>
              <a:t>risultati</a:t>
            </a:r>
            <a:r>
              <a:rPr lang="it-IT" sz="2400" dirty="0" smtClean="0">
                <a:solidFill>
                  <a:schemeClr val="bg1"/>
                </a:solidFill>
              </a:rPr>
              <a:t> aspettati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14810" y="228599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Interoperabilità</a:t>
            </a:r>
            <a:r>
              <a:rPr lang="it-IT" sz="2400" dirty="0" smtClean="0">
                <a:solidFill>
                  <a:schemeClr val="bg1"/>
                </a:solidFill>
              </a:rPr>
              <a:t>: Capacità di </a:t>
            </a:r>
            <a:r>
              <a:rPr lang="it-IT" sz="2400" u="sng" dirty="0" smtClean="0">
                <a:solidFill>
                  <a:schemeClr val="bg1"/>
                </a:solidFill>
              </a:rPr>
              <a:t>operare con più sistemi differenti</a:t>
            </a:r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00562" y="3857628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Conformità</a:t>
            </a:r>
            <a:r>
              <a:rPr lang="it-IT" sz="2400" dirty="0" smtClean="0">
                <a:solidFill>
                  <a:schemeClr val="bg1"/>
                </a:solidFill>
              </a:rPr>
              <a:t>: </a:t>
            </a:r>
            <a:r>
              <a:rPr lang="it-IT" sz="2400" u="sng" dirty="0" smtClean="0">
                <a:solidFill>
                  <a:schemeClr val="bg1"/>
                </a:solidFill>
              </a:rPr>
              <a:t>Adesione a standard</a:t>
            </a:r>
            <a:r>
              <a:rPr lang="it-IT" sz="2400" dirty="0" smtClean="0">
                <a:solidFill>
                  <a:schemeClr val="bg1"/>
                </a:solidFill>
              </a:rPr>
              <a:t>, convenzioni e regolamentazioni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85720" y="5429264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</a:rPr>
              <a:t>Sicurezza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  <a:r>
              <a:rPr lang="it-IT" sz="2400" dirty="0" smtClean="0"/>
              <a:t>  </a:t>
            </a:r>
            <a:r>
              <a:rPr lang="it-IT" sz="2400" dirty="0" smtClean="0">
                <a:solidFill>
                  <a:schemeClr val="bg1"/>
                </a:solidFill>
              </a:rPr>
              <a:t>capacità di </a:t>
            </a:r>
            <a:r>
              <a:rPr lang="it-IT" sz="2400" u="sng" dirty="0" smtClean="0">
                <a:solidFill>
                  <a:schemeClr val="bg1"/>
                </a:solidFill>
              </a:rPr>
              <a:t>proteggere informazioni e dati </a:t>
            </a:r>
            <a:r>
              <a:rPr lang="it-IT" sz="2400" dirty="0" smtClean="0">
                <a:solidFill>
                  <a:schemeClr val="bg1"/>
                </a:solidFill>
              </a:rPr>
              <a:t>negando l’accesso ai non autorizzati, siano loro utenti o sistemi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 descr="twell_funzional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14290"/>
            <a:ext cx="4000557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Affidabilità</a:t>
            </a:r>
            <a:endParaRPr lang="it-IT" b="1" dirty="0"/>
          </a:p>
        </p:txBody>
      </p:sp>
      <p:pic>
        <p:nvPicPr>
          <p:cNvPr id="4" name="Immagine 3" descr="affidabilit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500570"/>
            <a:ext cx="2214578" cy="213939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0" y="92867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Capacità di mantenere determinate prestazioni per un certo tempo e in certe condizioni.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857364"/>
            <a:ext cx="407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Maturità</a:t>
            </a:r>
            <a:r>
              <a:rPr lang="it-IT" sz="2000" dirty="0" smtClean="0">
                <a:solidFill>
                  <a:schemeClr val="bg1"/>
                </a:solidFill>
              </a:rPr>
              <a:t>: Evitare che si verifichino errori o risultati non desiderati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868" y="4572008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Tolleranza agli errori</a:t>
            </a:r>
            <a:r>
              <a:rPr lang="it-IT" sz="2400" dirty="0" smtClean="0">
                <a:solidFill>
                  <a:schemeClr val="bg1"/>
                </a:solidFill>
              </a:rPr>
              <a:t>: Mantenere un </a:t>
            </a:r>
            <a:r>
              <a:rPr lang="it-IT" sz="2400" u="sng" dirty="0" smtClean="0">
                <a:solidFill>
                  <a:schemeClr val="bg1"/>
                </a:solidFill>
              </a:rPr>
              <a:t>livello di prestazioni prefissato </a:t>
            </a:r>
            <a:r>
              <a:rPr lang="it-IT" sz="2400" dirty="0" smtClean="0">
                <a:solidFill>
                  <a:schemeClr val="bg1"/>
                </a:solidFill>
              </a:rPr>
              <a:t>anche in presenta di malfunzionamenti o uso scorretto del sistema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857752" y="2428868"/>
            <a:ext cx="4000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Recuperabilità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</a:t>
            </a:r>
            <a:r>
              <a:rPr lang="it-IT" sz="2000" u="sng" dirty="0" smtClean="0">
                <a:solidFill>
                  <a:schemeClr val="bg1"/>
                </a:solidFill>
              </a:rPr>
              <a:t>ripristino</a:t>
            </a:r>
            <a:r>
              <a:rPr lang="it-IT" sz="2000" dirty="0" smtClean="0">
                <a:solidFill>
                  <a:schemeClr val="bg1"/>
                </a:solidFill>
              </a:rPr>
              <a:t> dopo un malfunzionamento o un risultato inaspettato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71538" y="3286124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Aderenze</a:t>
            </a:r>
            <a:r>
              <a:rPr lang="it-IT" sz="2000" dirty="0" smtClean="0">
                <a:solidFill>
                  <a:schemeClr val="bg1"/>
                </a:solidFill>
              </a:rPr>
              <a:t>: Aderenza a regole e standard riguardanti l’affidabilità  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Efficienza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fornire appropriate prestazioni relativamente alla quantità di risorse usate.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857364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Comportamento rispetto al tempo</a:t>
            </a:r>
            <a:r>
              <a:rPr lang="it-IT" sz="2000" dirty="0" smtClean="0">
                <a:solidFill>
                  <a:schemeClr val="bg1"/>
                </a:solidFill>
              </a:rPr>
              <a:t>: Fornire</a:t>
            </a:r>
            <a:r>
              <a:rPr lang="it-IT" sz="2000" u="sng" dirty="0" smtClean="0">
                <a:solidFill>
                  <a:schemeClr val="bg1"/>
                </a:solidFill>
              </a:rPr>
              <a:t> brevi tempi di risposta</a:t>
            </a:r>
            <a:r>
              <a:rPr lang="it-IT" sz="2000" dirty="0" smtClean="0">
                <a:solidFill>
                  <a:schemeClr val="bg1"/>
                </a:solidFill>
              </a:rPr>
              <a:t> ed elaborazione in determinate condizioni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85720" y="3714752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Utilizzo delle risorse</a:t>
            </a:r>
            <a:r>
              <a:rPr lang="it-IT" sz="2000" dirty="0" smtClean="0">
                <a:solidFill>
                  <a:schemeClr val="bg1"/>
                </a:solidFill>
              </a:rPr>
              <a:t>: Utilizzo di </a:t>
            </a:r>
            <a:r>
              <a:rPr lang="it-IT" sz="2000" u="sng" dirty="0" smtClean="0">
                <a:solidFill>
                  <a:schemeClr val="bg1"/>
                </a:solidFill>
              </a:rPr>
              <a:t>quantità e tipo </a:t>
            </a:r>
            <a:r>
              <a:rPr lang="it-IT" sz="2000" dirty="0" smtClean="0">
                <a:solidFill>
                  <a:schemeClr val="bg1"/>
                </a:solidFill>
              </a:rPr>
              <a:t>di risorse adeguato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57158" y="5286388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sull’efficienza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7" name="Immagine 6" descr="Efficienza-energe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1785926"/>
            <a:ext cx="428626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350</TotalTime>
  <Words>1003</Words>
  <Application>Microsoft Office PowerPoint</Application>
  <PresentationFormat>Presentazione su schermo (4:3)</PresentationFormat>
  <Paragraphs>143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Verve</vt:lpstr>
      <vt:lpstr>Metrica – Linee di codice</vt:lpstr>
      <vt:lpstr>Componenti del Team</vt:lpstr>
      <vt:lpstr>Metrica</vt:lpstr>
      <vt:lpstr>ISO/IEC 9126</vt:lpstr>
      <vt:lpstr>[9126-1] Modello</vt:lpstr>
      <vt:lpstr>Diapositiva 6</vt:lpstr>
      <vt:lpstr>Funzionalità</vt:lpstr>
      <vt:lpstr>Affidabilità</vt:lpstr>
      <vt:lpstr>Efficienza</vt:lpstr>
      <vt:lpstr>Usabilità</vt:lpstr>
      <vt:lpstr>Manutenibilità</vt:lpstr>
      <vt:lpstr>Portabilità</vt:lpstr>
      <vt:lpstr>[9126-4] Qualità in uso</vt:lpstr>
      <vt:lpstr>Diapositiva 14</vt:lpstr>
      <vt:lpstr>Diapositiva 15</vt:lpstr>
      <vt:lpstr>Diapositiva 16</vt:lpstr>
      <vt:lpstr>Diapositiva 17</vt:lpstr>
      <vt:lpstr>Quindi…</vt:lpstr>
      <vt:lpstr>Perché?</vt:lpstr>
      <vt:lpstr>Perché?</vt:lpstr>
      <vt:lpstr>Esperienza e Bravura</vt:lpstr>
      <vt:lpstr>Linguaggio Imperativo Strutturato</vt:lpstr>
      <vt:lpstr>Linguaggio Imperativo orientato ad Oggetti</vt:lpstr>
      <vt:lpstr>Linguaggio Funzionale</vt:lpstr>
      <vt:lpstr>Scelte stilistiche</vt:lpstr>
      <vt:lpstr>Esempio (Linguaggio C)</vt:lpstr>
      <vt:lpstr>Conclusioni</vt:lpstr>
      <vt:lpstr>Grazie per l’attenzione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– Linee di codice</dc:title>
  <dc:creator>Michela</dc:creator>
  <cp:lastModifiedBy>Michela</cp:lastModifiedBy>
  <cp:revision>32</cp:revision>
  <dcterms:created xsi:type="dcterms:W3CDTF">2016-04-27T18:07:27Z</dcterms:created>
  <dcterms:modified xsi:type="dcterms:W3CDTF">2016-04-28T14:22:40Z</dcterms:modified>
</cp:coreProperties>
</file>