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84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BFFF7-F164-F443-9DA3-9134E374A20B}" type="doc">
      <dgm:prSet loTypeId="urn:microsoft.com/office/officeart/2005/8/layout/orgChart1" loCatId="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808C27-0877-2B4F-9372-60A4BC0CAC16}">
      <dgm:prSet phldrT="[Text]"/>
      <dgm:spPr/>
      <dgm:t>
        <a:bodyPr/>
        <a:lstStyle/>
        <a:p>
          <a:r>
            <a:rPr lang="en-US" dirty="0" err="1" smtClean="0"/>
            <a:t>Stesura</a:t>
          </a:r>
          <a:r>
            <a:rPr lang="en-US" dirty="0" smtClean="0"/>
            <a:t> </a:t>
          </a:r>
          <a:r>
            <a:rPr lang="en-US" dirty="0" err="1" smtClean="0"/>
            <a:t>modello</a:t>
          </a:r>
          <a:r>
            <a:rPr lang="en-US" dirty="0" smtClean="0"/>
            <a:t> </a:t>
          </a:r>
          <a:r>
            <a:rPr lang="en-US" dirty="0" err="1" smtClean="0"/>
            <a:t>complessivo</a:t>
          </a:r>
          <a:endParaRPr lang="en-US" dirty="0"/>
        </a:p>
      </dgm:t>
    </dgm:pt>
    <dgm:pt modelId="{4A0BEA20-9595-FE4C-840B-86BB806CFDB0}" type="parTrans" cxnId="{65BAC92B-85DC-AA4B-897A-27BBFEB5C55B}">
      <dgm:prSet/>
      <dgm:spPr/>
      <dgm:t>
        <a:bodyPr/>
        <a:lstStyle/>
        <a:p>
          <a:endParaRPr lang="en-US"/>
        </a:p>
      </dgm:t>
    </dgm:pt>
    <dgm:pt modelId="{36C11798-E42C-AC42-AE7C-5F40CFB5C878}" type="sibTrans" cxnId="{65BAC92B-85DC-AA4B-897A-27BBFEB5C55B}">
      <dgm:prSet/>
      <dgm:spPr/>
      <dgm:t>
        <a:bodyPr/>
        <a:lstStyle/>
        <a:p>
          <a:endParaRPr lang="en-US"/>
        </a:p>
      </dgm:t>
    </dgm:pt>
    <dgm:pt modelId="{FFDB24AE-7A25-F344-8E6E-2F72E6804589}">
      <dgm:prSet phldrT="[Text]"/>
      <dgm:spPr/>
      <dgm:t>
        <a:bodyPr/>
        <a:lstStyle/>
        <a:p>
          <a:r>
            <a:rPr lang="en-US" dirty="0" err="1" smtClean="0"/>
            <a:t>Sviluppo</a:t>
          </a:r>
          <a:r>
            <a:rPr lang="en-US" dirty="0" smtClean="0"/>
            <a:t> del </a:t>
          </a:r>
          <a:r>
            <a:rPr lang="en-US" dirty="0" err="1" smtClean="0"/>
            <a:t>modello</a:t>
          </a:r>
          <a:endParaRPr lang="en-US" dirty="0"/>
        </a:p>
      </dgm:t>
    </dgm:pt>
    <dgm:pt modelId="{EF5D9322-4100-474B-A9DE-228B7EEC4868}" type="parTrans" cxnId="{80221C9F-BE46-334F-8243-42BB844D6887}">
      <dgm:prSet/>
      <dgm:spPr/>
      <dgm:t>
        <a:bodyPr/>
        <a:lstStyle/>
        <a:p>
          <a:endParaRPr lang="en-US"/>
        </a:p>
      </dgm:t>
    </dgm:pt>
    <dgm:pt modelId="{C1266E51-B85A-9040-8F18-5601E98E4432}" type="sibTrans" cxnId="{80221C9F-BE46-334F-8243-42BB844D6887}">
      <dgm:prSet/>
      <dgm:spPr/>
      <dgm:t>
        <a:bodyPr/>
        <a:lstStyle/>
        <a:p>
          <a:endParaRPr lang="en-US"/>
        </a:p>
      </dgm:t>
    </dgm:pt>
    <dgm:pt modelId="{7065D298-399B-DD4A-B536-F63C6AFD996B}">
      <dgm:prSet phldrT="[Text]"/>
      <dgm:spPr/>
      <dgm:t>
        <a:bodyPr/>
        <a:lstStyle/>
        <a:p>
          <a:r>
            <a:rPr lang="en-US" dirty="0" err="1" smtClean="0"/>
            <a:t>Lista</a:t>
          </a:r>
          <a:r>
            <a:rPr lang="en-US" dirty="0" smtClean="0"/>
            <a:t> </a:t>
          </a:r>
          <a:r>
            <a:rPr lang="en-US" dirty="0" err="1" smtClean="0"/>
            <a:t>delle</a:t>
          </a:r>
          <a:r>
            <a:rPr lang="en-US" dirty="0" smtClean="0"/>
            <a:t> feature</a:t>
          </a:r>
          <a:endParaRPr lang="en-US" dirty="0"/>
        </a:p>
      </dgm:t>
    </dgm:pt>
    <dgm:pt modelId="{737C8292-3A7C-1843-9786-ED3E3CE69FB3}" type="parTrans" cxnId="{9BA67915-D8FA-C241-A6A6-E87EBFC9C26A}">
      <dgm:prSet/>
      <dgm:spPr/>
      <dgm:t>
        <a:bodyPr/>
        <a:lstStyle/>
        <a:p>
          <a:endParaRPr lang="en-US"/>
        </a:p>
      </dgm:t>
    </dgm:pt>
    <dgm:pt modelId="{42298CBE-C6DB-1C4B-BCC8-B37F07635EB4}" type="sibTrans" cxnId="{9BA67915-D8FA-C241-A6A6-E87EBFC9C26A}">
      <dgm:prSet/>
      <dgm:spPr/>
      <dgm:t>
        <a:bodyPr/>
        <a:lstStyle/>
        <a:p>
          <a:endParaRPr lang="en-US"/>
        </a:p>
      </dgm:t>
    </dgm:pt>
    <dgm:pt modelId="{03EE1C48-D135-7549-99B7-D4BA17C9464F}">
      <dgm:prSet phldrT="[Text]"/>
      <dgm:spPr/>
      <dgm:t>
        <a:bodyPr/>
        <a:lstStyle/>
        <a:p>
          <a:r>
            <a:rPr lang="en-US" dirty="0" err="1" smtClean="0"/>
            <a:t>Pianificazione</a:t>
          </a:r>
          <a:r>
            <a:rPr lang="en-US" dirty="0" smtClean="0"/>
            <a:t> </a:t>
          </a:r>
          <a:r>
            <a:rPr lang="en-US" dirty="0" err="1" smtClean="0"/>
            <a:t>delle</a:t>
          </a:r>
          <a:r>
            <a:rPr lang="en-US" dirty="0" smtClean="0"/>
            <a:t> feature</a:t>
          </a:r>
          <a:endParaRPr lang="en-US" dirty="0"/>
        </a:p>
      </dgm:t>
    </dgm:pt>
    <dgm:pt modelId="{A6A24257-53D7-0F4F-B838-9E6EE5C6B902}" type="parTrans" cxnId="{27F38AA0-0232-884B-9EAB-E14D13FB6C8D}">
      <dgm:prSet/>
      <dgm:spPr/>
      <dgm:t>
        <a:bodyPr/>
        <a:lstStyle/>
        <a:p>
          <a:endParaRPr lang="en-US"/>
        </a:p>
      </dgm:t>
    </dgm:pt>
    <dgm:pt modelId="{1033441C-8F40-8544-892D-C4E6520DFBB1}" type="sibTrans" cxnId="{27F38AA0-0232-884B-9EAB-E14D13FB6C8D}">
      <dgm:prSet/>
      <dgm:spPr/>
      <dgm:t>
        <a:bodyPr/>
        <a:lstStyle/>
        <a:p>
          <a:endParaRPr lang="en-US"/>
        </a:p>
      </dgm:t>
    </dgm:pt>
    <dgm:pt modelId="{2C12AB21-533C-B84D-9D8A-07EE5477B67F}" type="pres">
      <dgm:prSet presAssocID="{292BFFF7-F164-F443-9DA3-9134E374A20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AB02B2D-F50A-EE47-A7FD-81513B7071B7}" type="pres">
      <dgm:prSet presAssocID="{B2808C27-0877-2B4F-9372-60A4BC0CAC16}" presName="hierRoot1" presStyleCnt="0">
        <dgm:presLayoutVars>
          <dgm:hierBranch val="init"/>
        </dgm:presLayoutVars>
      </dgm:prSet>
      <dgm:spPr/>
    </dgm:pt>
    <dgm:pt modelId="{A7DDBE61-CCF7-C346-B6E1-617142B9DB3C}" type="pres">
      <dgm:prSet presAssocID="{B2808C27-0877-2B4F-9372-60A4BC0CAC16}" presName="rootComposite1" presStyleCnt="0"/>
      <dgm:spPr/>
    </dgm:pt>
    <dgm:pt modelId="{8CB371AC-E01D-6F43-B7DC-C81D43FBF527}" type="pres">
      <dgm:prSet presAssocID="{B2808C27-0877-2B4F-9372-60A4BC0CAC1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045E69-658E-7041-A1CC-B318E5489756}" type="pres">
      <dgm:prSet presAssocID="{B2808C27-0877-2B4F-9372-60A4BC0CAC1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8DB6E3A-9F60-D041-BC40-CF97864CCF01}" type="pres">
      <dgm:prSet presAssocID="{B2808C27-0877-2B4F-9372-60A4BC0CAC16}" presName="hierChild2" presStyleCnt="0"/>
      <dgm:spPr/>
    </dgm:pt>
    <dgm:pt modelId="{3BD397C3-13ED-B449-B6E9-40905F8B4E85}" type="pres">
      <dgm:prSet presAssocID="{EF5D9322-4100-474B-A9DE-228B7EEC4868}" presName="Name37" presStyleLbl="parChTrans1D2" presStyleIdx="0" presStyleCnt="3"/>
      <dgm:spPr/>
      <dgm:t>
        <a:bodyPr/>
        <a:lstStyle/>
        <a:p>
          <a:endParaRPr lang="en-US"/>
        </a:p>
      </dgm:t>
    </dgm:pt>
    <dgm:pt modelId="{3697BD66-56BB-6A40-AC3E-7EA4CB7F05AB}" type="pres">
      <dgm:prSet presAssocID="{FFDB24AE-7A25-F344-8E6E-2F72E6804589}" presName="hierRoot2" presStyleCnt="0">
        <dgm:presLayoutVars>
          <dgm:hierBranch val="init"/>
        </dgm:presLayoutVars>
      </dgm:prSet>
      <dgm:spPr/>
    </dgm:pt>
    <dgm:pt modelId="{3ED3CFE1-AA70-D147-866C-EA7CE75E64B0}" type="pres">
      <dgm:prSet presAssocID="{FFDB24AE-7A25-F344-8E6E-2F72E6804589}" presName="rootComposite" presStyleCnt="0"/>
      <dgm:spPr/>
    </dgm:pt>
    <dgm:pt modelId="{00EA6B33-9195-0644-92EA-ACFD27AC07F3}" type="pres">
      <dgm:prSet presAssocID="{FFDB24AE-7A25-F344-8E6E-2F72E6804589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C4E45C-6449-BB4E-BB25-F6937A4EF483}" type="pres">
      <dgm:prSet presAssocID="{FFDB24AE-7A25-F344-8E6E-2F72E6804589}" presName="rootConnector" presStyleLbl="node2" presStyleIdx="0" presStyleCnt="3"/>
      <dgm:spPr/>
      <dgm:t>
        <a:bodyPr/>
        <a:lstStyle/>
        <a:p>
          <a:endParaRPr lang="en-US"/>
        </a:p>
      </dgm:t>
    </dgm:pt>
    <dgm:pt modelId="{BCC70CA4-59E0-C244-912E-AF2AA88F9D33}" type="pres">
      <dgm:prSet presAssocID="{FFDB24AE-7A25-F344-8E6E-2F72E6804589}" presName="hierChild4" presStyleCnt="0"/>
      <dgm:spPr/>
    </dgm:pt>
    <dgm:pt modelId="{EF91637C-4E14-AF46-A19C-9ACBCB858D83}" type="pres">
      <dgm:prSet presAssocID="{FFDB24AE-7A25-F344-8E6E-2F72E6804589}" presName="hierChild5" presStyleCnt="0"/>
      <dgm:spPr/>
    </dgm:pt>
    <dgm:pt modelId="{32FDBDAE-BEAD-2C42-872E-10CCFA70DB4F}" type="pres">
      <dgm:prSet presAssocID="{737C8292-3A7C-1843-9786-ED3E3CE69FB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513D284-C99E-DF47-BFC9-D5076E9CEC47}" type="pres">
      <dgm:prSet presAssocID="{7065D298-399B-DD4A-B536-F63C6AFD996B}" presName="hierRoot2" presStyleCnt="0">
        <dgm:presLayoutVars>
          <dgm:hierBranch val="init"/>
        </dgm:presLayoutVars>
      </dgm:prSet>
      <dgm:spPr/>
    </dgm:pt>
    <dgm:pt modelId="{F1FC6954-67E8-6B40-9540-FFD8A32394C6}" type="pres">
      <dgm:prSet presAssocID="{7065D298-399B-DD4A-B536-F63C6AFD996B}" presName="rootComposite" presStyleCnt="0"/>
      <dgm:spPr/>
    </dgm:pt>
    <dgm:pt modelId="{D402DAA1-85A1-8141-AE79-293130A0D644}" type="pres">
      <dgm:prSet presAssocID="{7065D298-399B-DD4A-B536-F63C6AFD996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787927-107C-CF46-AF65-F4F4F65C8420}" type="pres">
      <dgm:prSet presAssocID="{7065D298-399B-DD4A-B536-F63C6AFD996B}" presName="rootConnector" presStyleLbl="node2" presStyleIdx="1" presStyleCnt="3"/>
      <dgm:spPr/>
      <dgm:t>
        <a:bodyPr/>
        <a:lstStyle/>
        <a:p>
          <a:endParaRPr lang="en-US"/>
        </a:p>
      </dgm:t>
    </dgm:pt>
    <dgm:pt modelId="{2771E2C7-2B2B-2B4F-8BD4-2AFD4E03D9CB}" type="pres">
      <dgm:prSet presAssocID="{7065D298-399B-DD4A-B536-F63C6AFD996B}" presName="hierChild4" presStyleCnt="0"/>
      <dgm:spPr/>
    </dgm:pt>
    <dgm:pt modelId="{C50C0D01-FFEE-8D46-BBBD-54B3DEFC71C6}" type="pres">
      <dgm:prSet presAssocID="{7065D298-399B-DD4A-B536-F63C6AFD996B}" presName="hierChild5" presStyleCnt="0"/>
      <dgm:spPr/>
    </dgm:pt>
    <dgm:pt modelId="{0CC7BC11-0500-734D-81F5-5B0857E696B9}" type="pres">
      <dgm:prSet presAssocID="{A6A24257-53D7-0F4F-B838-9E6EE5C6B902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15B0075-F54C-9E4F-BAFE-074A5FA85910}" type="pres">
      <dgm:prSet presAssocID="{03EE1C48-D135-7549-99B7-D4BA17C9464F}" presName="hierRoot2" presStyleCnt="0">
        <dgm:presLayoutVars>
          <dgm:hierBranch val="init"/>
        </dgm:presLayoutVars>
      </dgm:prSet>
      <dgm:spPr/>
    </dgm:pt>
    <dgm:pt modelId="{ADC55BAF-8CAF-D74B-94B9-1D32AE4EF09D}" type="pres">
      <dgm:prSet presAssocID="{03EE1C48-D135-7549-99B7-D4BA17C9464F}" presName="rootComposite" presStyleCnt="0"/>
      <dgm:spPr/>
    </dgm:pt>
    <dgm:pt modelId="{8BE716CD-B9CF-FD40-A884-AB6C4003793E}" type="pres">
      <dgm:prSet presAssocID="{03EE1C48-D135-7549-99B7-D4BA17C9464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72506A-7CC0-2F48-A1FE-C9D5758167B2}" type="pres">
      <dgm:prSet presAssocID="{03EE1C48-D135-7549-99B7-D4BA17C9464F}" presName="rootConnector" presStyleLbl="node2" presStyleIdx="2" presStyleCnt="3"/>
      <dgm:spPr/>
      <dgm:t>
        <a:bodyPr/>
        <a:lstStyle/>
        <a:p>
          <a:endParaRPr lang="en-US"/>
        </a:p>
      </dgm:t>
    </dgm:pt>
    <dgm:pt modelId="{7EC49C26-9DA5-AE4A-8823-A6E9C099F0BC}" type="pres">
      <dgm:prSet presAssocID="{03EE1C48-D135-7549-99B7-D4BA17C9464F}" presName="hierChild4" presStyleCnt="0"/>
      <dgm:spPr/>
    </dgm:pt>
    <dgm:pt modelId="{FEEEE86D-5484-6D4F-9354-247EC9916BF0}" type="pres">
      <dgm:prSet presAssocID="{03EE1C48-D135-7549-99B7-D4BA17C9464F}" presName="hierChild5" presStyleCnt="0"/>
      <dgm:spPr/>
    </dgm:pt>
    <dgm:pt modelId="{BA5FFDE3-F51B-0F4A-866A-375E84C2762F}" type="pres">
      <dgm:prSet presAssocID="{B2808C27-0877-2B4F-9372-60A4BC0CAC16}" presName="hierChild3" presStyleCnt="0"/>
      <dgm:spPr/>
    </dgm:pt>
  </dgm:ptLst>
  <dgm:cxnLst>
    <dgm:cxn modelId="{B087F4C4-6FFD-1F4F-B484-E85886A4ECC7}" type="presOf" srcId="{7065D298-399B-DD4A-B536-F63C6AFD996B}" destId="{EA787927-107C-CF46-AF65-F4F4F65C8420}" srcOrd="1" destOrd="0" presId="urn:microsoft.com/office/officeart/2005/8/layout/orgChart1"/>
    <dgm:cxn modelId="{178C83C0-3398-A044-A72A-641A671F6B25}" type="presOf" srcId="{03EE1C48-D135-7549-99B7-D4BA17C9464F}" destId="{8BE716CD-B9CF-FD40-A884-AB6C4003793E}" srcOrd="0" destOrd="0" presId="urn:microsoft.com/office/officeart/2005/8/layout/orgChart1"/>
    <dgm:cxn modelId="{65BAC92B-85DC-AA4B-897A-27BBFEB5C55B}" srcId="{292BFFF7-F164-F443-9DA3-9134E374A20B}" destId="{B2808C27-0877-2B4F-9372-60A4BC0CAC16}" srcOrd="0" destOrd="0" parTransId="{4A0BEA20-9595-FE4C-840B-86BB806CFDB0}" sibTransId="{36C11798-E42C-AC42-AE7C-5F40CFB5C878}"/>
    <dgm:cxn modelId="{A2EA5211-A2A1-8047-8B0A-83D537B50B7E}" type="presOf" srcId="{292BFFF7-F164-F443-9DA3-9134E374A20B}" destId="{2C12AB21-533C-B84D-9D8A-07EE5477B67F}" srcOrd="0" destOrd="0" presId="urn:microsoft.com/office/officeart/2005/8/layout/orgChart1"/>
    <dgm:cxn modelId="{10EA88D0-17D8-0646-A7FA-A9BFB2CE3D83}" type="presOf" srcId="{FFDB24AE-7A25-F344-8E6E-2F72E6804589}" destId="{9CC4E45C-6449-BB4E-BB25-F6937A4EF483}" srcOrd="1" destOrd="0" presId="urn:microsoft.com/office/officeart/2005/8/layout/orgChart1"/>
    <dgm:cxn modelId="{82AD4878-E7E9-8C4C-BC8A-BEA0798AB58F}" type="presOf" srcId="{FFDB24AE-7A25-F344-8E6E-2F72E6804589}" destId="{00EA6B33-9195-0644-92EA-ACFD27AC07F3}" srcOrd="0" destOrd="0" presId="urn:microsoft.com/office/officeart/2005/8/layout/orgChart1"/>
    <dgm:cxn modelId="{9BA67915-D8FA-C241-A6A6-E87EBFC9C26A}" srcId="{B2808C27-0877-2B4F-9372-60A4BC0CAC16}" destId="{7065D298-399B-DD4A-B536-F63C6AFD996B}" srcOrd="1" destOrd="0" parTransId="{737C8292-3A7C-1843-9786-ED3E3CE69FB3}" sibTransId="{42298CBE-C6DB-1C4B-BCC8-B37F07635EB4}"/>
    <dgm:cxn modelId="{FA5B1B78-91E6-A04D-9F2D-FA10B51CFA0E}" type="presOf" srcId="{7065D298-399B-DD4A-B536-F63C6AFD996B}" destId="{D402DAA1-85A1-8141-AE79-293130A0D644}" srcOrd="0" destOrd="0" presId="urn:microsoft.com/office/officeart/2005/8/layout/orgChart1"/>
    <dgm:cxn modelId="{4F4896F0-4AF4-E54A-8D07-1B032F3EC6E1}" type="presOf" srcId="{03EE1C48-D135-7549-99B7-D4BA17C9464F}" destId="{9472506A-7CC0-2F48-A1FE-C9D5758167B2}" srcOrd="1" destOrd="0" presId="urn:microsoft.com/office/officeart/2005/8/layout/orgChart1"/>
    <dgm:cxn modelId="{27F38AA0-0232-884B-9EAB-E14D13FB6C8D}" srcId="{B2808C27-0877-2B4F-9372-60A4BC0CAC16}" destId="{03EE1C48-D135-7549-99B7-D4BA17C9464F}" srcOrd="2" destOrd="0" parTransId="{A6A24257-53D7-0F4F-B838-9E6EE5C6B902}" sibTransId="{1033441C-8F40-8544-892D-C4E6520DFBB1}"/>
    <dgm:cxn modelId="{F490AAC4-4662-B546-939E-7402663031A4}" type="presOf" srcId="{A6A24257-53D7-0F4F-B838-9E6EE5C6B902}" destId="{0CC7BC11-0500-734D-81F5-5B0857E696B9}" srcOrd="0" destOrd="0" presId="urn:microsoft.com/office/officeart/2005/8/layout/orgChart1"/>
    <dgm:cxn modelId="{3021B9B1-7E9D-2941-8ADF-5D91D228D987}" type="presOf" srcId="{B2808C27-0877-2B4F-9372-60A4BC0CAC16}" destId="{03045E69-658E-7041-A1CC-B318E5489756}" srcOrd="1" destOrd="0" presId="urn:microsoft.com/office/officeart/2005/8/layout/orgChart1"/>
    <dgm:cxn modelId="{80221C9F-BE46-334F-8243-42BB844D6887}" srcId="{B2808C27-0877-2B4F-9372-60A4BC0CAC16}" destId="{FFDB24AE-7A25-F344-8E6E-2F72E6804589}" srcOrd="0" destOrd="0" parTransId="{EF5D9322-4100-474B-A9DE-228B7EEC4868}" sibTransId="{C1266E51-B85A-9040-8F18-5601E98E4432}"/>
    <dgm:cxn modelId="{FE0E08DD-FC8F-644D-AAC9-C8D7D5790687}" type="presOf" srcId="{EF5D9322-4100-474B-A9DE-228B7EEC4868}" destId="{3BD397C3-13ED-B449-B6E9-40905F8B4E85}" srcOrd="0" destOrd="0" presId="urn:microsoft.com/office/officeart/2005/8/layout/orgChart1"/>
    <dgm:cxn modelId="{701610EC-B2A0-0A4C-A9E5-61B95D747FA9}" type="presOf" srcId="{737C8292-3A7C-1843-9786-ED3E3CE69FB3}" destId="{32FDBDAE-BEAD-2C42-872E-10CCFA70DB4F}" srcOrd="0" destOrd="0" presId="urn:microsoft.com/office/officeart/2005/8/layout/orgChart1"/>
    <dgm:cxn modelId="{3E95EA42-EB14-4645-A7C0-12BC7B71C403}" type="presOf" srcId="{B2808C27-0877-2B4F-9372-60A4BC0CAC16}" destId="{8CB371AC-E01D-6F43-B7DC-C81D43FBF527}" srcOrd="0" destOrd="0" presId="urn:microsoft.com/office/officeart/2005/8/layout/orgChart1"/>
    <dgm:cxn modelId="{77F7C277-1C92-6041-B8DA-ECAC8E375586}" type="presParOf" srcId="{2C12AB21-533C-B84D-9D8A-07EE5477B67F}" destId="{1AB02B2D-F50A-EE47-A7FD-81513B7071B7}" srcOrd="0" destOrd="0" presId="urn:microsoft.com/office/officeart/2005/8/layout/orgChart1"/>
    <dgm:cxn modelId="{0E0B6864-BD07-3D4F-98FD-0E8CFDBD091C}" type="presParOf" srcId="{1AB02B2D-F50A-EE47-A7FD-81513B7071B7}" destId="{A7DDBE61-CCF7-C346-B6E1-617142B9DB3C}" srcOrd="0" destOrd="0" presId="urn:microsoft.com/office/officeart/2005/8/layout/orgChart1"/>
    <dgm:cxn modelId="{F8B21F55-EE86-6441-836B-98CE54123C46}" type="presParOf" srcId="{A7DDBE61-CCF7-C346-B6E1-617142B9DB3C}" destId="{8CB371AC-E01D-6F43-B7DC-C81D43FBF527}" srcOrd="0" destOrd="0" presId="urn:microsoft.com/office/officeart/2005/8/layout/orgChart1"/>
    <dgm:cxn modelId="{906CB72D-5A43-6541-8710-9A34821F114A}" type="presParOf" srcId="{A7DDBE61-CCF7-C346-B6E1-617142B9DB3C}" destId="{03045E69-658E-7041-A1CC-B318E5489756}" srcOrd="1" destOrd="0" presId="urn:microsoft.com/office/officeart/2005/8/layout/orgChart1"/>
    <dgm:cxn modelId="{512E4E18-F1E7-6440-ADBB-0C374B86C755}" type="presParOf" srcId="{1AB02B2D-F50A-EE47-A7FD-81513B7071B7}" destId="{A8DB6E3A-9F60-D041-BC40-CF97864CCF01}" srcOrd="1" destOrd="0" presId="urn:microsoft.com/office/officeart/2005/8/layout/orgChart1"/>
    <dgm:cxn modelId="{59D2C8ED-3CD7-F249-9C62-35DAD3B70F57}" type="presParOf" srcId="{A8DB6E3A-9F60-D041-BC40-CF97864CCF01}" destId="{3BD397C3-13ED-B449-B6E9-40905F8B4E85}" srcOrd="0" destOrd="0" presId="urn:microsoft.com/office/officeart/2005/8/layout/orgChart1"/>
    <dgm:cxn modelId="{2B75BAC4-B2C1-2041-B0B6-51D7C3B4E2A5}" type="presParOf" srcId="{A8DB6E3A-9F60-D041-BC40-CF97864CCF01}" destId="{3697BD66-56BB-6A40-AC3E-7EA4CB7F05AB}" srcOrd="1" destOrd="0" presId="urn:microsoft.com/office/officeart/2005/8/layout/orgChart1"/>
    <dgm:cxn modelId="{45E64B55-F846-D945-A68A-3AEC367D059E}" type="presParOf" srcId="{3697BD66-56BB-6A40-AC3E-7EA4CB7F05AB}" destId="{3ED3CFE1-AA70-D147-866C-EA7CE75E64B0}" srcOrd="0" destOrd="0" presId="urn:microsoft.com/office/officeart/2005/8/layout/orgChart1"/>
    <dgm:cxn modelId="{71AFE9DA-3ADB-C24D-B166-76D54243637E}" type="presParOf" srcId="{3ED3CFE1-AA70-D147-866C-EA7CE75E64B0}" destId="{00EA6B33-9195-0644-92EA-ACFD27AC07F3}" srcOrd="0" destOrd="0" presId="urn:microsoft.com/office/officeart/2005/8/layout/orgChart1"/>
    <dgm:cxn modelId="{1D807E44-4A1B-7749-86D0-79063239F441}" type="presParOf" srcId="{3ED3CFE1-AA70-D147-866C-EA7CE75E64B0}" destId="{9CC4E45C-6449-BB4E-BB25-F6937A4EF483}" srcOrd="1" destOrd="0" presId="urn:microsoft.com/office/officeart/2005/8/layout/orgChart1"/>
    <dgm:cxn modelId="{B2CD3689-FAE0-E547-BAC0-541B44FAADDA}" type="presParOf" srcId="{3697BD66-56BB-6A40-AC3E-7EA4CB7F05AB}" destId="{BCC70CA4-59E0-C244-912E-AF2AA88F9D33}" srcOrd="1" destOrd="0" presId="urn:microsoft.com/office/officeart/2005/8/layout/orgChart1"/>
    <dgm:cxn modelId="{AFC9268E-F463-4C47-844C-71FD16922E36}" type="presParOf" srcId="{3697BD66-56BB-6A40-AC3E-7EA4CB7F05AB}" destId="{EF91637C-4E14-AF46-A19C-9ACBCB858D83}" srcOrd="2" destOrd="0" presId="urn:microsoft.com/office/officeart/2005/8/layout/orgChart1"/>
    <dgm:cxn modelId="{4F004E20-0DF4-0E46-ADFD-E2E49BAAAD20}" type="presParOf" srcId="{A8DB6E3A-9F60-D041-BC40-CF97864CCF01}" destId="{32FDBDAE-BEAD-2C42-872E-10CCFA70DB4F}" srcOrd="2" destOrd="0" presId="urn:microsoft.com/office/officeart/2005/8/layout/orgChart1"/>
    <dgm:cxn modelId="{BD44572B-5B28-5D4D-B99E-40C659B38315}" type="presParOf" srcId="{A8DB6E3A-9F60-D041-BC40-CF97864CCF01}" destId="{2513D284-C99E-DF47-BFC9-D5076E9CEC47}" srcOrd="3" destOrd="0" presId="urn:microsoft.com/office/officeart/2005/8/layout/orgChart1"/>
    <dgm:cxn modelId="{ACB3D2E3-214E-B64B-9C26-976BFD208763}" type="presParOf" srcId="{2513D284-C99E-DF47-BFC9-D5076E9CEC47}" destId="{F1FC6954-67E8-6B40-9540-FFD8A32394C6}" srcOrd="0" destOrd="0" presId="urn:microsoft.com/office/officeart/2005/8/layout/orgChart1"/>
    <dgm:cxn modelId="{2FFE121C-BB80-8947-B04B-082C2AEC72D6}" type="presParOf" srcId="{F1FC6954-67E8-6B40-9540-FFD8A32394C6}" destId="{D402DAA1-85A1-8141-AE79-293130A0D644}" srcOrd="0" destOrd="0" presId="urn:microsoft.com/office/officeart/2005/8/layout/orgChart1"/>
    <dgm:cxn modelId="{3C54898F-6FEA-8F44-A3E3-12E144B35F92}" type="presParOf" srcId="{F1FC6954-67E8-6B40-9540-FFD8A32394C6}" destId="{EA787927-107C-CF46-AF65-F4F4F65C8420}" srcOrd="1" destOrd="0" presId="urn:microsoft.com/office/officeart/2005/8/layout/orgChart1"/>
    <dgm:cxn modelId="{6BF0B5A6-9003-0F4E-9B93-AD0982CB6540}" type="presParOf" srcId="{2513D284-C99E-DF47-BFC9-D5076E9CEC47}" destId="{2771E2C7-2B2B-2B4F-8BD4-2AFD4E03D9CB}" srcOrd="1" destOrd="0" presId="urn:microsoft.com/office/officeart/2005/8/layout/orgChart1"/>
    <dgm:cxn modelId="{44A0567F-CE2E-8046-A0D4-E3C5CD72FBD2}" type="presParOf" srcId="{2513D284-C99E-DF47-BFC9-D5076E9CEC47}" destId="{C50C0D01-FFEE-8D46-BBBD-54B3DEFC71C6}" srcOrd="2" destOrd="0" presId="urn:microsoft.com/office/officeart/2005/8/layout/orgChart1"/>
    <dgm:cxn modelId="{F9CE883D-DADE-F04D-9331-C461FD8A2D5C}" type="presParOf" srcId="{A8DB6E3A-9F60-D041-BC40-CF97864CCF01}" destId="{0CC7BC11-0500-734D-81F5-5B0857E696B9}" srcOrd="4" destOrd="0" presId="urn:microsoft.com/office/officeart/2005/8/layout/orgChart1"/>
    <dgm:cxn modelId="{106040F8-2070-AE44-BB0F-1F828E954BA6}" type="presParOf" srcId="{A8DB6E3A-9F60-D041-BC40-CF97864CCF01}" destId="{D15B0075-F54C-9E4F-BAFE-074A5FA85910}" srcOrd="5" destOrd="0" presId="urn:microsoft.com/office/officeart/2005/8/layout/orgChart1"/>
    <dgm:cxn modelId="{85C09329-F3AE-B447-91AF-670AB72B4FE2}" type="presParOf" srcId="{D15B0075-F54C-9E4F-BAFE-074A5FA85910}" destId="{ADC55BAF-8CAF-D74B-94B9-1D32AE4EF09D}" srcOrd="0" destOrd="0" presId="urn:microsoft.com/office/officeart/2005/8/layout/orgChart1"/>
    <dgm:cxn modelId="{99C6D47E-8812-F246-B951-831CDE0B3875}" type="presParOf" srcId="{ADC55BAF-8CAF-D74B-94B9-1D32AE4EF09D}" destId="{8BE716CD-B9CF-FD40-A884-AB6C4003793E}" srcOrd="0" destOrd="0" presId="urn:microsoft.com/office/officeart/2005/8/layout/orgChart1"/>
    <dgm:cxn modelId="{5E21E5AB-6B7E-DC43-98A7-74AE1985E068}" type="presParOf" srcId="{ADC55BAF-8CAF-D74B-94B9-1D32AE4EF09D}" destId="{9472506A-7CC0-2F48-A1FE-C9D5758167B2}" srcOrd="1" destOrd="0" presId="urn:microsoft.com/office/officeart/2005/8/layout/orgChart1"/>
    <dgm:cxn modelId="{AABB66BE-3145-494D-80D8-691DAFF0AD76}" type="presParOf" srcId="{D15B0075-F54C-9E4F-BAFE-074A5FA85910}" destId="{7EC49C26-9DA5-AE4A-8823-A6E9C099F0BC}" srcOrd="1" destOrd="0" presId="urn:microsoft.com/office/officeart/2005/8/layout/orgChart1"/>
    <dgm:cxn modelId="{671D17D8-F879-0541-839C-DEC7D360050A}" type="presParOf" srcId="{D15B0075-F54C-9E4F-BAFE-074A5FA85910}" destId="{FEEEE86D-5484-6D4F-9354-247EC9916BF0}" srcOrd="2" destOrd="0" presId="urn:microsoft.com/office/officeart/2005/8/layout/orgChart1"/>
    <dgm:cxn modelId="{02F9446E-860A-3545-820B-9468F0A332DD}" type="presParOf" srcId="{1AB02B2D-F50A-EE47-A7FD-81513B7071B7}" destId="{BA5FFDE3-F51B-0F4A-866A-375E84C2762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C93BB2-1635-764F-9546-5D61243CFE2B}" type="doc">
      <dgm:prSet loTypeId="urn:microsoft.com/office/officeart/2005/8/layout/orgChart1" loCatId="" qsTypeId="urn:microsoft.com/office/officeart/2005/8/quickstyle/simple3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4CD04ABE-F6A9-6F4B-88AF-4A7EFCB365E6}">
      <dgm:prSet phldrT="[Text]"/>
      <dgm:spPr/>
      <dgm:t>
        <a:bodyPr/>
        <a:lstStyle/>
        <a:p>
          <a:r>
            <a:rPr lang="en-US" smtClean="0"/>
            <a:t>Iterazione per ciascuna funzionalità</a:t>
          </a:r>
          <a:endParaRPr lang="en-US" dirty="0"/>
        </a:p>
      </dgm:t>
    </dgm:pt>
    <dgm:pt modelId="{768C4947-E5C6-2349-907F-39ACE424AC48}" type="parTrans" cxnId="{6DF71BF7-BCBE-D340-B644-AC42DD7328F7}">
      <dgm:prSet/>
      <dgm:spPr/>
      <dgm:t>
        <a:bodyPr/>
        <a:lstStyle/>
        <a:p>
          <a:endParaRPr lang="en-US"/>
        </a:p>
      </dgm:t>
    </dgm:pt>
    <dgm:pt modelId="{D0B71446-2E09-BA4C-B34C-6A649B9FAF4E}" type="sibTrans" cxnId="{6DF71BF7-BCBE-D340-B644-AC42DD7328F7}">
      <dgm:prSet/>
      <dgm:spPr/>
      <dgm:t>
        <a:bodyPr/>
        <a:lstStyle/>
        <a:p>
          <a:endParaRPr lang="en-US"/>
        </a:p>
      </dgm:t>
    </dgm:pt>
    <dgm:pt modelId="{1CEAB54D-3C33-5F4E-B44E-F3970089DF48}">
      <dgm:prSet phldrT="[Text]"/>
      <dgm:spPr/>
      <dgm:t>
        <a:bodyPr/>
        <a:lstStyle/>
        <a:p>
          <a:r>
            <a:rPr lang="en-US" smtClean="0"/>
            <a:t>Disegno per le feature</a:t>
          </a:r>
          <a:endParaRPr lang="en-US" dirty="0"/>
        </a:p>
      </dgm:t>
    </dgm:pt>
    <dgm:pt modelId="{580822B2-921A-0B41-B66E-035E3E4593BC}" type="parTrans" cxnId="{DD113473-8871-5B49-9C29-A8D81EDDF998}">
      <dgm:prSet/>
      <dgm:spPr/>
      <dgm:t>
        <a:bodyPr/>
        <a:lstStyle/>
        <a:p>
          <a:endParaRPr lang="en-US"/>
        </a:p>
      </dgm:t>
    </dgm:pt>
    <dgm:pt modelId="{C75D421E-9564-EF4E-84C5-9A8A71DABA25}" type="sibTrans" cxnId="{DD113473-8871-5B49-9C29-A8D81EDDF998}">
      <dgm:prSet/>
      <dgm:spPr/>
      <dgm:t>
        <a:bodyPr/>
        <a:lstStyle/>
        <a:p>
          <a:endParaRPr lang="en-US"/>
        </a:p>
      </dgm:t>
    </dgm:pt>
    <dgm:pt modelId="{82D514C1-9A2D-7644-AF28-589FA0430F3D}">
      <dgm:prSet phldrT="[Text]"/>
      <dgm:spPr/>
      <dgm:t>
        <a:bodyPr/>
        <a:lstStyle/>
        <a:p>
          <a:r>
            <a:rPr lang="en-US" smtClean="0"/>
            <a:t>Costruzione delle feature</a:t>
          </a:r>
          <a:endParaRPr lang="en-US" dirty="0"/>
        </a:p>
      </dgm:t>
    </dgm:pt>
    <dgm:pt modelId="{E330AB04-CAC3-404E-ABE3-585D11B8843E}" type="parTrans" cxnId="{97CA77D8-AA9B-154D-9626-40574AD70EDF}">
      <dgm:prSet/>
      <dgm:spPr/>
      <dgm:t>
        <a:bodyPr/>
        <a:lstStyle/>
        <a:p>
          <a:endParaRPr lang="en-US"/>
        </a:p>
      </dgm:t>
    </dgm:pt>
    <dgm:pt modelId="{4608CB01-5DC5-484A-9782-8C42C53B4D1A}" type="sibTrans" cxnId="{97CA77D8-AA9B-154D-9626-40574AD70EDF}">
      <dgm:prSet/>
      <dgm:spPr/>
      <dgm:t>
        <a:bodyPr/>
        <a:lstStyle/>
        <a:p>
          <a:endParaRPr lang="en-US"/>
        </a:p>
      </dgm:t>
    </dgm:pt>
    <dgm:pt modelId="{CFFC937B-40FA-E04E-9C89-6CE6DA9C3883}" type="pres">
      <dgm:prSet presAssocID="{78C93BB2-1635-764F-9546-5D61243CFE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C50BFA-4660-8C47-BEFE-87416F7E0722}" type="pres">
      <dgm:prSet presAssocID="{4CD04ABE-F6A9-6F4B-88AF-4A7EFCB365E6}" presName="hierRoot1" presStyleCnt="0">
        <dgm:presLayoutVars>
          <dgm:hierBranch val="init"/>
        </dgm:presLayoutVars>
      </dgm:prSet>
      <dgm:spPr/>
    </dgm:pt>
    <dgm:pt modelId="{7F272D52-2925-3941-AF72-B4A89FEDE2E0}" type="pres">
      <dgm:prSet presAssocID="{4CD04ABE-F6A9-6F4B-88AF-4A7EFCB365E6}" presName="rootComposite1" presStyleCnt="0"/>
      <dgm:spPr/>
    </dgm:pt>
    <dgm:pt modelId="{1609604D-5D9E-2C47-BAB0-8BABD7A5E7B9}" type="pres">
      <dgm:prSet presAssocID="{4CD04ABE-F6A9-6F4B-88AF-4A7EFCB365E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D8C1BA-210D-FD42-9FBC-9F4A14388D18}" type="pres">
      <dgm:prSet presAssocID="{4CD04ABE-F6A9-6F4B-88AF-4A7EFCB365E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491EC47-23BC-BD4E-A8B2-E26E19089475}" type="pres">
      <dgm:prSet presAssocID="{4CD04ABE-F6A9-6F4B-88AF-4A7EFCB365E6}" presName="hierChild2" presStyleCnt="0"/>
      <dgm:spPr/>
    </dgm:pt>
    <dgm:pt modelId="{38B49E5F-C3A2-6E41-A224-95732CB9EB68}" type="pres">
      <dgm:prSet presAssocID="{580822B2-921A-0B41-B66E-035E3E4593BC}" presName="Name37" presStyleLbl="parChTrans1D2" presStyleIdx="0" presStyleCnt="2"/>
      <dgm:spPr/>
      <dgm:t>
        <a:bodyPr/>
        <a:lstStyle/>
        <a:p>
          <a:endParaRPr lang="en-US"/>
        </a:p>
      </dgm:t>
    </dgm:pt>
    <dgm:pt modelId="{5F1710D8-3FBA-B546-BD77-E430AC01CD8B}" type="pres">
      <dgm:prSet presAssocID="{1CEAB54D-3C33-5F4E-B44E-F3970089DF48}" presName="hierRoot2" presStyleCnt="0">
        <dgm:presLayoutVars>
          <dgm:hierBranch val="init"/>
        </dgm:presLayoutVars>
      </dgm:prSet>
      <dgm:spPr/>
    </dgm:pt>
    <dgm:pt modelId="{FBCCC70C-264A-ED4F-AC7E-0259BAECAC04}" type="pres">
      <dgm:prSet presAssocID="{1CEAB54D-3C33-5F4E-B44E-F3970089DF48}" presName="rootComposite" presStyleCnt="0"/>
      <dgm:spPr/>
    </dgm:pt>
    <dgm:pt modelId="{822CB52C-EFD3-844F-9609-D34F680FAD3F}" type="pres">
      <dgm:prSet presAssocID="{1CEAB54D-3C33-5F4E-B44E-F3970089DF4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3A29CE-DE90-A14F-9344-EE52A4C231E7}" type="pres">
      <dgm:prSet presAssocID="{1CEAB54D-3C33-5F4E-B44E-F3970089DF48}" presName="rootConnector" presStyleLbl="node2" presStyleIdx="0" presStyleCnt="2"/>
      <dgm:spPr/>
      <dgm:t>
        <a:bodyPr/>
        <a:lstStyle/>
        <a:p>
          <a:endParaRPr lang="en-US"/>
        </a:p>
      </dgm:t>
    </dgm:pt>
    <dgm:pt modelId="{8C8A722A-B798-1F40-A795-6E3008335AE5}" type="pres">
      <dgm:prSet presAssocID="{1CEAB54D-3C33-5F4E-B44E-F3970089DF48}" presName="hierChild4" presStyleCnt="0"/>
      <dgm:spPr/>
    </dgm:pt>
    <dgm:pt modelId="{7CB2B514-EAEF-EB41-BC72-05CDF1F0F9BE}" type="pres">
      <dgm:prSet presAssocID="{1CEAB54D-3C33-5F4E-B44E-F3970089DF48}" presName="hierChild5" presStyleCnt="0"/>
      <dgm:spPr/>
    </dgm:pt>
    <dgm:pt modelId="{D4BA9B81-0424-6A4E-BD6B-05E96BBF02E7}" type="pres">
      <dgm:prSet presAssocID="{E330AB04-CAC3-404E-ABE3-585D11B8843E}" presName="Name37" presStyleLbl="parChTrans1D2" presStyleIdx="1" presStyleCnt="2"/>
      <dgm:spPr/>
      <dgm:t>
        <a:bodyPr/>
        <a:lstStyle/>
        <a:p>
          <a:endParaRPr lang="en-US"/>
        </a:p>
      </dgm:t>
    </dgm:pt>
    <dgm:pt modelId="{309278A0-55E2-1345-8CDB-B1CD5E17AC3A}" type="pres">
      <dgm:prSet presAssocID="{82D514C1-9A2D-7644-AF28-589FA0430F3D}" presName="hierRoot2" presStyleCnt="0">
        <dgm:presLayoutVars>
          <dgm:hierBranch val="init"/>
        </dgm:presLayoutVars>
      </dgm:prSet>
      <dgm:spPr/>
    </dgm:pt>
    <dgm:pt modelId="{5AB231B6-298D-BD45-A768-B7B09BFC4F98}" type="pres">
      <dgm:prSet presAssocID="{82D514C1-9A2D-7644-AF28-589FA0430F3D}" presName="rootComposite" presStyleCnt="0"/>
      <dgm:spPr/>
    </dgm:pt>
    <dgm:pt modelId="{597F57CC-3668-3449-BD98-4C789C2A48E3}" type="pres">
      <dgm:prSet presAssocID="{82D514C1-9A2D-7644-AF28-589FA0430F3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C794F3-877F-C24E-8139-029A88E6ECCC}" type="pres">
      <dgm:prSet presAssocID="{82D514C1-9A2D-7644-AF28-589FA0430F3D}" presName="rootConnector" presStyleLbl="node2" presStyleIdx="1" presStyleCnt="2"/>
      <dgm:spPr/>
      <dgm:t>
        <a:bodyPr/>
        <a:lstStyle/>
        <a:p>
          <a:endParaRPr lang="en-US"/>
        </a:p>
      </dgm:t>
    </dgm:pt>
    <dgm:pt modelId="{69F054BB-5C7C-8E41-974A-1E8D01E8BA53}" type="pres">
      <dgm:prSet presAssocID="{82D514C1-9A2D-7644-AF28-589FA0430F3D}" presName="hierChild4" presStyleCnt="0"/>
      <dgm:spPr/>
    </dgm:pt>
    <dgm:pt modelId="{CC2E0231-4106-E944-A25B-7D91361D74CE}" type="pres">
      <dgm:prSet presAssocID="{82D514C1-9A2D-7644-AF28-589FA0430F3D}" presName="hierChild5" presStyleCnt="0"/>
      <dgm:spPr/>
    </dgm:pt>
    <dgm:pt modelId="{FACE59AD-F0E4-3043-AE6A-09E03438C366}" type="pres">
      <dgm:prSet presAssocID="{4CD04ABE-F6A9-6F4B-88AF-4A7EFCB365E6}" presName="hierChild3" presStyleCnt="0"/>
      <dgm:spPr/>
    </dgm:pt>
  </dgm:ptLst>
  <dgm:cxnLst>
    <dgm:cxn modelId="{EFE87FF9-BA4B-6C48-8255-E043A3C10A51}" type="presOf" srcId="{580822B2-921A-0B41-B66E-035E3E4593BC}" destId="{38B49E5F-C3A2-6E41-A224-95732CB9EB68}" srcOrd="0" destOrd="0" presId="urn:microsoft.com/office/officeart/2005/8/layout/orgChart1"/>
    <dgm:cxn modelId="{24E6C7C8-0730-414D-BEF8-3409D4EF2ED1}" type="presOf" srcId="{1CEAB54D-3C33-5F4E-B44E-F3970089DF48}" destId="{822CB52C-EFD3-844F-9609-D34F680FAD3F}" srcOrd="0" destOrd="0" presId="urn:microsoft.com/office/officeart/2005/8/layout/orgChart1"/>
    <dgm:cxn modelId="{97CA77D8-AA9B-154D-9626-40574AD70EDF}" srcId="{4CD04ABE-F6A9-6F4B-88AF-4A7EFCB365E6}" destId="{82D514C1-9A2D-7644-AF28-589FA0430F3D}" srcOrd="1" destOrd="0" parTransId="{E330AB04-CAC3-404E-ABE3-585D11B8843E}" sibTransId="{4608CB01-5DC5-484A-9782-8C42C53B4D1A}"/>
    <dgm:cxn modelId="{6DF71BF7-BCBE-D340-B644-AC42DD7328F7}" srcId="{78C93BB2-1635-764F-9546-5D61243CFE2B}" destId="{4CD04ABE-F6A9-6F4B-88AF-4A7EFCB365E6}" srcOrd="0" destOrd="0" parTransId="{768C4947-E5C6-2349-907F-39ACE424AC48}" sibTransId="{D0B71446-2E09-BA4C-B34C-6A649B9FAF4E}"/>
    <dgm:cxn modelId="{92D9EEEB-1ACC-8E48-9D81-68527DF18777}" type="presOf" srcId="{1CEAB54D-3C33-5F4E-B44E-F3970089DF48}" destId="{903A29CE-DE90-A14F-9344-EE52A4C231E7}" srcOrd="1" destOrd="0" presId="urn:microsoft.com/office/officeart/2005/8/layout/orgChart1"/>
    <dgm:cxn modelId="{617EE135-8ED7-FA49-8133-51D04EDF1FA7}" type="presOf" srcId="{78C93BB2-1635-764F-9546-5D61243CFE2B}" destId="{CFFC937B-40FA-E04E-9C89-6CE6DA9C3883}" srcOrd="0" destOrd="0" presId="urn:microsoft.com/office/officeart/2005/8/layout/orgChart1"/>
    <dgm:cxn modelId="{DD113473-8871-5B49-9C29-A8D81EDDF998}" srcId="{4CD04ABE-F6A9-6F4B-88AF-4A7EFCB365E6}" destId="{1CEAB54D-3C33-5F4E-B44E-F3970089DF48}" srcOrd="0" destOrd="0" parTransId="{580822B2-921A-0B41-B66E-035E3E4593BC}" sibTransId="{C75D421E-9564-EF4E-84C5-9A8A71DABA25}"/>
    <dgm:cxn modelId="{987C54E9-786D-0A4A-9014-4669C9070839}" type="presOf" srcId="{4CD04ABE-F6A9-6F4B-88AF-4A7EFCB365E6}" destId="{29D8C1BA-210D-FD42-9FBC-9F4A14388D18}" srcOrd="1" destOrd="0" presId="urn:microsoft.com/office/officeart/2005/8/layout/orgChart1"/>
    <dgm:cxn modelId="{456EA7B2-D826-6848-8BE0-4D02787ED8D5}" type="presOf" srcId="{82D514C1-9A2D-7644-AF28-589FA0430F3D}" destId="{D5C794F3-877F-C24E-8139-029A88E6ECCC}" srcOrd="1" destOrd="0" presId="urn:microsoft.com/office/officeart/2005/8/layout/orgChart1"/>
    <dgm:cxn modelId="{C3D3C0BD-F9CE-124E-8BD5-123D4ACF3DA1}" type="presOf" srcId="{82D514C1-9A2D-7644-AF28-589FA0430F3D}" destId="{597F57CC-3668-3449-BD98-4C789C2A48E3}" srcOrd="0" destOrd="0" presId="urn:microsoft.com/office/officeart/2005/8/layout/orgChart1"/>
    <dgm:cxn modelId="{52836E5A-5E65-AB45-B2F2-2AC9036BC221}" type="presOf" srcId="{4CD04ABE-F6A9-6F4B-88AF-4A7EFCB365E6}" destId="{1609604D-5D9E-2C47-BAB0-8BABD7A5E7B9}" srcOrd="0" destOrd="0" presId="urn:microsoft.com/office/officeart/2005/8/layout/orgChart1"/>
    <dgm:cxn modelId="{D4F1343B-696B-9841-979C-1232BB790E04}" type="presOf" srcId="{E330AB04-CAC3-404E-ABE3-585D11B8843E}" destId="{D4BA9B81-0424-6A4E-BD6B-05E96BBF02E7}" srcOrd="0" destOrd="0" presId="urn:microsoft.com/office/officeart/2005/8/layout/orgChart1"/>
    <dgm:cxn modelId="{AC2D391F-B6E1-4C43-A73D-7DC00BB11676}" type="presParOf" srcId="{CFFC937B-40FA-E04E-9C89-6CE6DA9C3883}" destId="{7EC50BFA-4660-8C47-BEFE-87416F7E0722}" srcOrd="0" destOrd="0" presId="urn:microsoft.com/office/officeart/2005/8/layout/orgChart1"/>
    <dgm:cxn modelId="{1055F3C3-F949-BE48-A7F7-E5199EB3CACC}" type="presParOf" srcId="{7EC50BFA-4660-8C47-BEFE-87416F7E0722}" destId="{7F272D52-2925-3941-AF72-B4A89FEDE2E0}" srcOrd="0" destOrd="0" presId="urn:microsoft.com/office/officeart/2005/8/layout/orgChart1"/>
    <dgm:cxn modelId="{D450AD01-446F-A142-9C9B-38FCCB93A5FA}" type="presParOf" srcId="{7F272D52-2925-3941-AF72-B4A89FEDE2E0}" destId="{1609604D-5D9E-2C47-BAB0-8BABD7A5E7B9}" srcOrd="0" destOrd="0" presId="urn:microsoft.com/office/officeart/2005/8/layout/orgChart1"/>
    <dgm:cxn modelId="{F5F252F2-55C3-764B-BD0B-DD46A581D1E4}" type="presParOf" srcId="{7F272D52-2925-3941-AF72-B4A89FEDE2E0}" destId="{29D8C1BA-210D-FD42-9FBC-9F4A14388D18}" srcOrd="1" destOrd="0" presId="urn:microsoft.com/office/officeart/2005/8/layout/orgChart1"/>
    <dgm:cxn modelId="{34251E1D-603B-2D4B-A643-523F3BA5DD77}" type="presParOf" srcId="{7EC50BFA-4660-8C47-BEFE-87416F7E0722}" destId="{C491EC47-23BC-BD4E-A8B2-E26E19089475}" srcOrd="1" destOrd="0" presId="urn:microsoft.com/office/officeart/2005/8/layout/orgChart1"/>
    <dgm:cxn modelId="{59348A88-EBB7-584F-9993-AE193F8A047B}" type="presParOf" srcId="{C491EC47-23BC-BD4E-A8B2-E26E19089475}" destId="{38B49E5F-C3A2-6E41-A224-95732CB9EB68}" srcOrd="0" destOrd="0" presId="urn:microsoft.com/office/officeart/2005/8/layout/orgChart1"/>
    <dgm:cxn modelId="{6B37EC33-B013-4640-B26F-5F079D374465}" type="presParOf" srcId="{C491EC47-23BC-BD4E-A8B2-E26E19089475}" destId="{5F1710D8-3FBA-B546-BD77-E430AC01CD8B}" srcOrd="1" destOrd="0" presId="urn:microsoft.com/office/officeart/2005/8/layout/orgChart1"/>
    <dgm:cxn modelId="{5C3559E2-3E1D-C04C-B07D-1E588350F6AF}" type="presParOf" srcId="{5F1710D8-3FBA-B546-BD77-E430AC01CD8B}" destId="{FBCCC70C-264A-ED4F-AC7E-0259BAECAC04}" srcOrd="0" destOrd="0" presId="urn:microsoft.com/office/officeart/2005/8/layout/orgChart1"/>
    <dgm:cxn modelId="{AC4F71D1-8EBB-2C4B-A5EE-0F649BA4C486}" type="presParOf" srcId="{FBCCC70C-264A-ED4F-AC7E-0259BAECAC04}" destId="{822CB52C-EFD3-844F-9609-D34F680FAD3F}" srcOrd="0" destOrd="0" presId="urn:microsoft.com/office/officeart/2005/8/layout/orgChart1"/>
    <dgm:cxn modelId="{B670F012-B0F4-264C-9434-FA6D2CF89411}" type="presParOf" srcId="{FBCCC70C-264A-ED4F-AC7E-0259BAECAC04}" destId="{903A29CE-DE90-A14F-9344-EE52A4C231E7}" srcOrd="1" destOrd="0" presId="urn:microsoft.com/office/officeart/2005/8/layout/orgChart1"/>
    <dgm:cxn modelId="{225A4B55-8894-E443-8483-EBFA21ABF52B}" type="presParOf" srcId="{5F1710D8-3FBA-B546-BD77-E430AC01CD8B}" destId="{8C8A722A-B798-1F40-A795-6E3008335AE5}" srcOrd="1" destOrd="0" presId="urn:microsoft.com/office/officeart/2005/8/layout/orgChart1"/>
    <dgm:cxn modelId="{33A29AD1-CC04-CA42-AAB0-6D0DAA1890E7}" type="presParOf" srcId="{5F1710D8-3FBA-B546-BD77-E430AC01CD8B}" destId="{7CB2B514-EAEF-EB41-BC72-05CDF1F0F9BE}" srcOrd="2" destOrd="0" presId="urn:microsoft.com/office/officeart/2005/8/layout/orgChart1"/>
    <dgm:cxn modelId="{2A3DEE9B-DD1F-7A45-A375-159D63208EE5}" type="presParOf" srcId="{C491EC47-23BC-BD4E-A8B2-E26E19089475}" destId="{D4BA9B81-0424-6A4E-BD6B-05E96BBF02E7}" srcOrd="2" destOrd="0" presId="urn:microsoft.com/office/officeart/2005/8/layout/orgChart1"/>
    <dgm:cxn modelId="{495B83B4-F0FD-704A-8F1F-F68A203C1193}" type="presParOf" srcId="{C491EC47-23BC-BD4E-A8B2-E26E19089475}" destId="{309278A0-55E2-1345-8CDB-B1CD5E17AC3A}" srcOrd="3" destOrd="0" presId="urn:microsoft.com/office/officeart/2005/8/layout/orgChart1"/>
    <dgm:cxn modelId="{4A4E6A1A-5EE2-0242-A2C3-3843AE584398}" type="presParOf" srcId="{309278A0-55E2-1345-8CDB-B1CD5E17AC3A}" destId="{5AB231B6-298D-BD45-A768-B7B09BFC4F98}" srcOrd="0" destOrd="0" presId="urn:microsoft.com/office/officeart/2005/8/layout/orgChart1"/>
    <dgm:cxn modelId="{C1F91277-C59F-1E42-B4EB-35E6E7C6E125}" type="presParOf" srcId="{5AB231B6-298D-BD45-A768-B7B09BFC4F98}" destId="{597F57CC-3668-3449-BD98-4C789C2A48E3}" srcOrd="0" destOrd="0" presId="urn:microsoft.com/office/officeart/2005/8/layout/orgChart1"/>
    <dgm:cxn modelId="{8C9059AD-55E7-3C40-81E3-694C99021CE9}" type="presParOf" srcId="{5AB231B6-298D-BD45-A768-B7B09BFC4F98}" destId="{D5C794F3-877F-C24E-8139-029A88E6ECCC}" srcOrd="1" destOrd="0" presId="urn:microsoft.com/office/officeart/2005/8/layout/orgChart1"/>
    <dgm:cxn modelId="{ED30C905-5421-1B43-9EC0-DB687F369949}" type="presParOf" srcId="{309278A0-55E2-1345-8CDB-B1CD5E17AC3A}" destId="{69F054BB-5C7C-8E41-974A-1E8D01E8BA53}" srcOrd="1" destOrd="0" presId="urn:microsoft.com/office/officeart/2005/8/layout/orgChart1"/>
    <dgm:cxn modelId="{96C064A0-7218-3F4E-B37E-E30A07522898}" type="presParOf" srcId="{309278A0-55E2-1345-8CDB-B1CD5E17AC3A}" destId="{CC2E0231-4106-E944-A25B-7D91361D74CE}" srcOrd="2" destOrd="0" presId="urn:microsoft.com/office/officeart/2005/8/layout/orgChart1"/>
    <dgm:cxn modelId="{47696A65-0A9A-F049-A135-AAAD3A36D867}" type="presParOf" srcId="{7EC50BFA-4660-8C47-BEFE-87416F7E0722}" destId="{FACE59AD-F0E4-3043-AE6A-09E03438C3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7BC11-0500-734D-81F5-5B0857E696B9}">
      <dsp:nvSpPr>
        <dsp:cNvPr id="0" name=""/>
        <dsp:cNvSpPr/>
      </dsp:nvSpPr>
      <dsp:spPr>
        <a:xfrm>
          <a:off x="2020195" y="1303333"/>
          <a:ext cx="1429302" cy="24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030"/>
              </a:lnTo>
              <a:lnTo>
                <a:pt x="1429302" y="124030"/>
              </a:lnTo>
              <a:lnTo>
                <a:pt x="1429302" y="248060"/>
              </a:lnTo>
            </a:path>
          </a:pathLst>
        </a:custGeom>
        <a:noFill/>
        <a:ln w="48000" cap="flat" cmpd="thickThin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DBDAE-BEAD-2C42-872E-10CCFA70DB4F}">
      <dsp:nvSpPr>
        <dsp:cNvPr id="0" name=""/>
        <dsp:cNvSpPr/>
      </dsp:nvSpPr>
      <dsp:spPr>
        <a:xfrm>
          <a:off x="1974475" y="1303333"/>
          <a:ext cx="91440" cy="24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060"/>
              </a:lnTo>
            </a:path>
          </a:pathLst>
        </a:custGeom>
        <a:noFill/>
        <a:ln w="48000" cap="flat" cmpd="thickThin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397C3-13ED-B449-B6E9-40905F8B4E85}">
      <dsp:nvSpPr>
        <dsp:cNvPr id="0" name=""/>
        <dsp:cNvSpPr/>
      </dsp:nvSpPr>
      <dsp:spPr>
        <a:xfrm>
          <a:off x="590892" y="1303333"/>
          <a:ext cx="1429302" cy="248060"/>
        </a:xfrm>
        <a:custGeom>
          <a:avLst/>
          <a:gdLst/>
          <a:ahLst/>
          <a:cxnLst/>
          <a:rect l="0" t="0" r="0" b="0"/>
          <a:pathLst>
            <a:path>
              <a:moveTo>
                <a:pt x="1429302" y="0"/>
              </a:moveTo>
              <a:lnTo>
                <a:pt x="1429302" y="124030"/>
              </a:lnTo>
              <a:lnTo>
                <a:pt x="0" y="124030"/>
              </a:lnTo>
              <a:lnTo>
                <a:pt x="0" y="248060"/>
              </a:lnTo>
            </a:path>
          </a:pathLst>
        </a:custGeom>
        <a:noFill/>
        <a:ln w="48000" cap="flat" cmpd="thickThin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371AC-E01D-6F43-B7DC-C81D43FBF527}">
      <dsp:nvSpPr>
        <dsp:cNvPr id="0" name=""/>
        <dsp:cNvSpPr/>
      </dsp:nvSpPr>
      <dsp:spPr>
        <a:xfrm>
          <a:off x="1429574" y="712712"/>
          <a:ext cx="1181241" cy="5906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Stesura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modello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complessivo</a:t>
          </a:r>
          <a:endParaRPr lang="en-US" sz="1300" kern="1200" dirty="0"/>
        </a:p>
      </dsp:txBody>
      <dsp:txXfrm>
        <a:off x="1429574" y="712712"/>
        <a:ext cx="1181241" cy="590620"/>
      </dsp:txXfrm>
    </dsp:sp>
    <dsp:sp modelId="{00EA6B33-9195-0644-92EA-ACFD27AC07F3}">
      <dsp:nvSpPr>
        <dsp:cNvPr id="0" name=""/>
        <dsp:cNvSpPr/>
      </dsp:nvSpPr>
      <dsp:spPr>
        <a:xfrm>
          <a:off x="271" y="1551394"/>
          <a:ext cx="1181241" cy="5906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Sviluppo</a:t>
          </a:r>
          <a:r>
            <a:rPr lang="en-US" sz="1300" kern="1200" dirty="0" smtClean="0"/>
            <a:t> del </a:t>
          </a:r>
          <a:r>
            <a:rPr lang="en-US" sz="1300" kern="1200" dirty="0" err="1" smtClean="0"/>
            <a:t>modello</a:t>
          </a:r>
          <a:endParaRPr lang="en-US" sz="1300" kern="1200" dirty="0"/>
        </a:p>
      </dsp:txBody>
      <dsp:txXfrm>
        <a:off x="271" y="1551394"/>
        <a:ext cx="1181241" cy="590620"/>
      </dsp:txXfrm>
    </dsp:sp>
    <dsp:sp modelId="{D402DAA1-85A1-8141-AE79-293130A0D644}">
      <dsp:nvSpPr>
        <dsp:cNvPr id="0" name=""/>
        <dsp:cNvSpPr/>
      </dsp:nvSpPr>
      <dsp:spPr>
        <a:xfrm>
          <a:off x="1429574" y="1551394"/>
          <a:ext cx="1181241" cy="5906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Lista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delle</a:t>
          </a:r>
          <a:r>
            <a:rPr lang="en-US" sz="1300" kern="1200" dirty="0" smtClean="0"/>
            <a:t> feature</a:t>
          </a:r>
          <a:endParaRPr lang="en-US" sz="1300" kern="1200" dirty="0"/>
        </a:p>
      </dsp:txBody>
      <dsp:txXfrm>
        <a:off x="1429574" y="1551394"/>
        <a:ext cx="1181241" cy="590620"/>
      </dsp:txXfrm>
    </dsp:sp>
    <dsp:sp modelId="{8BE716CD-B9CF-FD40-A884-AB6C4003793E}">
      <dsp:nvSpPr>
        <dsp:cNvPr id="0" name=""/>
        <dsp:cNvSpPr/>
      </dsp:nvSpPr>
      <dsp:spPr>
        <a:xfrm>
          <a:off x="2858876" y="1551394"/>
          <a:ext cx="1181241" cy="5906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Pianificazione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delle</a:t>
          </a:r>
          <a:r>
            <a:rPr lang="en-US" sz="1300" kern="1200" dirty="0" smtClean="0"/>
            <a:t> feature</a:t>
          </a:r>
          <a:endParaRPr lang="en-US" sz="1300" kern="1200" dirty="0"/>
        </a:p>
      </dsp:txBody>
      <dsp:txXfrm>
        <a:off x="2858876" y="1551394"/>
        <a:ext cx="1181241" cy="590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A9B81-0424-6A4E-BD6B-05E96BBF02E7}">
      <dsp:nvSpPr>
        <dsp:cNvPr id="0" name=""/>
        <dsp:cNvSpPr/>
      </dsp:nvSpPr>
      <dsp:spPr>
        <a:xfrm>
          <a:off x="1660140" y="1155031"/>
          <a:ext cx="908507" cy="315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74"/>
              </a:lnTo>
              <a:lnTo>
                <a:pt x="908507" y="157674"/>
              </a:lnTo>
              <a:lnTo>
                <a:pt x="908507" y="315349"/>
              </a:lnTo>
            </a:path>
          </a:pathLst>
        </a:custGeom>
        <a:noFill/>
        <a:ln w="48000" cap="flat" cmpd="thickThin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49E5F-C3A2-6E41-A224-95732CB9EB68}">
      <dsp:nvSpPr>
        <dsp:cNvPr id="0" name=""/>
        <dsp:cNvSpPr/>
      </dsp:nvSpPr>
      <dsp:spPr>
        <a:xfrm>
          <a:off x="751632" y="1155031"/>
          <a:ext cx="908507" cy="315349"/>
        </a:xfrm>
        <a:custGeom>
          <a:avLst/>
          <a:gdLst/>
          <a:ahLst/>
          <a:cxnLst/>
          <a:rect l="0" t="0" r="0" b="0"/>
          <a:pathLst>
            <a:path>
              <a:moveTo>
                <a:pt x="908507" y="0"/>
              </a:moveTo>
              <a:lnTo>
                <a:pt x="908507" y="157674"/>
              </a:lnTo>
              <a:lnTo>
                <a:pt x="0" y="157674"/>
              </a:lnTo>
              <a:lnTo>
                <a:pt x="0" y="315349"/>
              </a:lnTo>
            </a:path>
          </a:pathLst>
        </a:custGeom>
        <a:noFill/>
        <a:ln w="48000" cap="flat" cmpd="thickThin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9604D-5D9E-2C47-BAB0-8BABD7A5E7B9}">
      <dsp:nvSpPr>
        <dsp:cNvPr id="0" name=""/>
        <dsp:cNvSpPr/>
      </dsp:nvSpPr>
      <dsp:spPr>
        <a:xfrm>
          <a:off x="909307" y="404199"/>
          <a:ext cx="1501664" cy="750832"/>
        </a:xfrm>
        <a:prstGeom prst="rect">
          <a:avLst/>
        </a:prstGeom>
        <a:gradFill rotWithShape="0">
          <a:gsLst>
            <a:gs pos="0">
              <a:schemeClr val="accent4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Iterazione per ciascuna funzionalità</a:t>
          </a:r>
          <a:endParaRPr lang="en-US" sz="1700" kern="1200" dirty="0"/>
        </a:p>
      </dsp:txBody>
      <dsp:txXfrm>
        <a:off x="909307" y="404199"/>
        <a:ext cx="1501664" cy="750832"/>
      </dsp:txXfrm>
    </dsp:sp>
    <dsp:sp modelId="{822CB52C-EFD3-844F-9609-D34F680FAD3F}">
      <dsp:nvSpPr>
        <dsp:cNvPr id="0" name=""/>
        <dsp:cNvSpPr/>
      </dsp:nvSpPr>
      <dsp:spPr>
        <a:xfrm>
          <a:off x="800" y="1470381"/>
          <a:ext cx="1501664" cy="750832"/>
        </a:xfrm>
        <a:prstGeom prst="rect">
          <a:avLst/>
        </a:prstGeom>
        <a:gradFill rotWithShape="0">
          <a:gsLst>
            <a:gs pos="0">
              <a:schemeClr val="accent4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Disegno per le feature</a:t>
          </a:r>
          <a:endParaRPr lang="en-US" sz="1700" kern="1200" dirty="0"/>
        </a:p>
      </dsp:txBody>
      <dsp:txXfrm>
        <a:off x="800" y="1470381"/>
        <a:ext cx="1501664" cy="750832"/>
      </dsp:txXfrm>
    </dsp:sp>
    <dsp:sp modelId="{597F57CC-3668-3449-BD98-4C789C2A48E3}">
      <dsp:nvSpPr>
        <dsp:cNvPr id="0" name=""/>
        <dsp:cNvSpPr/>
      </dsp:nvSpPr>
      <dsp:spPr>
        <a:xfrm>
          <a:off x="1817814" y="1470381"/>
          <a:ext cx="1501664" cy="750832"/>
        </a:xfrm>
        <a:prstGeom prst="rect">
          <a:avLst/>
        </a:prstGeom>
        <a:gradFill rotWithShape="0">
          <a:gsLst>
            <a:gs pos="0">
              <a:schemeClr val="accent4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Costruzione delle feature</a:t>
          </a:r>
          <a:endParaRPr lang="en-US" sz="1700" kern="1200" dirty="0"/>
        </a:p>
      </dsp:txBody>
      <dsp:txXfrm>
        <a:off x="1817814" y="1470381"/>
        <a:ext cx="1501664" cy="750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it-IT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it-IT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31/05/16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  <a:p>
            <a:pPr lvl="1" eaLnBrk="1" latinLnBrk="0" hangingPunct="1"/>
            <a:r>
              <a:rPr kumimoji="0" lang="it-IT" smtClean="0"/>
              <a:t>Second level</a:t>
            </a:r>
          </a:p>
          <a:p>
            <a:pPr lvl="2" eaLnBrk="1" latinLnBrk="0" hangingPunct="1"/>
            <a:r>
              <a:rPr kumimoji="0" lang="it-IT" smtClean="0"/>
              <a:t>Third level</a:t>
            </a:r>
          </a:p>
          <a:p>
            <a:pPr lvl="3" eaLnBrk="1" latinLnBrk="0" hangingPunct="1"/>
            <a:r>
              <a:rPr kumimoji="0" lang="it-IT" smtClean="0"/>
              <a:t>Fourth level</a:t>
            </a:r>
          </a:p>
          <a:p>
            <a:pPr lvl="4" eaLnBrk="1" latinLnBrk="0" hangingPunct="1"/>
            <a:r>
              <a:rPr kumimoji="0" lang="it-I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31/05/16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t.wikipedia.org/wiki/Release_(informatica)" TargetMode="Externa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55848"/>
            <a:ext cx="9144000" cy="1673352"/>
          </a:xfrm>
        </p:spPr>
        <p:txBody>
          <a:bodyPr>
            <a:noAutofit/>
          </a:bodyPr>
          <a:lstStyle/>
          <a:p>
            <a:pPr algn="ctr"/>
            <a:r>
              <a:rPr lang="en-US" sz="11500" dirty="0" err="1" smtClean="0"/>
              <a:t>Quesito</a:t>
            </a:r>
            <a:r>
              <a:rPr lang="en-US" sz="11500" dirty="0" smtClean="0"/>
              <a:t> CVS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ISW – </a:t>
            </a:r>
            <a:r>
              <a:rPr lang="en-US" dirty="0" err="1" smtClean="0"/>
              <a:t>Gruppo</a:t>
            </a:r>
            <a:r>
              <a:rPr lang="en-US" dirty="0" smtClean="0"/>
              <a:t> 01 – </a:t>
            </a:r>
            <a:r>
              <a:rPr lang="en-US" dirty="0" err="1" smtClean="0"/>
              <a:t>TeamSoftwareRevolution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0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a </a:t>
            </a:r>
            <a:r>
              <a:rPr lang="en-US" sz="4800" dirty="0" err="1"/>
              <a:t>Spirale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15" y="1735530"/>
            <a:ext cx="8018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E’ un modello nel quale il processo viene diviso in quattro fasi principali:</a:t>
            </a:r>
          </a:p>
        </p:txBody>
      </p:sp>
      <p:pic>
        <p:nvPicPr>
          <p:cNvPr id="5" name="Picture 4" descr="ing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67" y="2566527"/>
            <a:ext cx="5850633" cy="37458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15" y="2874210"/>
            <a:ext cx="295442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charset="2"/>
              <a:buChar char="u"/>
            </a:pPr>
            <a:r>
              <a:rPr lang="it-IT" sz="2400" dirty="0"/>
              <a:t>Determinazione degli obiettivi</a:t>
            </a:r>
          </a:p>
          <a:p>
            <a:pPr marL="342900" indent="-342900">
              <a:buClr>
                <a:srgbClr val="FF0000"/>
              </a:buClr>
              <a:buFont typeface="Wingdings" charset="2"/>
              <a:buChar char="u"/>
            </a:pPr>
            <a:r>
              <a:rPr lang="it-IT" sz="2400" dirty="0"/>
              <a:t>Identificazione e riduzione dei rischi</a:t>
            </a:r>
          </a:p>
          <a:p>
            <a:pPr marL="342900" indent="-342900">
              <a:buClr>
                <a:srgbClr val="FF0000"/>
              </a:buClr>
              <a:buFont typeface="Wingdings" charset="2"/>
              <a:buChar char="u"/>
            </a:pPr>
            <a:r>
              <a:rPr lang="en-US" sz="2400" dirty="0" err="1"/>
              <a:t>Sviluppo</a:t>
            </a:r>
            <a:r>
              <a:rPr lang="en-US" sz="2400" dirty="0"/>
              <a:t> e </a:t>
            </a:r>
            <a:r>
              <a:rPr lang="en-US" sz="2400" dirty="0" err="1"/>
              <a:t>verifica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fase</a:t>
            </a:r>
            <a:endParaRPr lang="en-US" sz="2400" dirty="0"/>
          </a:p>
          <a:p>
            <a:pPr marL="342900" indent="-342900">
              <a:buClr>
                <a:srgbClr val="FF0000"/>
              </a:buClr>
              <a:buFont typeface="Wingdings" charset="2"/>
              <a:buChar char="u"/>
            </a:pPr>
            <a:r>
              <a:rPr lang="en-US" sz="2400" dirty="0" err="1"/>
              <a:t>Pianificazione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fase</a:t>
            </a:r>
            <a:r>
              <a:rPr lang="en-US" sz="2400" dirty="0"/>
              <a:t> </a:t>
            </a:r>
            <a:r>
              <a:rPr lang="en-US" sz="2400" dirty="0" err="1"/>
              <a:t>successiva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a </a:t>
            </a:r>
            <a:r>
              <a:rPr lang="en-US" sz="4800" dirty="0" err="1"/>
              <a:t>Spirale</a:t>
            </a:r>
            <a:r>
              <a:rPr lang="en-US" sz="4800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Fasi</a:t>
            </a:r>
            <a:r>
              <a:rPr lang="en-US" dirty="0" smtClean="0"/>
              <a:t> 1/2)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794" y="1755152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charset="2"/>
              <a:buChar char="u"/>
            </a:pPr>
            <a:r>
              <a:rPr lang="it-IT" sz="2000" b="1" dirty="0" smtClean="0"/>
              <a:t>Determinazione degli obiettivi</a:t>
            </a:r>
            <a:r>
              <a:rPr lang="it-IT" sz="2000" dirty="0" smtClean="0"/>
              <a:t> Committente e fornitore lavorano a stretto contatto per definire in maniera corretta e univoca cosa bisogna realizzare e come.</a:t>
            </a:r>
            <a:r>
              <a:rPr lang="it-IT" dirty="0" smtClean="0"/>
              <a:t> 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794" y="3213483"/>
            <a:ext cx="71655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charset="2"/>
              <a:buChar char="u"/>
            </a:pPr>
            <a:r>
              <a:rPr lang="it-IT" sz="2000" b="1" dirty="0"/>
              <a:t>Identificazione e riduzione dei </a:t>
            </a:r>
            <a:r>
              <a:rPr lang="it-IT" sz="2000" b="1" dirty="0" smtClean="0"/>
              <a:t>rischi</a:t>
            </a:r>
            <a:r>
              <a:rPr lang="it-IT" sz="2000" dirty="0" smtClean="0"/>
              <a:t> Si identificano e si analizzano i problemi e i rischi associati al progetto al fine di determinare delle strategie per controllarli.</a:t>
            </a:r>
            <a:r>
              <a:rPr lang="it-IT" dirty="0" smtClean="0"/>
              <a:t> 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794" y="4708244"/>
            <a:ext cx="7116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8000"/>
              </a:buClr>
              <a:buFont typeface="Wingdings" charset="2"/>
              <a:buChar char="u"/>
            </a:pPr>
            <a:r>
              <a:rPr lang="it-IT" sz="2000" b="1" dirty="0" smtClean="0"/>
              <a:t>Sviluppo </a:t>
            </a:r>
            <a:r>
              <a:rPr lang="it-IT" sz="2000" dirty="0" smtClean="0"/>
              <a:t> Questa fase è caratterizzata dalla vera e propria realizzazione del progetto, essa comprende la codifica e la verifica dei requisiti.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2487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a </a:t>
            </a:r>
            <a:r>
              <a:rPr lang="en-US" sz="4800" dirty="0" err="1"/>
              <a:t>Spirale</a:t>
            </a:r>
            <a:r>
              <a:rPr lang="en-US" sz="4800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Fasi</a:t>
            </a:r>
            <a:r>
              <a:rPr lang="en-US" dirty="0" smtClean="0"/>
              <a:t> 2/2)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816499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8000"/>
              </a:buClr>
              <a:buFont typeface="Wingdings" charset="2"/>
              <a:buChar char="u"/>
            </a:pPr>
            <a:r>
              <a:rPr lang="it-IT" sz="2000" b="1" dirty="0" smtClean="0"/>
              <a:t>Valutazione</a:t>
            </a:r>
            <a:r>
              <a:rPr lang="it-IT" sz="2000" dirty="0" smtClean="0"/>
              <a:t> Questa fase richiede l’approvazione del lavoro da parte del committente.</a:t>
            </a:r>
            <a:r>
              <a:rPr lang="en-US" sz="2000" dirty="0"/>
              <a:t> </a:t>
            </a:r>
            <a:r>
              <a:rPr lang="en-US" sz="2000" dirty="0" smtClean="0"/>
              <a:t>Se </a:t>
            </a:r>
            <a:r>
              <a:rPr lang="en-US" sz="2000" dirty="0" err="1" smtClean="0"/>
              <a:t>il</a:t>
            </a:r>
            <a:r>
              <a:rPr lang="en-US" sz="2000" dirty="0" smtClean="0"/>
              <a:t> </a:t>
            </a:r>
            <a:r>
              <a:rPr lang="en-US" sz="2000" dirty="0" err="1" smtClean="0"/>
              <a:t>prodotto</a:t>
            </a:r>
            <a:r>
              <a:rPr lang="en-US" sz="2000" dirty="0" smtClean="0"/>
              <a:t> non </a:t>
            </a:r>
            <a:r>
              <a:rPr lang="en-US" sz="2000" dirty="0" err="1" smtClean="0"/>
              <a:t>soddisfa</a:t>
            </a:r>
            <a:r>
              <a:rPr lang="en-US" sz="2000" dirty="0" smtClean="0"/>
              <a:t> </a:t>
            </a:r>
            <a:r>
              <a:rPr lang="en-US" sz="2000" dirty="0" err="1" smtClean="0"/>
              <a:t>effettivamente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requisiti</a:t>
            </a:r>
            <a:r>
              <a:rPr lang="en-US" sz="2000" dirty="0" smtClean="0"/>
              <a:t> </a:t>
            </a:r>
            <a:r>
              <a:rPr lang="en-US" sz="2000" dirty="0" err="1" smtClean="0"/>
              <a:t>richiesti</a:t>
            </a:r>
            <a:r>
              <a:rPr lang="en-US" sz="2000" dirty="0" smtClean="0"/>
              <a:t>, </a:t>
            </a:r>
            <a:r>
              <a:rPr lang="en-US" sz="2000" dirty="0" err="1" smtClean="0"/>
              <a:t>è</a:t>
            </a:r>
            <a:r>
              <a:rPr lang="en-US" sz="2000" dirty="0" smtClean="0"/>
              <a:t> </a:t>
            </a:r>
            <a:r>
              <a:rPr lang="en-US" sz="2000" dirty="0" err="1" smtClean="0"/>
              <a:t>necessario</a:t>
            </a:r>
            <a:r>
              <a:rPr lang="en-US" sz="2000" dirty="0" smtClean="0"/>
              <a:t> </a:t>
            </a:r>
            <a:r>
              <a:rPr lang="en-US" sz="2000" dirty="0" err="1" smtClean="0"/>
              <a:t>impostare</a:t>
            </a:r>
            <a:r>
              <a:rPr lang="en-US" sz="2000" dirty="0" smtClean="0"/>
              <a:t> un </a:t>
            </a:r>
            <a:r>
              <a:rPr lang="en-US" sz="2000" dirty="0" err="1" smtClean="0"/>
              <a:t>nuovo</a:t>
            </a:r>
            <a:r>
              <a:rPr lang="en-US" sz="2000" dirty="0" smtClean="0"/>
              <a:t> </a:t>
            </a:r>
            <a:r>
              <a:rPr lang="en-US" sz="2000" dirty="0" err="1" smtClean="0"/>
              <a:t>ciclo</a:t>
            </a:r>
            <a:r>
              <a:rPr lang="en-US" sz="2000" dirty="0" smtClean="0"/>
              <a:t> di </a:t>
            </a:r>
            <a:r>
              <a:rPr lang="en-US" sz="2000" dirty="0" err="1" smtClean="0"/>
              <a:t>attività</a:t>
            </a:r>
            <a:r>
              <a:rPr lang="en-US" sz="2000" dirty="0" smtClean="0"/>
              <a:t>.</a:t>
            </a:r>
            <a:endParaRPr lang="it-IT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7200" y="3638196"/>
            <a:ext cx="8229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Una caratteristica importante di questo modello è il fatto che i rischi vengono presi seriamente in considerazione e che ogni fine ciclo produce una </a:t>
            </a:r>
            <a:r>
              <a:rPr lang="it-IT" sz="2000" dirty="0" err="1"/>
              <a:t>deliverables</a:t>
            </a:r>
            <a:r>
              <a:rPr lang="it-IT" sz="2000" dirty="0"/>
              <a:t>. In un certo senso </a:t>
            </a:r>
            <a:r>
              <a:rPr lang="it-IT" sz="2000" dirty="0" err="1"/>
              <a:t>puo</a:t>
            </a:r>
            <a:r>
              <a:rPr lang="it-IT" sz="2000" dirty="0"/>
              <a:t>̀ </a:t>
            </a:r>
            <a:r>
              <a:rPr lang="it-IT" sz="2000" b="1" dirty="0">
                <a:solidFill>
                  <a:srgbClr val="FF0000"/>
                </a:solidFill>
              </a:rPr>
              <a:t>essere visto come un modello a cascata iterato </a:t>
            </a:r>
            <a:r>
              <a:rPr lang="it-IT" sz="2000" b="1" dirty="0" err="1">
                <a:solidFill>
                  <a:srgbClr val="FF0000"/>
                </a:solidFill>
              </a:rPr>
              <a:t>piu</a:t>
            </a:r>
            <a:r>
              <a:rPr lang="it-IT" sz="2000" b="1" dirty="0">
                <a:solidFill>
                  <a:srgbClr val="FF0000"/>
                </a:solidFill>
              </a:rPr>
              <a:t>̀ volte.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78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a </a:t>
            </a:r>
            <a:r>
              <a:rPr lang="en-US" dirty="0" err="1" smtClean="0"/>
              <a:t>Spirale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8584" y="2715648"/>
            <a:ext cx="1707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Vantaggi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442734"/>
            <a:ext cx="350023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Rende esplicita la gestione dei </a:t>
            </a:r>
            <a:r>
              <a:rPr lang="it-IT" sz="2000" dirty="0" smtClean="0"/>
              <a:t>rischi focalizzando </a:t>
            </a:r>
            <a:r>
              <a:rPr lang="it-IT" sz="2000" dirty="0"/>
              <a:t>l’attenzione sul </a:t>
            </a:r>
            <a:r>
              <a:rPr lang="it-IT" sz="2000" dirty="0" smtClean="0"/>
              <a:t>riuso.</a:t>
            </a:r>
          </a:p>
          <a:p>
            <a:r>
              <a:rPr lang="it-IT" sz="2000" dirty="0" smtClean="0"/>
              <a:t>Aiuta </a:t>
            </a:r>
            <a:r>
              <a:rPr lang="it-IT" sz="2000" dirty="0"/>
              <a:t>a considerare gli aspetti della </a:t>
            </a:r>
            <a:r>
              <a:rPr lang="it-IT" sz="2000" dirty="0" err="1"/>
              <a:t>qualita</a:t>
            </a:r>
            <a:r>
              <a:rPr lang="it-IT" sz="2000" dirty="0"/>
              <a:t>̀ e integra sviluppo e manutenzione.</a:t>
            </a:r>
            <a:endParaRPr lang="en-US" sz="2000" dirty="0"/>
          </a:p>
          <a:p>
            <a:endParaRPr lang="en-US" sz="1600" dirty="0"/>
          </a:p>
        </p:txBody>
      </p:sp>
      <p:pic>
        <p:nvPicPr>
          <p:cNvPr id="15" name="Picture 14" descr="46-vantagg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67" y="2366453"/>
            <a:ext cx="4273033" cy="371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1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19316" y="3275066"/>
            <a:ext cx="35674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Aumento nei tempi di sviluppo e delle persone con capacità di identificare i rischi. Richiede una gestione maggiore del team di sviluppo e quindi anche un costo maggiore. </a:t>
            </a:r>
          </a:p>
          <a:p>
            <a:endParaRPr lang="en-US" dirty="0"/>
          </a:p>
        </p:txBody>
      </p:sp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457200" y="389397"/>
            <a:ext cx="44181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Modello</a:t>
            </a:r>
            <a:r>
              <a:rPr lang="en-US" b="1" dirty="0" smtClean="0"/>
              <a:t> a </a:t>
            </a:r>
            <a:r>
              <a:rPr lang="en-US" b="1" dirty="0" err="1" smtClean="0"/>
              <a:t>Spirale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72076" y="2732690"/>
            <a:ext cx="1862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Svantaggi</a:t>
            </a:r>
            <a:r>
              <a:rPr lang="en-US" sz="2800" b="1" dirty="0" smtClean="0"/>
              <a:t>:</a:t>
            </a:r>
            <a:endParaRPr lang="en-US" b="1" dirty="0"/>
          </a:p>
        </p:txBody>
      </p:sp>
      <p:pic>
        <p:nvPicPr>
          <p:cNvPr id="8" name="Picture 7" descr="svantagg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" y="2626805"/>
            <a:ext cx="37719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7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modelli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00874"/>
            <a:ext cx="23281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A </a:t>
            </a:r>
            <a:r>
              <a:rPr lang="en-US" sz="3200" dirty="0" err="1"/>
              <a:t>Spirale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78180"/>
            <a:ext cx="14414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Agile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605231"/>
            <a:ext cx="67257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FDD ( Feature Driven Development )</a:t>
            </a:r>
            <a:endParaRPr lang="en-US" sz="3200" dirty="0"/>
          </a:p>
        </p:txBody>
      </p:sp>
      <p:pic>
        <p:nvPicPr>
          <p:cNvPr id="8" name="Picture 7" descr="sviluppo-software-gestionali-per-azien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840" y="1821707"/>
            <a:ext cx="5132698" cy="3417296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2807534" y="4013143"/>
            <a:ext cx="1521244" cy="449813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4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Agile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98172"/>
            <a:ext cx="2810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C</a:t>
            </a:r>
            <a:r>
              <a:rPr lang="it-IT" sz="2000" dirty="0" smtClean="0"/>
              <a:t>on </a:t>
            </a:r>
            <a:r>
              <a:rPr lang="it-IT" sz="2000" dirty="0"/>
              <a:t>la necessità di produrre in tempi sempre più ridotti risultati che possano migliorare la competitività, anche in presenza di budget decrescenti, </a:t>
            </a:r>
            <a:r>
              <a:rPr lang="it-IT" sz="2000" dirty="0" smtClean="0"/>
              <a:t>viene favorito lo sviluppo di nuove metodologie.</a:t>
            </a:r>
            <a:endParaRPr lang="en-US" sz="2000" dirty="0"/>
          </a:p>
        </p:txBody>
      </p:sp>
      <p:pic>
        <p:nvPicPr>
          <p:cNvPr id="7" name="Picture 6" descr="agile_development_cyclic_arrow_diagram_flat_powerpoint_design_Slide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65" y="1898172"/>
            <a:ext cx="5784035" cy="43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9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Modello</a:t>
            </a:r>
            <a:r>
              <a:rPr lang="en-US" dirty="0" smtClean="0"/>
              <a:t> Agile - </a:t>
            </a:r>
            <a:r>
              <a:rPr lang="en-US" dirty="0" err="1" smtClean="0"/>
              <a:t>Principi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34583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 smtClean="0"/>
              <a:t>Massima priorità </a:t>
            </a:r>
            <a:r>
              <a:rPr lang="it-IT" dirty="0"/>
              <a:t>soddisfare il cliente rilasciando software di valore, fin da subito e in maniera </a:t>
            </a:r>
            <a:r>
              <a:rPr lang="it-IT" dirty="0" smtClean="0"/>
              <a:t>continua.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 smtClean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 smtClean="0"/>
              <a:t>Accogliere cambiamenti </a:t>
            </a:r>
            <a:r>
              <a:rPr lang="it-IT" dirty="0"/>
              <a:t>nei requisiti, anche a stadi avanzati dello </a:t>
            </a:r>
            <a:r>
              <a:rPr lang="it-IT" dirty="0" smtClean="0"/>
              <a:t>sviluppo.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 smtClean="0"/>
              <a:t>I processi </a:t>
            </a:r>
            <a:r>
              <a:rPr lang="it-IT" dirty="0"/>
              <a:t>agili sfruttano il cambiamento a favore del vantaggio competitivo del </a:t>
            </a:r>
            <a:r>
              <a:rPr lang="it-IT" dirty="0" smtClean="0"/>
              <a:t>cliente.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 smtClean="0"/>
              <a:t>Consegniamo </a:t>
            </a:r>
            <a:r>
              <a:rPr lang="it-IT" dirty="0"/>
              <a:t>frequentemente software </a:t>
            </a:r>
            <a:r>
              <a:rPr lang="it-IT" dirty="0" smtClean="0"/>
              <a:t>funzionante, </a:t>
            </a:r>
            <a:r>
              <a:rPr lang="it-IT" dirty="0"/>
              <a:t>preferendo i periodi </a:t>
            </a:r>
            <a:r>
              <a:rPr lang="it-IT" dirty="0" smtClean="0"/>
              <a:t>brevi.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 smtClean="0"/>
              <a:t>Committenti </a:t>
            </a:r>
            <a:r>
              <a:rPr lang="it-IT" dirty="0"/>
              <a:t>e sviluppatori devono lavorare insieme quotidianamente per tutta la durata del </a:t>
            </a:r>
            <a:r>
              <a:rPr lang="it-IT" dirty="0" smtClean="0"/>
              <a:t>progetto.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 smtClean="0"/>
              <a:t>Fondiamo </a:t>
            </a:r>
            <a:r>
              <a:rPr lang="it-IT" dirty="0"/>
              <a:t>i progetti su individui </a:t>
            </a:r>
            <a:r>
              <a:rPr lang="it-IT" dirty="0" smtClean="0"/>
              <a:t>motivati e confidiamo </a:t>
            </a:r>
            <a:r>
              <a:rPr lang="it-IT" dirty="0"/>
              <a:t>nella loro capacità di portare il lavoro a </a:t>
            </a:r>
            <a:r>
              <a:rPr lang="it-IT" dirty="0" smtClean="0"/>
              <a:t>termine.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138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Agile - </a:t>
            </a:r>
            <a:r>
              <a:rPr lang="en-US" dirty="0" err="1" smtClean="0"/>
              <a:t>Principi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9686"/>
            <a:ext cx="8229601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/>
              <a:t>Una conversazione faccia a faccia è il modo più efficiente e più efficace per comunicare con il team ed all'interno del team</a:t>
            </a:r>
            <a:r>
              <a:rPr lang="it-IT" dirty="0" smtClean="0"/>
              <a:t>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/>
              <a:t>Il software funzionante è il principale metro di misura di progresso. Sviluppatori e utenti dovrebbero essere in grado di mantenere indefinitamente un ritmo costante</a:t>
            </a:r>
            <a:r>
              <a:rPr lang="it-IT" dirty="0" smtClean="0"/>
              <a:t>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/>
              <a:t>La continua attenzione all'eccellenza tecnica e alla buona progettazione esaltano l'agilità</a:t>
            </a:r>
            <a:r>
              <a:rPr lang="it-IT" dirty="0" smtClean="0"/>
              <a:t>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/>
              <a:t>La semplicità - l'arte di massimizzare la quantità di lavoro non svolto - è essenziale</a:t>
            </a:r>
            <a:r>
              <a:rPr lang="it-IT" dirty="0" smtClean="0"/>
              <a:t>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/>
              <a:t>Le architetture, i requisiti e </a:t>
            </a:r>
            <a:r>
              <a:rPr lang="it-IT" smtClean="0"/>
              <a:t>le progettazioni </a:t>
            </a:r>
            <a:r>
              <a:rPr lang="it-IT" dirty="0"/>
              <a:t>migliori emergono da team che si auto-organizzano</a:t>
            </a:r>
            <a:r>
              <a:rPr lang="it-IT" dirty="0" smtClean="0"/>
              <a:t>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/>
              <a:t>A intervalli regolari il team riflette su come diventare più efficace, dopodiché regola e adatta il proprio comportamento di conseguenza.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3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modelli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00874"/>
            <a:ext cx="23281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A </a:t>
            </a:r>
            <a:r>
              <a:rPr lang="en-US" sz="3200" dirty="0" err="1"/>
              <a:t>Spirale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78180"/>
            <a:ext cx="14414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Agile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605231"/>
            <a:ext cx="67257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FDD ( Feature Driven Development )</a:t>
            </a:r>
            <a:endParaRPr lang="en-US" sz="3200" dirty="0"/>
          </a:p>
        </p:txBody>
      </p:sp>
      <p:pic>
        <p:nvPicPr>
          <p:cNvPr id="8" name="Picture 7" descr="sviluppo-software-gestionali-per-azien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840" y="1821707"/>
            <a:ext cx="5132698" cy="3417296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7324294" y="5740194"/>
            <a:ext cx="1521244" cy="449813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5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Componenti</a:t>
            </a:r>
            <a:r>
              <a:rPr lang="en-US" dirty="0" smtClean="0"/>
              <a:t> del team: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735908" cy="4156406"/>
          </a:xfrm>
        </p:spPr>
        <p:txBody>
          <a:bodyPr/>
          <a:lstStyle/>
          <a:p>
            <a:r>
              <a:rPr lang="it-IT" b="1" dirty="0"/>
              <a:t>Carta Stefano (Team Leader)</a:t>
            </a:r>
          </a:p>
          <a:p>
            <a:r>
              <a:rPr lang="it-IT" b="1" dirty="0"/>
              <a:t>Carta Fabio</a:t>
            </a:r>
          </a:p>
          <a:p>
            <a:r>
              <a:rPr lang="it-IT" b="1" dirty="0" err="1"/>
              <a:t>Argiolas</a:t>
            </a:r>
            <a:r>
              <a:rPr lang="it-IT" b="1" dirty="0"/>
              <a:t> Alessandro</a:t>
            </a:r>
          </a:p>
          <a:p>
            <a:r>
              <a:rPr lang="it-IT" b="1" dirty="0" err="1"/>
              <a:t>Bertulu</a:t>
            </a:r>
            <a:r>
              <a:rPr lang="it-IT" b="1" dirty="0"/>
              <a:t> Giovanni</a:t>
            </a:r>
          </a:p>
          <a:p>
            <a:r>
              <a:rPr lang="it-IT" b="1" dirty="0" err="1"/>
              <a:t>Desogus</a:t>
            </a:r>
            <a:r>
              <a:rPr lang="it-IT" b="1" dirty="0"/>
              <a:t> Omar</a:t>
            </a:r>
          </a:p>
          <a:p>
            <a:r>
              <a:rPr lang="it-IT" b="1" dirty="0" err="1"/>
              <a:t>Fadda</a:t>
            </a:r>
            <a:r>
              <a:rPr lang="it-IT" b="1" dirty="0"/>
              <a:t> Luca</a:t>
            </a:r>
          </a:p>
          <a:p>
            <a:r>
              <a:rPr lang="it-IT" b="1" dirty="0"/>
              <a:t>Zucca </a:t>
            </a:r>
            <a:r>
              <a:rPr lang="it-IT" b="1" dirty="0" smtClean="0"/>
              <a:t>Luigi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547638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FDD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1524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</a:t>
            </a:r>
            <a:r>
              <a:rPr lang="it-IT" sz="2000" dirty="0" smtClean="0"/>
              <a:t>ropone </a:t>
            </a:r>
            <a:r>
              <a:rPr lang="it-IT" sz="2000" dirty="0"/>
              <a:t>una robusta fase di analisi e progettazione integrata con un modello di sviluppo </a:t>
            </a:r>
            <a:r>
              <a:rPr lang="it-IT" sz="2000" dirty="0" smtClean="0"/>
              <a:t>agile</a:t>
            </a:r>
            <a:r>
              <a:rPr lang="it-IT" sz="2000" dirty="0"/>
              <a:t>.</a:t>
            </a:r>
            <a:endParaRPr lang="en-US" sz="2000" dirty="0"/>
          </a:p>
        </p:txBody>
      </p:sp>
      <p:pic>
        <p:nvPicPr>
          <p:cNvPr id="5" name="Picture 4" descr="lifecycleFD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976084"/>
            <a:ext cx="8229601" cy="33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9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FDD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759565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FDD è un processo di sviluppo iterativo ed incrementale guidato da modelli, caratterizzato da brevi iterazioni, che suddivide il progetto in cinque fasi, dette processi. </a:t>
            </a:r>
            <a:endParaRPr lang="it-IT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87820934"/>
              </p:ext>
            </p:extLst>
          </p:nvPr>
        </p:nvGraphicFramePr>
        <p:xfrm>
          <a:off x="457200" y="2910558"/>
          <a:ext cx="4040390" cy="2854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56245939"/>
              </p:ext>
            </p:extLst>
          </p:nvPr>
        </p:nvGraphicFramePr>
        <p:xfrm>
          <a:off x="5366520" y="3139873"/>
          <a:ext cx="3320280" cy="2625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78406" y="5917686"/>
            <a:ext cx="11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 </a:t>
            </a:r>
            <a:r>
              <a:rPr lang="en-US" dirty="0" err="1" smtClean="0"/>
              <a:t>fase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03518" y="5917686"/>
            <a:ext cx="145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Seconda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02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FDD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52172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b="1" dirty="0"/>
              <a:t>Sviluppo del Modello</a:t>
            </a:r>
            <a:r>
              <a:rPr lang="it-IT" dirty="0"/>
              <a:t> Il progetto ha inizio con un </a:t>
            </a:r>
            <a:r>
              <a:rPr lang="it-IT" dirty="0" smtClean="0"/>
              <a:t>esame approfondito sul </a:t>
            </a:r>
            <a:r>
              <a:rPr lang="it-IT" dirty="0"/>
              <a:t>contesto del sistema, a cui fa seguito un'analisi dettagliata di </a:t>
            </a:r>
            <a:r>
              <a:rPr lang="it-IT" dirty="0" smtClean="0"/>
              <a:t>ciascun </a:t>
            </a:r>
            <a:r>
              <a:rPr lang="it-IT" dirty="0"/>
              <a:t>dominio.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591383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così realizzati, suddivisi in piccoli gruppi per ogni dominio, vengono sottoposti ad una revisione. I modelli rivisti confluiscono in un modello </a:t>
            </a:r>
            <a:r>
              <a:rPr lang="it-IT" dirty="0" smtClean="0"/>
              <a:t>generale.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GP90 analisi dati sistema raccolta dati aziende-54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228" y="2905325"/>
            <a:ext cx="38100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5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FDD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865402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b="1" dirty="0"/>
              <a:t>Lista delle </a:t>
            </a:r>
            <a:r>
              <a:rPr lang="it-IT" b="1" dirty="0" err="1"/>
              <a:t>Feature</a:t>
            </a:r>
            <a:r>
              <a:rPr lang="it-IT" dirty="0"/>
              <a:t> Le informazioni raccolte nel corso della precedente fase sono utilizzate per definire la lista delle funzionalità </a:t>
            </a:r>
            <a:r>
              <a:rPr lang="it-IT" dirty="0" smtClean="0"/>
              <a:t>da sviluppare. </a:t>
            </a:r>
            <a:endParaRPr lang="en-US" dirty="0"/>
          </a:p>
        </p:txBody>
      </p:sp>
      <p:pic>
        <p:nvPicPr>
          <p:cNvPr id="5" name="Picture 4" descr="funzionali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02" y="3775619"/>
            <a:ext cx="4109840" cy="3082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638230"/>
            <a:ext cx="4701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</a:t>
            </a:r>
            <a:r>
              <a:rPr lang="it-IT" dirty="0" err="1"/>
              <a:t>Features</a:t>
            </a:r>
            <a:r>
              <a:rPr lang="it-IT" dirty="0"/>
              <a:t> sono piccole parti di funzioni significative per il cliente, espresse nella forma di "Azione", "Risultato" e "Oggetto”.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01639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b="1" dirty="0"/>
              <a:t>Pianificazione per </a:t>
            </a:r>
            <a:r>
              <a:rPr lang="it-IT" b="1" dirty="0" err="1"/>
              <a:t>Feature</a:t>
            </a:r>
            <a:r>
              <a:rPr lang="it-IT" dirty="0"/>
              <a:t> Ottenuta la lista delle </a:t>
            </a:r>
            <a:r>
              <a:rPr lang="it-IT" dirty="0" err="1" smtClean="0"/>
              <a:t>Features</a:t>
            </a:r>
            <a:r>
              <a:rPr lang="it-IT" dirty="0" smtClean="0"/>
              <a:t>, si definisce il </a:t>
            </a:r>
            <a:r>
              <a:rPr lang="it-IT" dirty="0"/>
              <a:t>piano di </a:t>
            </a:r>
            <a:r>
              <a:rPr lang="it-IT" dirty="0" smtClean="0"/>
              <a:t>sviluppo suddividendo </a:t>
            </a:r>
            <a:r>
              <a:rPr lang="it-IT" dirty="0"/>
              <a:t>le </a:t>
            </a:r>
            <a:r>
              <a:rPr lang="it-IT" dirty="0" err="1"/>
              <a:t>Features</a:t>
            </a:r>
            <a:r>
              <a:rPr lang="it-IT" dirty="0"/>
              <a:t> in Classi e assegnando ogni classe ad un capo programmatore.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3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FDD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78632"/>
            <a:ext cx="8229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b="1" dirty="0"/>
              <a:t>Disegno per </a:t>
            </a:r>
            <a:r>
              <a:rPr lang="it-IT" b="1" dirty="0" err="1"/>
              <a:t>Feature</a:t>
            </a:r>
            <a:r>
              <a:rPr lang="it-IT" dirty="0"/>
              <a:t> Per ogni </a:t>
            </a:r>
            <a:r>
              <a:rPr lang="it-IT" dirty="0" err="1"/>
              <a:t>Feature</a:t>
            </a:r>
            <a:r>
              <a:rPr lang="it-IT" dirty="0"/>
              <a:t> viene prodotto un documento di Disegno. Il capo programmatore sviluppa il piano di dettaglio per ciascuna </a:t>
            </a:r>
            <a:r>
              <a:rPr lang="it-IT" dirty="0" err="1"/>
              <a:t>Feature</a:t>
            </a:r>
            <a:r>
              <a:rPr lang="it-IT" dirty="0"/>
              <a:t> e perfeziona il modello complessivo. Il disegno così realizzato viene infine sottoposto a revisione. 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16164" y="3404468"/>
            <a:ext cx="31706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b="1" dirty="0"/>
              <a:t>Costruzione per </a:t>
            </a:r>
            <a:r>
              <a:rPr lang="it-IT" b="1" dirty="0" err="1"/>
              <a:t>Feature</a:t>
            </a:r>
            <a:r>
              <a:rPr lang="it-IT" dirty="0"/>
              <a:t> Per ogni </a:t>
            </a:r>
            <a:r>
              <a:rPr lang="it-IT" dirty="0" err="1"/>
              <a:t>Feature</a:t>
            </a:r>
            <a:r>
              <a:rPr lang="it-IT" dirty="0"/>
              <a:t>, dopo il disegno si procede alla produzione del codice relativo. Dopo aver superato i test e l'ispezione del codice, ogni singola </a:t>
            </a:r>
            <a:r>
              <a:rPr lang="it-IT" dirty="0" err="1"/>
              <a:t>Feature</a:t>
            </a:r>
            <a:r>
              <a:rPr lang="it-IT" dirty="0"/>
              <a:t> viene caricata sulla </a:t>
            </a:r>
            <a:r>
              <a:rPr lang="it-IT" dirty="0" err="1"/>
              <a:t>Build</a:t>
            </a:r>
            <a:r>
              <a:rPr lang="it-IT" dirty="0"/>
              <a:t> principale dell'applicazione.</a:t>
            </a:r>
            <a:endParaRPr lang="en-US" dirty="0"/>
          </a:p>
        </p:txBody>
      </p:sp>
      <p:pic>
        <p:nvPicPr>
          <p:cNvPr id="7" name="Picture 6" descr="5_motivi_per_imparare_a_programmar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69189"/>
            <a:ext cx="4734585" cy="31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6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Modello</a:t>
            </a:r>
            <a:r>
              <a:rPr lang="en-US" dirty="0" smtClean="0"/>
              <a:t> FDD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05092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assicurare un efficace controllo dell'avanzamento dei lavori di ogni singola </a:t>
            </a:r>
            <a:r>
              <a:rPr lang="it-IT" dirty="0" err="1"/>
              <a:t>feature</a:t>
            </a:r>
            <a:r>
              <a:rPr lang="it-IT" dirty="0"/>
              <a:t>, per ciascuna vengono definite sei </a:t>
            </a:r>
            <a:r>
              <a:rPr lang="it-IT" b="1" dirty="0" err="1">
                <a:solidFill>
                  <a:srgbClr val="FF0000"/>
                </a:solidFill>
              </a:rPr>
              <a:t>Milestones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sequenziali, le prime tre da completare entro la quarta fase (Disegno per </a:t>
            </a:r>
            <a:r>
              <a:rPr lang="it-IT" dirty="0" err="1"/>
              <a:t>Feature</a:t>
            </a:r>
            <a:r>
              <a:rPr lang="it-IT" dirty="0"/>
              <a:t>) e le restanti nell'ultima fase (Costruzione per </a:t>
            </a:r>
            <a:r>
              <a:rPr lang="it-IT" dirty="0" err="1"/>
              <a:t>Feature</a:t>
            </a:r>
            <a:r>
              <a:rPr lang="it-IT" dirty="0"/>
              <a:t>). </a:t>
            </a:r>
            <a:endParaRPr lang="it-IT" dirty="0" smtClean="0"/>
          </a:p>
          <a:p>
            <a:r>
              <a:rPr lang="it-IT" dirty="0" smtClean="0"/>
              <a:t>Per </a:t>
            </a:r>
            <a:r>
              <a:rPr lang="it-IT" dirty="0"/>
              <a:t>facilitare il controllo dell'avanzamento, ad ogni </a:t>
            </a:r>
            <a:r>
              <a:rPr lang="it-IT" dirty="0" err="1"/>
              <a:t>Milestone</a:t>
            </a:r>
            <a:r>
              <a:rPr lang="it-IT" dirty="0"/>
              <a:t> viene assegnata una percentuale di avanzamento: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223064"/>
            <a:ext cx="33782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Analisi </a:t>
            </a:r>
            <a:r>
              <a:rPr lang="it-IT" dirty="0"/>
              <a:t>di </a:t>
            </a:r>
            <a:r>
              <a:rPr lang="it-IT" dirty="0" smtClean="0"/>
              <a:t>dominio		1%  Disegno 			40%  Revisione </a:t>
            </a:r>
            <a:r>
              <a:rPr lang="it-IT" dirty="0"/>
              <a:t>del disegno 	</a:t>
            </a:r>
            <a:r>
              <a:rPr lang="it-IT" dirty="0" smtClean="0"/>
              <a:t>3% </a:t>
            </a:r>
            <a:r>
              <a:rPr lang="it-IT" dirty="0"/>
              <a:t>   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4356" y="4223064"/>
            <a:ext cx="33624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Programmazione		45% </a:t>
            </a:r>
            <a:endParaRPr lang="it-IT" dirty="0"/>
          </a:p>
          <a:p>
            <a:r>
              <a:rPr lang="it-IT" dirty="0" smtClean="0"/>
              <a:t>Revisione </a:t>
            </a:r>
            <a:r>
              <a:rPr lang="it-IT" dirty="0"/>
              <a:t>del </a:t>
            </a:r>
            <a:r>
              <a:rPr lang="it-IT" dirty="0" smtClean="0"/>
              <a:t>codice	10% </a:t>
            </a:r>
            <a:endParaRPr lang="it-IT" dirty="0"/>
          </a:p>
          <a:p>
            <a:r>
              <a:rPr lang="it-IT" dirty="0" smtClean="0"/>
              <a:t>Fine </a:t>
            </a:r>
            <a:r>
              <a:rPr lang="it-IT" dirty="0"/>
              <a:t>dello </a:t>
            </a:r>
            <a:r>
              <a:rPr lang="it-IT" dirty="0" smtClean="0"/>
              <a:t>sviluppo		1%</a:t>
            </a:r>
            <a:endParaRPr lang="it-IT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5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Confronti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1" y="1653725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</a:t>
            </a:r>
            <a:r>
              <a:rPr lang="it-IT" dirty="0"/>
              <a:t>modello a Spirale è spesso definito anche </a:t>
            </a:r>
            <a:r>
              <a:rPr lang="it-IT" b="1" dirty="0"/>
              <a:t>meta-modello</a:t>
            </a:r>
            <a:r>
              <a:rPr lang="it-IT" dirty="0"/>
              <a:t> perché sfrutta sia il modello a cascata che quello prototipale. Qui troviamo una differenza fondamentale rispetto all’Agile: </a:t>
            </a:r>
            <a:r>
              <a:rPr lang="it-IT" b="1" dirty="0">
                <a:solidFill>
                  <a:srgbClr val="FF6600"/>
                </a:solidFill>
              </a:rPr>
              <a:t>lo sviluppo non è incrementale</a:t>
            </a:r>
            <a:r>
              <a:rPr lang="it-IT" dirty="0"/>
              <a:t>, ma vengono sfruttati uno o più cicli basati su prototipi per </a:t>
            </a:r>
            <a:r>
              <a:rPr lang="it-IT" dirty="0" smtClean="0"/>
              <a:t>abbassare i rischi </a:t>
            </a:r>
            <a:r>
              <a:rPr lang="it-IT" dirty="0"/>
              <a:t>e poi passare, solo successivamente, allo sviluppo vero e proprio che avviene in chiave </a:t>
            </a:r>
            <a:r>
              <a:rPr lang="it-IT" dirty="0" err="1"/>
              <a:t>waterfall</a:t>
            </a:r>
            <a:r>
              <a:rPr lang="it-IT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5716653"/>
            <a:ext cx="8229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 differenza del modello a Spirale, lo </a:t>
            </a:r>
            <a:r>
              <a:rPr lang="it-IT" dirty="0"/>
              <a:t>sviluppo in chiave Agile è </a:t>
            </a:r>
            <a:r>
              <a:rPr lang="it-IT" b="1" dirty="0">
                <a:solidFill>
                  <a:srgbClr val="FF6600"/>
                </a:solidFill>
              </a:rPr>
              <a:t>Iterativo ed Incrementale</a:t>
            </a:r>
            <a:r>
              <a:rPr lang="it-IT" dirty="0"/>
              <a:t>, basato su iterazioni/sprint brevi (tipicamente 2-4 settimane) ed è incentrato sui Valori e sui Principi del Manifesto Agile. </a:t>
            </a:r>
            <a:endParaRPr lang="en-US" dirty="0"/>
          </a:p>
        </p:txBody>
      </p:sp>
      <p:pic>
        <p:nvPicPr>
          <p:cNvPr id="7" name="Picture 6" descr="agile-manife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42" y="3223662"/>
            <a:ext cx="7082880" cy="248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0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Confronti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15878"/>
            <a:ext cx="8229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Al di là delle </a:t>
            </a:r>
            <a:r>
              <a:rPr lang="it-IT" sz="2000" dirty="0" smtClean="0"/>
              <a:t>differenze, </a:t>
            </a:r>
            <a:r>
              <a:rPr lang="it-IT" sz="2000" dirty="0"/>
              <a:t>esistono comunque alcuni punti di </a:t>
            </a:r>
            <a:r>
              <a:rPr lang="it-IT" sz="2000" dirty="0" smtClean="0"/>
              <a:t>incontro tra </a:t>
            </a:r>
            <a:r>
              <a:rPr lang="it-IT" sz="2000" dirty="0"/>
              <a:t>il modello a Spirale e l’approccio </a:t>
            </a:r>
            <a:r>
              <a:rPr lang="it-IT" sz="2000" dirty="0" smtClean="0"/>
              <a:t>Agile: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charset="2"/>
              <a:buChar char="u"/>
            </a:pPr>
            <a:r>
              <a:rPr lang="it-IT" sz="2000" dirty="0" smtClean="0"/>
              <a:t>In </a:t>
            </a:r>
            <a:r>
              <a:rPr lang="it-IT" sz="2000" dirty="0"/>
              <a:t>entrambi le stime (costi, tempi, ecc..) sono aggiornate </a:t>
            </a:r>
            <a:r>
              <a:rPr lang="it-IT" sz="2000" dirty="0" smtClean="0"/>
              <a:t>ripetutamente</a:t>
            </a:r>
            <a:endParaRPr lang="it-IT" sz="20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charset="2"/>
              <a:buChar char="u"/>
            </a:pPr>
            <a:r>
              <a:rPr lang="it-IT" sz="2000" dirty="0" smtClean="0"/>
              <a:t>La gestione </a:t>
            </a:r>
            <a:r>
              <a:rPr lang="it-IT" sz="2000" dirty="0"/>
              <a:t>del </a:t>
            </a:r>
            <a:r>
              <a:rPr lang="it-IT" sz="2000" dirty="0" smtClean="0"/>
              <a:t>rischio </a:t>
            </a:r>
            <a:r>
              <a:rPr lang="it-IT" sz="2000" dirty="0"/>
              <a:t>è uno dei fattori chiave di entrambi i </a:t>
            </a:r>
            <a:r>
              <a:rPr lang="it-IT" sz="2000" dirty="0" smtClean="0"/>
              <a:t>processi</a:t>
            </a:r>
            <a:endParaRPr lang="it-IT" sz="20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charset="2"/>
              <a:buChar char="u"/>
            </a:pPr>
            <a:r>
              <a:rPr lang="it-IT" sz="2000" dirty="0" smtClean="0"/>
              <a:t>I </a:t>
            </a:r>
            <a:r>
              <a:rPr lang="it-IT" sz="2000" dirty="0"/>
              <a:t>Cambiamenti sono accettati con </a:t>
            </a:r>
            <a:r>
              <a:rPr lang="it-IT" sz="2000" dirty="0" smtClean="0"/>
              <a:t>più elasticità</a:t>
            </a:r>
            <a:endParaRPr lang="it-IT" sz="20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charset="2"/>
              <a:buChar char="u"/>
            </a:pPr>
            <a:r>
              <a:rPr lang="it-IT" sz="2000" dirty="0" smtClean="0"/>
              <a:t>Il </a:t>
            </a:r>
            <a:r>
              <a:rPr lang="it-IT" sz="2000" dirty="0"/>
              <a:t>monitoraggio delle attività è flessibile e </a:t>
            </a:r>
            <a:r>
              <a:rPr lang="it-IT" sz="2000" dirty="0" smtClean="0"/>
              <a:t>dinamico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4140929"/>
            <a:ext cx="8229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 </a:t>
            </a:r>
            <a:r>
              <a:rPr lang="en-US" sz="2000" dirty="0" err="1" smtClean="0"/>
              <a:t>quanto</a:t>
            </a:r>
            <a:r>
              <a:rPr lang="en-US" sz="2000" dirty="0" smtClean="0"/>
              <a:t> </a:t>
            </a:r>
            <a:r>
              <a:rPr lang="en-US" sz="2000" dirty="0" err="1" smtClean="0"/>
              <a:t>riguarda</a:t>
            </a:r>
            <a:r>
              <a:rPr lang="en-US" sz="2000" dirty="0" smtClean="0"/>
              <a:t> </a:t>
            </a:r>
            <a:r>
              <a:rPr lang="en-US" sz="2000" dirty="0" err="1" smtClean="0"/>
              <a:t>il</a:t>
            </a:r>
            <a:r>
              <a:rPr lang="en-US" sz="2000" dirty="0" smtClean="0"/>
              <a:t> </a:t>
            </a:r>
            <a:r>
              <a:rPr lang="en-US" sz="2000" dirty="0" err="1" smtClean="0"/>
              <a:t>modello</a:t>
            </a:r>
            <a:r>
              <a:rPr lang="en-US" sz="2000" dirty="0" smtClean="0"/>
              <a:t> Feature Driven Development, </a:t>
            </a:r>
            <a:r>
              <a:rPr lang="en-US" sz="2000" dirty="0" err="1" smtClean="0"/>
              <a:t>esso</a:t>
            </a:r>
            <a:r>
              <a:rPr lang="en-US" sz="2000" dirty="0" smtClean="0"/>
              <a:t> </a:t>
            </a:r>
            <a:r>
              <a:rPr lang="en-US" sz="2000" dirty="0" err="1" smtClean="0"/>
              <a:t>rientra</a:t>
            </a:r>
            <a:r>
              <a:rPr lang="en-US" sz="2000" dirty="0" smtClean="0"/>
              <a:t> </a:t>
            </a:r>
            <a:r>
              <a:rPr lang="en-US" sz="2000" dirty="0" err="1" smtClean="0"/>
              <a:t>nella</a:t>
            </a:r>
            <a:r>
              <a:rPr lang="en-US" sz="2000" dirty="0" smtClean="0"/>
              <a:t> </a:t>
            </a:r>
            <a:r>
              <a:rPr lang="en-US" sz="2000" dirty="0" err="1" smtClean="0"/>
              <a:t>categoria</a:t>
            </a:r>
            <a:r>
              <a:rPr lang="en-US" sz="2000" dirty="0" smtClean="0"/>
              <a:t> </a:t>
            </a:r>
            <a:r>
              <a:rPr lang="en-US" sz="2000" dirty="0" err="1" smtClean="0"/>
              <a:t>dei</a:t>
            </a:r>
            <a:r>
              <a:rPr lang="en-US" sz="2000" dirty="0" smtClean="0"/>
              <a:t> </a:t>
            </a:r>
            <a:r>
              <a:rPr lang="en-US" sz="2000" dirty="0" err="1" smtClean="0"/>
              <a:t>metodi</a:t>
            </a:r>
            <a:r>
              <a:rPr lang="en-US" sz="2000" dirty="0" smtClean="0"/>
              <a:t> </a:t>
            </a:r>
            <a:r>
              <a:rPr lang="en-US" sz="2000" dirty="0" err="1" smtClean="0"/>
              <a:t>Agili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Questo</a:t>
            </a:r>
            <a:r>
              <a:rPr lang="en-US" sz="2000" dirty="0" smtClean="0"/>
              <a:t>, in </a:t>
            </a:r>
            <a:r>
              <a:rPr lang="en-US" sz="2000" dirty="0" err="1" smtClean="0"/>
              <a:t>relazione</a:t>
            </a:r>
            <a:r>
              <a:rPr lang="en-US" sz="2000" dirty="0" smtClean="0"/>
              <a:t> con </a:t>
            </a:r>
            <a:r>
              <a:rPr lang="en-US" sz="2000" dirty="0" err="1" smtClean="0"/>
              <a:t>il</a:t>
            </a:r>
            <a:r>
              <a:rPr lang="en-US" sz="2000" dirty="0" smtClean="0"/>
              <a:t> </a:t>
            </a:r>
            <a:r>
              <a:rPr lang="en-US" sz="2000" dirty="0" err="1" smtClean="0"/>
              <a:t>modello</a:t>
            </a:r>
            <a:r>
              <a:rPr lang="en-US" sz="2000" dirty="0" smtClean="0"/>
              <a:t> a </a:t>
            </a:r>
            <a:r>
              <a:rPr lang="en-US" sz="2000" dirty="0" err="1" smtClean="0"/>
              <a:t>Spirale</a:t>
            </a:r>
            <a:r>
              <a:rPr lang="en-US" sz="2000" dirty="0" smtClean="0"/>
              <a:t>, </a:t>
            </a:r>
            <a:r>
              <a:rPr lang="en-US" sz="2000" dirty="0" err="1" smtClean="0"/>
              <a:t>comporta</a:t>
            </a:r>
            <a:r>
              <a:rPr lang="en-US" sz="2000" dirty="0" smtClean="0"/>
              <a:t> </a:t>
            </a:r>
            <a:r>
              <a:rPr lang="en-US" sz="2000" dirty="0" err="1" smtClean="0"/>
              <a:t>tutte</a:t>
            </a:r>
            <a:r>
              <a:rPr lang="en-US" sz="2000" dirty="0" smtClean="0"/>
              <a:t> le </a:t>
            </a:r>
            <a:r>
              <a:rPr lang="en-US" sz="2000" dirty="0" err="1" smtClean="0"/>
              <a:t>differenze</a:t>
            </a:r>
            <a:r>
              <a:rPr lang="en-US" sz="2000" dirty="0" smtClean="0"/>
              <a:t> e e le </a:t>
            </a:r>
            <a:r>
              <a:rPr lang="en-US" sz="2000" dirty="0" err="1" smtClean="0"/>
              <a:t>concomitanze</a:t>
            </a:r>
            <a:r>
              <a:rPr lang="en-US" sz="2000" dirty="0" smtClean="0"/>
              <a:t> </a:t>
            </a:r>
            <a:r>
              <a:rPr lang="en-US" sz="2000" dirty="0" err="1" smtClean="0"/>
              <a:t>precedentemente</a:t>
            </a:r>
            <a:r>
              <a:rPr lang="en-US" sz="2000" dirty="0" smtClean="0"/>
              <a:t> </a:t>
            </a:r>
            <a:r>
              <a:rPr lang="en-US" sz="2000" dirty="0" err="1" smtClean="0"/>
              <a:t>trattate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2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-cruda-realtà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Grazie per </a:t>
            </a:r>
            <a:r>
              <a:rPr lang="en-US" sz="5400" b="1" i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l’attenzione</a:t>
            </a:r>
            <a:endParaRPr lang="en-US" sz="5400" b="1" i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215" y="5317509"/>
            <a:ext cx="7833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TeamSoftwareRevolution</a:t>
            </a:r>
            <a:endParaRPr lang="it-IT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162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Come </a:t>
            </a:r>
            <a:r>
              <a:rPr lang="en-US" dirty="0" err="1" smtClean="0"/>
              <a:t>progettare</a:t>
            </a:r>
            <a:r>
              <a:rPr lang="en-US" dirty="0" smtClean="0"/>
              <a:t> un software?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14314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La </a:t>
            </a:r>
            <a:r>
              <a:rPr lang="en-US" sz="2800" dirty="0" err="1" smtClean="0"/>
              <a:t>maggior</a:t>
            </a:r>
            <a:r>
              <a:rPr lang="en-US" sz="2800" dirty="0" smtClean="0"/>
              <a:t> parte </a:t>
            </a:r>
            <a:r>
              <a:rPr lang="en-US" sz="2800" dirty="0" err="1" smtClean="0"/>
              <a:t>delle</a:t>
            </a:r>
            <a:r>
              <a:rPr lang="en-US" sz="2800" dirty="0" smtClean="0"/>
              <a:t> </a:t>
            </a:r>
            <a:r>
              <a:rPr lang="en-US" sz="2800" dirty="0" err="1" smtClean="0"/>
              <a:t>metodologie</a:t>
            </a:r>
            <a:r>
              <a:rPr lang="en-US" sz="2800" dirty="0" smtClean="0"/>
              <a:t> per la </a:t>
            </a:r>
            <a:r>
              <a:rPr lang="en-US" sz="2800" dirty="0" err="1" smtClean="0"/>
              <a:t>creazione</a:t>
            </a:r>
            <a:r>
              <a:rPr lang="en-US" sz="2800" dirty="0" smtClean="0"/>
              <a:t> di un </a:t>
            </a:r>
            <a:r>
              <a:rPr lang="en-US" sz="2800" dirty="0" err="1" smtClean="0"/>
              <a:t>prodotto</a:t>
            </a:r>
            <a:r>
              <a:rPr lang="en-US" sz="2800" dirty="0" smtClean="0"/>
              <a:t> software </a:t>
            </a:r>
            <a:r>
              <a:rPr lang="en-US" sz="2800" dirty="0" err="1" smtClean="0"/>
              <a:t>consistono</a:t>
            </a:r>
            <a:r>
              <a:rPr lang="en-US" sz="2800" dirty="0" smtClean="0"/>
              <a:t> in un </a:t>
            </a:r>
            <a:r>
              <a:rPr lang="en-US" sz="2800" b="1" dirty="0" err="1" smtClean="0"/>
              <a:t>linguaggio</a:t>
            </a:r>
            <a:r>
              <a:rPr lang="en-US" sz="2800" b="1" dirty="0" smtClean="0"/>
              <a:t> di </a:t>
            </a:r>
            <a:r>
              <a:rPr lang="en-US" sz="2800" b="1" dirty="0" err="1" smtClean="0"/>
              <a:t>modellazione</a:t>
            </a:r>
            <a:r>
              <a:rPr lang="en-US" sz="2800" b="1" dirty="0" smtClean="0"/>
              <a:t> </a:t>
            </a:r>
            <a:r>
              <a:rPr lang="en-US" sz="2800" dirty="0" smtClean="0"/>
              <a:t>e  in un </a:t>
            </a:r>
            <a:r>
              <a:rPr lang="en-US" sz="2800" b="1" dirty="0" err="1" smtClean="0"/>
              <a:t>processo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10698" y="3604641"/>
            <a:ext cx="749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en-US" sz="2400" dirty="0" smtClean="0"/>
              <a:t>Il </a:t>
            </a:r>
            <a:r>
              <a:rPr lang="en-US" sz="2400" dirty="0" err="1" smtClean="0"/>
              <a:t>linguaggio</a:t>
            </a:r>
            <a:r>
              <a:rPr lang="en-US" sz="2400" dirty="0" smtClean="0"/>
              <a:t> di </a:t>
            </a:r>
            <a:r>
              <a:rPr lang="en-US" sz="2400" dirty="0" err="1" smtClean="0"/>
              <a:t>modellazione</a:t>
            </a:r>
            <a:r>
              <a:rPr lang="en-US" sz="2400" dirty="0" smtClean="0"/>
              <a:t> </a:t>
            </a:r>
            <a:r>
              <a:rPr lang="en-US" sz="2400" dirty="0" err="1" smtClean="0"/>
              <a:t>è</a:t>
            </a:r>
            <a:r>
              <a:rPr lang="en-US" sz="2400" dirty="0" smtClean="0"/>
              <a:t> </a:t>
            </a:r>
            <a:r>
              <a:rPr lang="en-US" sz="2400" dirty="0" err="1" smtClean="0"/>
              <a:t>usato</a:t>
            </a:r>
            <a:r>
              <a:rPr lang="en-US" sz="2400" dirty="0" smtClean="0"/>
              <a:t> per </a:t>
            </a:r>
            <a:r>
              <a:rPr lang="en-US" sz="2400" dirty="0" err="1" smtClean="0"/>
              <a:t>esprimere</a:t>
            </a:r>
            <a:r>
              <a:rPr lang="en-US" sz="2400" dirty="0" smtClean="0"/>
              <a:t> le </a:t>
            </a:r>
            <a:r>
              <a:rPr lang="en-US" sz="2400" dirty="0" err="1" smtClean="0"/>
              <a:t>caratteristiche</a:t>
            </a:r>
            <a:r>
              <a:rPr lang="en-US" sz="2400" dirty="0" smtClean="0"/>
              <a:t> del </a:t>
            </a:r>
            <a:r>
              <a:rPr lang="en-US" sz="2400" dirty="0" err="1" smtClean="0"/>
              <a:t>progetto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10698" y="4988525"/>
            <a:ext cx="74989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6600"/>
              </a:buClr>
              <a:buFont typeface="Wingdings" charset="2"/>
              <a:buChar char="u"/>
            </a:pPr>
            <a:r>
              <a:rPr lang="en-US" sz="2400" dirty="0"/>
              <a:t>Il </a:t>
            </a:r>
            <a:r>
              <a:rPr lang="en-US" sz="2400" dirty="0" err="1" smtClean="0"/>
              <a:t>processo</a:t>
            </a:r>
            <a:r>
              <a:rPr lang="en-US" sz="2400" dirty="0" smtClean="0"/>
              <a:t> </a:t>
            </a:r>
            <a:r>
              <a:rPr lang="en-US" sz="2400" dirty="0" err="1" smtClean="0"/>
              <a:t>è</a:t>
            </a:r>
            <a:r>
              <a:rPr lang="en-US" sz="2400" dirty="0" smtClean="0"/>
              <a:t> </a:t>
            </a:r>
            <a:r>
              <a:rPr lang="en-US" sz="2400" dirty="0" err="1"/>
              <a:t>l’elenco</a:t>
            </a:r>
            <a:r>
              <a:rPr lang="en-US" sz="2400" dirty="0"/>
              <a:t> </a:t>
            </a:r>
            <a:r>
              <a:rPr lang="en-US" sz="2400" dirty="0" err="1"/>
              <a:t>dei</a:t>
            </a:r>
            <a:r>
              <a:rPr lang="en-US" sz="2400" dirty="0"/>
              <a:t> </a:t>
            </a:r>
            <a:r>
              <a:rPr lang="en-US" sz="2400" dirty="0" err="1"/>
              <a:t>passi</a:t>
            </a:r>
            <a:r>
              <a:rPr lang="en-US" sz="2400" dirty="0"/>
              <a:t> per </a:t>
            </a:r>
            <a:r>
              <a:rPr lang="en-US" sz="2400" dirty="0" err="1"/>
              <a:t>giungere</a:t>
            </a:r>
            <a:r>
              <a:rPr lang="en-US" sz="2400" dirty="0"/>
              <a:t> a </a:t>
            </a:r>
            <a:r>
              <a:rPr lang="en-US" sz="2400" dirty="0" err="1"/>
              <a:t>completamento</a:t>
            </a:r>
            <a:endParaRPr lang="en-US" sz="2400" dirty="0"/>
          </a:p>
          <a:p>
            <a:pPr>
              <a:buClr>
                <a:srgbClr val="FF66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23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Linguaggio</a:t>
            </a:r>
            <a:r>
              <a:rPr lang="en-US" dirty="0" smtClean="0"/>
              <a:t> di </a:t>
            </a:r>
            <a:r>
              <a:rPr lang="en-US" dirty="0" err="1" smtClean="0"/>
              <a:t>modellazione</a:t>
            </a:r>
            <a:endParaRPr lang="en-US" dirty="0"/>
          </a:p>
        </p:txBody>
      </p:sp>
      <p:pic>
        <p:nvPicPr>
          <p:cNvPr id="4" name="Picture 3" descr="UML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786" y="1936743"/>
            <a:ext cx="3207014" cy="22798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780" y="2348748"/>
            <a:ext cx="44446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UML</a:t>
            </a:r>
            <a:r>
              <a:rPr lang="en-US" sz="3200" dirty="0" smtClean="0"/>
              <a:t> </a:t>
            </a:r>
            <a:r>
              <a:rPr lang="en-US" sz="3200" dirty="0" err="1" smtClean="0"/>
              <a:t>è</a:t>
            </a:r>
            <a:r>
              <a:rPr lang="en-US" sz="3200" dirty="0" smtClean="0"/>
              <a:t> un </a:t>
            </a:r>
            <a:r>
              <a:rPr lang="en-US" sz="3200" dirty="0" err="1" smtClean="0"/>
              <a:t>linguaggio</a:t>
            </a:r>
            <a:r>
              <a:rPr lang="en-US" sz="3200" dirty="0" smtClean="0"/>
              <a:t> di </a:t>
            </a:r>
            <a:r>
              <a:rPr lang="en-US" sz="3200" dirty="0" err="1" smtClean="0"/>
              <a:t>modellazione</a:t>
            </a:r>
            <a:r>
              <a:rPr lang="en-US" sz="3200" dirty="0" smtClean="0"/>
              <a:t> </a:t>
            </a:r>
            <a:r>
              <a:rPr lang="it-IT" sz="3200" dirty="0" smtClean="0"/>
              <a:t>usato </a:t>
            </a:r>
            <a:r>
              <a:rPr lang="it-IT" sz="3200" dirty="0"/>
              <a:t>per capire e descrivere le caratteristiche di un nuovo sistema o di uno </a:t>
            </a:r>
            <a:r>
              <a:rPr lang="it-IT" sz="3200" dirty="0" smtClean="0"/>
              <a:t>esistente, indipendentemente dal </a:t>
            </a:r>
            <a:r>
              <a:rPr lang="it-IT" sz="3200" dirty="0"/>
              <a:t>processo di </a:t>
            </a:r>
            <a:r>
              <a:rPr lang="it-IT" sz="3200" dirty="0" smtClean="0"/>
              <a:t>sviluppo.</a:t>
            </a:r>
            <a:endParaRPr lang="it-IT" sz="3200" dirty="0"/>
          </a:p>
          <a:p>
            <a:endParaRPr lang="it-IT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332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processo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03664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 </a:t>
            </a:r>
            <a:r>
              <a:rPr lang="it-IT" sz="2800" dirty="0" smtClean="0"/>
              <a:t>Ch</a:t>
            </a:r>
            <a:r>
              <a:rPr lang="it-IT" sz="2800" dirty="0"/>
              <a:t>i</a:t>
            </a:r>
            <a:r>
              <a:rPr lang="it-IT" sz="2800" dirty="0" smtClean="0"/>
              <a:t> lavora </a:t>
            </a:r>
            <a:r>
              <a:rPr lang="it-IT" sz="2800" dirty="0"/>
              <a:t>allo sviluppo o alla modifica di un software, </a:t>
            </a:r>
            <a:r>
              <a:rPr lang="it-IT" sz="2800" dirty="0" smtClean="0"/>
              <a:t>adotta </a:t>
            </a:r>
            <a:r>
              <a:rPr lang="it-IT" sz="2800" dirty="0"/>
              <a:t>necessariamente un certo </a:t>
            </a:r>
            <a:r>
              <a:rPr lang="it-IT" sz="2800" dirty="0" smtClean="0"/>
              <a:t>modo di </a:t>
            </a:r>
            <a:r>
              <a:rPr lang="it-IT" sz="2800" i="1" dirty="0" smtClean="0">
                <a:solidFill>
                  <a:srgbClr val="FF0000"/>
                </a:solidFill>
              </a:rPr>
              <a:t>relazionarsi </a:t>
            </a:r>
            <a:r>
              <a:rPr lang="it-IT" sz="2800" i="1" dirty="0">
                <a:solidFill>
                  <a:srgbClr val="FF0000"/>
                </a:solidFill>
              </a:rPr>
              <a:t>con i propri clienti/</a:t>
            </a:r>
            <a:r>
              <a:rPr lang="it-IT" sz="2800" i="1" dirty="0" smtClean="0">
                <a:solidFill>
                  <a:srgbClr val="FF0000"/>
                </a:solidFill>
              </a:rPr>
              <a:t>utenti</a:t>
            </a:r>
            <a:r>
              <a:rPr lang="it-IT" sz="2800" dirty="0"/>
              <a:t> </a:t>
            </a:r>
            <a:r>
              <a:rPr lang="it-IT" sz="2800" dirty="0" smtClean="0"/>
              <a:t>per organizzare il </a:t>
            </a:r>
            <a:r>
              <a:rPr lang="it-IT" sz="2800" dirty="0"/>
              <a:t>proprio </a:t>
            </a:r>
            <a:r>
              <a:rPr lang="it-IT" sz="2800" dirty="0" smtClean="0"/>
              <a:t>lavoro e per la scelta </a:t>
            </a:r>
            <a:r>
              <a:rPr lang="it-IT" sz="2800" dirty="0"/>
              <a:t>delle tecniche da </a:t>
            </a:r>
            <a:r>
              <a:rPr lang="it-IT" sz="2800" dirty="0" smtClean="0"/>
              <a:t>utilizzare. </a:t>
            </a:r>
          </a:p>
          <a:p>
            <a:r>
              <a:rPr lang="it-IT" sz="2800" dirty="0" smtClean="0"/>
              <a:t>Quindi,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103903"/>
            <a:ext cx="4905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Adottano</a:t>
            </a:r>
            <a:r>
              <a:rPr lang="en-US" sz="4000" dirty="0" smtClean="0"/>
              <a:t> un </a:t>
            </a:r>
            <a:r>
              <a:rPr lang="en-US" sz="4000" b="1" dirty="0" err="1" smtClean="0"/>
              <a:t>processo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975785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Ogni team di lavoro ha </a:t>
            </a:r>
            <a:r>
              <a:rPr lang="it-IT" sz="2800" dirty="0"/>
              <a:t>un proprio processo di sviluppo, cioè un proprio modo di lavorare, basato sulla propria </a:t>
            </a:r>
            <a:r>
              <a:rPr lang="it-IT" sz="2800" dirty="0" smtClean="0"/>
              <a:t>esperienza, cultura </a:t>
            </a:r>
            <a:r>
              <a:rPr lang="it-IT" sz="2800" dirty="0"/>
              <a:t>e sul </a:t>
            </a:r>
            <a:r>
              <a:rPr lang="it-IT" sz="2800" dirty="0" smtClean="0"/>
              <a:t>contesto organizzativo </a:t>
            </a:r>
            <a:r>
              <a:rPr lang="it-IT" sz="2800" dirty="0"/>
              <a:t>in cui si trova ad operare.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6119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 </a:t>
            </a:r>
            <a:r>
              <a:rPr lang="en-US" dirty="0" err="1" smtClean="0"/>
              <a:t>ciclo</a:t>
            </a:r>
            <a:r>
              <a:rPr lang="en-US" dirty="0" smtClean="0"/>
              <a:t> di vita di un SW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5956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Ogni processo </a:t>
            </a:r>
            <a:r>
              <a:rPr lang="it-IT" sz="2800" dirty="0"/>
              <a:t>di sviluppo ha i propri </a:t>
            </a:r>
            <a:r>
              <a:rPr lang="it-IT" sz="2800" b="1" u="sng" dirty="0">
                <a:solidFill>
                  <a:srgbClr val="FF0000"/>
                </a:solidFill>
              </a:rPr>
              <a:t>pregi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/>
              <a:t>ed i propri</a:t>
            </a:r>
            <a:r>
              <a:rPr lang="it-IT" sz="2800" u="sng" dirty="0"/>
              <a:t> </a:t>
            </a:r>
            <a:r>
              <a:rPr lang="it-IT" sz="2800" b="1" u="sng" dirty="0" smtClean="0">
                <a:solidFill>
                  <a:srgbClr val="FF0000"/>
                </a:solidFill>
              </a:rPr>
              <a:t>limiti</a:t>
            </a:r>
            <a:r>
              <a:rPr lang="it-IT" sz="28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455460"/>
            <a:ext cx="48605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Un processo di sviluppo che non soddisfa le </a:t>
            </a:r>
            <a:r>
              <a:rPr lang="it-IT" sz="2800" dirty="0" smtClean="0"/>
              <a:t>esigenze </a:t>
            </a:r>
            <a:r>
              <a:rPr lang="it-IT" sz="2800" dirty="0"/>
              <a:t>del progetto è destinato a </a:t>
            </a:r>
            <a:r>
              <a:rPr lang="it-IT" sz="2800" dirty="0" smtClean="0"/>
              <a:t>fallire </a:t>
            </a:r>
            <a:r>
              <a:rPr lang="it-IT" sz="2800" dirty="0"/>
              <a:t>o comunque a non soddisfare il cliente/utente. </a:t>
            </a:r>
            <a:endParaRPr lang="en-US" sz="2800" dirty="0"/>
          </a:p>
          <a:p>
            <a:endParaRPr lang="en-US" dirty="0"/>
          </a:p>
        </p:txBody>
      </p:sp>
      <p:pic>
        <p:nvPicPr>
          <p:cNvPr id="6" name="Picture 5" descr="cliente-insoddisfat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55" y="3322242"/>
            <a:ext cx="2975145" cy="297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3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ciclo</a:t>
            </a:r>
            <a:r>
              <a:rPr lang="en-US" dirty="0" smtClean="0"/>
              <a:t> di vita di un SW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910557"/>
            <a:ext cx="82296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Definisce un modello per il software, dalla sua concezione iniziale fino al suo sviluppo completo, al suo rilascio, alla sua successiva evoluzione, fino al suo </a:t>
            </a:r>
            <a:r>
              <a:rPr lang="it-IT" sz="3200" dirty="0" smtClean="0"/>
              <a:t>ritiro. </a:t>
            </a:r>
            <a:endParaRPr lang="it-IT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2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ciclo</a:t>
            </a:r>
            <a:r>
              <a:rPr lang="en-US" dirty="0" smtClean="0"/>
              <a:t> di vita di un SW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33105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Il ciclo di sviluppo del software, nella maggior parte dei </a:t>
            </a:r>
            <a:r>
              <a:rPr lang="it-IT" sz="2800" dirty="0" smtClean="0"/>
              <a:t>casi</a:t>
            </a:r>
            <a:r>
              <a:rPr lang="it-IT" sz="2800" dirty="0"/>
              <a:t> </a:t>
            </a:r>
            <a:r>
              <a:rPr lang="it-IT" sz="2800" dirty="0" smtClean="0"/>
              <a:t>è iterativo</a:t>
            </a:r>
            <a:r>
              <a:rPr lang="it-IT" sz="2800" dirty="0"/>
              <a:t> </a:t>
            </a:r>
            <a:r>
              <a:rPr lang="it-IT" sz="2800" dirty="0" smtClean="0"/>
              <a:t>e </a:t>
            </a:r>
            <a:r>
              <a:rPr lang="it-IT" sz="2800" dirty="0"/>
              <a:t>ogni iterazione produce una sua </a:t>
            </a:r>
            <a:r>
              <a:rPr lang="it-IT" sz="2800" dirty="0" smtClean="0"/>
              <a:t>release:</a:t>
            </a:r>
            <a:endParaRPr lang="it-IT" sz="2800" dirty="0" smtClean="0">
              <a:hlinkClick r:id="rId2"/>
            </a:endParaRPr>
          </a:p>
          <a:p>
            <a:endParaRPr lang="it-IT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32320" y="3400060"/>
            <a:ext cx="3312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366FF"/>
              </a:buClr>
              <a:buFont typeface="Wingdings" charset="2"/>
              <a:buChar char="u"/>
            </a:pPr>
            <a:r>
              <a:rPr lang="en-US" sz="2400" dirty="0" err="1" smtClean="0"/>
              <a:t>Specifica</a:t>
            </a:r>
            <a:r>
              <a:rPr lang="en-US" sz="2400" dirty="0" smtClean="0"/>
              <a:t> </a:t>
            </a:r>
            <a:r>
              <a:rPr lang="en-US" sz="2400" dirty="0" err="1" smtClean="0"/>
              <a:t>dei</a:t>
            </a:r>
            <a:r>
              <a:rPr lang="en-US" sz="2400" dirty="0" smtClean="0"/>
              <a:t> </a:t>
            </a:r>
            <a:r>
              <a:rPr lang="en-US" sz="2400" dirty="0" err="1" smtClean="0"/>
              <a:t>requisiti</a:t>
            </a:r>
            <a:endParaRPr lang="en-US" sz="2400" dirty="0" smtClean="0"/>
          </a:p>
          <a:p>
            <a:pPr marL="285750" indent="-285750">
              <a:buClr>
                <a:srgbClr val="3366FF"/>
              </a:buClr>
              <a:buFont typeface="Wingdings" charset="2"/>
              <a:buChar char="u"/>
            </a:pPr>
            <a:r>
              <a:rPr lang="en-US" sz="2400" dirty="0" smtClean="0"/>
              <a:t>Studio di </a:t>
            </a:r>
            <a:r>
              <a:rPr lang="en-US" sz="2400" dirty="0" err="1" smtClean="0"/>
              <a:t>fattibilità</a:t>
            </a:r>
            <a:endParaRPr lang="en-US" sz="2400" dirty="0" smtClean="0"/>
          </a:p>
          <a:p>
            <a:pPr marL="285750" indent="-285750">
              <a:buClr>
                <a:srgbClr val="3366FF"/>
              </a:buClr>
              <a:buFont typeface="Wingdings" charset="2"/>
              <a:buChar char="u"/>
            </a:pPr>
            <a:r>
              <a:rPr lang="en-US" sz="2400" dirty="0" err="1" smtClean="0"/>
              <a:t>Analisi</a:t>
            </a:r>
            <a:r>
              <a:rPr lang="en-US" sz="2400" dirty="0" smtClean="0"/>
              <a:t> e Design</a:t>
            </a:r>
          </a:p>
          <a:p>
            <a:pPr marL="285750" indent="-285750">
              <a:buClr>
                <a:srgbClr val="3366FF"/>
              </a:buClr>
              <a:buFont typeface="Wingdings" charset="2"/>
              <a:buChar char="u"/>
            </a:pPr>
            <a:r>
              <a:rPr lang="en-US" sz="2400" dirty="0" err="1" smtClean="0"/>
              <a:t>Implementazione</a:t>
            </a:r>
            <a:endParaRPr lang="en-US" sz="2400" dirty="0" smtClean="0"/>
          </a:p>
          <a:p>
            <a:pPr marL="285750" indent="-285750">
              <a:buClr>
                <a:srgbClr val="3366FF"/>
              </a:buClr>
              <a:buFont typeface="Wingdings" charset="2"/>
              <a:buChar char="u"/>
            </a:pPr>
            <a:r>
              <a:rPr lang="en-US" sz="2400" dirty="0" err="1" smtClean="0"/>
              <a:t>Integrazione</a:t>
            </a:r>
            <a:r>
              <a:rPr lang="en-US" sz="2400" dirty="0" smtClean="0"/>
              <a:t> e testing</a:t>
            </a:r>
            <a:endParaRPr lang="en-US" sz="2400" dirty="0"/>
          </a:p>
        </p:txBody>
      </p:sp>
      <p:pic>
        <p:nvPicPr>
          <p:cNvPr id="6" name="Picture 5" descr="metodologia-800x37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61" y="3109004"/>
            <a:ext cx="5598840" cy="293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24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modelli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00874"/>
            <a:ext cx="23281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A </a:t>
            </a:r>
            <a:r>
              <a:rPr lang="en-US" sz="3200" dirty="0" err="1" smtClean="0"/>
              <a:t>Spirale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78180"/>
            <a:ext cx="14414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Agile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605231"/>
            <a:ext cx="67257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FDD ( Feature Driven Development )</a:t>
            </a:r>
            <a:endParaRPr lang="en-US" sz="3200" dirty="0"/>
          </a:p>
        </p:txBody>
      </p:sp>
      <p:pic>
        <p:nvPicPr>
          <p:cNvPr id="8" name="Picture 7" descr="sviluppo-software-gestionali-per-azien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840" y="1821707"/>
            <a:ext cx="5132698" cy="3417296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2952218" y="2235837"/>
            <a:ext cx="1521244" cy="449813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3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320</TotalTime>
  <Words>1450</Words>
  <Application>Microsoft Macintosh PowerPoint</Application>
  <PresentationFormat>On-screen Show (4:3)</PresentationFormat>
  <Paragraphs>134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Module</vt:lpstr>
      <vt:lpstr>Quesito CVS</vt:lpstr>
      <vt:lpstr>Componenti del team:</vt:lpstr>
      <vt:lpstr>Come progettare un software?</vt:lpstr>
      <vt:lpstr>Linguaggio di modellazione</vt:lpstr>
      <vt:lpstr>Il processo</vt:lpstr>
      <vt:lpstr>Il ciclo di vita di un SW</vt:lpstr>
      <vt:lpstr>Il ciclo di vita di un SW</vt:lpstr>
      <vt:lpstr>Il ciclo di vita di un SW</vt:lpstr>
      <vt:lpstr>I modelli</vt:lpstr>
      <vt:lpstr>Modello a Spirale</vt:lpstr>
      <vt:lpstr>Modello a Spirale (Fasi 1/2)</vt:lpstr>
      <vt:lpstr>Modello a Spirale (Fasi 2/2)</vt:lpstr>
      <vt:lpstr>Modello a Spirale </vt:lpstr>
      <vt:lpstr>Modello a Spirale</vt:lpstr>
      <vt:lpstr>I modelli</vt:lpstr>
      <vt:lpstr>Modello Agile</vt:lpstr>
      <vt:lpstr>Modello Agile - Principi</vt:lpstr>
      <vt:lpstr>Modello Agile - Principi</vt:lpstr>
      <vt:lpstr>I modelli</vt:lpstr>
      <vt:lpstr>Modello FDD </vt:lpstr>
      <vt:lpstr>Modello FDD</vt:lpstr>
      <vt:lpstr>Modello FDD</vt:lpstr>
      <vt:lpstr>Modello FDD</vt:lpstr>
      <vt:lpstr>Modello FDD</vt:lpstr>
      <vt:lpstr>Modello FDD</vt:lpstr>
      <vt:lpstr>Confronti</vt:lpstr>
      <vt:lpstr>Confronti</vt:lpstr>
      <vt:lpstr>PowerPoint Presentation</vt:lpstr>
    </vt:vector>
  </TitlesOfParts>
  <Company>yano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CVS</dc:title>
  <dc:creator>Stefano Carta</dc:creator>
  <cp:lastModifiedBy>Stefano Carta</cp:lastModifiedBy>
  <cp:revision>32</cp:revision>
  <dcterms:created xsi:type="dcterms:W3CDTF">2016-05-27T13:45:49Z</dcterms:created>
  <dcterms:modified xsi:type="dcterms:W3CDTF">2016-05-31T20:48:52Z</dcterms:modified>
</cp:coreProperties>
</file>