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8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49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16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21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94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90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52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84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8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38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7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5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4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07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5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89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537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0234" y="2442671"/>
            <a:ext cx="9905999" cy="3713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1" dirty="0" smtClean="0">
                <a:solidFill>
                  <a:srgbClr val="FFFF00"/>
                </a:solidFill>
              </a:rPr>
              <a:t>DISRUPTION </a:t>
            </a:r>
            <a:r>
              <a:rPr lang="it-IT" sz="2800" dirty="0" smtClean="0"/>
              <a:t>= rottura, disgregazione, </a:t>
            </a:r>
            <a:r>
              <a:rPr lang="it-IT" sz="2800" dirty="0" smtClean="0"/>
              <a:t>frantumazione</a:t>
            </a:r>
            <a:endParaRPr lang="it-IT" sz="2800" dirty="0"/>
          </a:p>
          <a:p>
            <a:r>
              <a:rPr lang="it-IT" sz="2800" dirty="0" smtClean="0"/>
              <a:t>Momento </a:t>
            </a:r>
            <a:r>
              <a:rPr lang="it-IT" sz="2800" dirty="0"/>
              <a:t>in cui una nuova tecnologia origina il cambiamento di una determinata attività e modifica completamente il modello di business </a:t>
            </a:r>
            <a:r>
              <a:rPr lang="it-IT" sz="2800" dirty="0" smtClean="0"/>
              <a:t>precedente.</a:t>
            </a:r>
          </a:p>
          <a:p>
            <a:r>
              <a:rPr lang="it-IT" sz="2800" dirty="0" smtClean="0"/>
              <a:t>Distrugge</a:t>
            </a:r>
            <a:r>
              <a:rPr lang="it-IT" sz="2800" dirty="0"/>
              <a:t> i "vecchi" modelli di business e al tempo stesso premia i nuovi "entranti </a:t>
            </a:r>
            <a:r>
              <a:rPr lang="it-IT" sz="2800" dirty="0" smtClean="0"/>
              <a:t>digitali"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754325" y="910201"/>
            <a:ext cx="6021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Cos’è la </a:t>
            </a:r>
            <a:r>
              <a:rPr lang="it-IT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disruption</a:t>
            </a:r>
            <a:r>
              <a:rPr lang="it-IT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it-IT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01062"/>
            <a:ext cx="3116687" cy="21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99743" y="365543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DISRUPTION VS INNOVAZIONE</a:t>
            </a:r>
          </a:p>
          <a:p>
            <a:r>
              <a:rPr lang="it-IT" dirty="0" smtClean="0"/>
              <a:t>Tutti </a:t>
            </a:r>
            <a:r>
              <a:rPr lang="it-IT" dirty="0" smtClean="0"/>
              <a:t>i </a:t>
            </a:r>
            <a:r>
              <a:rPr lang="it-IT" dirty="0" err="1" smtClean="0">
                <a:solidFill>
                  <a:srgbClr val="FFFF00"/>
                </a:solidFill>
              </a:rPr>
              <a:t>disruptors</a:t>
            </a:r>
            <a:r>
              <a:rPr lang="it-IT" dirty="0" smtClean="0"/>
              <a:t> sono innovatori, ma </a:t>
            </a:r>
            <a:r>
              <a:rPr lang="it-IT" dirty="0"/>
              <a:t>n</a:t>
            </a:r>
            <a:r>
              <a:rPr lang="it-IT" dirty="0" smtClean="0"/>
              <a:t>on </a:t>
            </a:r>
            <a:r>
              <a:rPr lang="it-IT" dirty="0" smtClean="0"/>
              <a:t>tutti gli innovatori sono </a:t>
            </a:r>
            <a:r>
              <a:rPr lang="it-IT" dirty="0" err="1" smtClean="0"/>
              <a:t>disruptors</a:t>
            </a:r>
            <a:r>
              <a:rPr lang="it-IT" dirty="0"/>
              <a:t>.</a:t>
            </a:r>
            <a:endParaRPr lang="it-IT" dirty="0" smtClean="0"/>
          </a:p>
          <a:p>
            <a:r>
              <a:rPr lang="it-IT" dirty="0" smtClean="0"/>
              <a:t>La </a:t>
            </a:r>
            <a:r>
              <a:rPr lang="it-IT" dirty="0" err="1" smtClean="0">
                <a:solidFill>
                  <a:srgbClr val="FFFF00"/>
                </a:solidFill>
              </a:rPr>
              <a:t>disruption</a:t>
            </a:r>
            <a:r>
              <a:rPr lang="it-IT" dirty="0" smtClean="0"/>
              <a:t> sradica e cambia letteralmente ciò </a:t>
            </a:r>
            <a:r>
              <a:rPr lang="it-IT" dirty="0" smtClean="0"/>
              <a:t>a cui </a:t>
            </a:r>
            <a:r>
              <a:rPr lang="it-IT" dirty="0" smtClean="0"/>
              <a:t>noi pensiamo, come ci comportiamo, facciamo affari e dove andiamo nella nostra vita </a:t>
            </a:r>
            <a:r>
              <a:rPr lang="it-IT" dirty="0" smtClean="0"/>
              <a:t>quotidiana.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6" y="1209892"/>
            <a:ext cx="3338581" cy="250393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99743" y="908577"/>
            <a:ext cx="7018986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it-IT" sz="3200" b="1" cap="all" dirty="0">
                <a:solidFill>
                  <a:prstClr val="black">
                    <a:lumMod val="95000"/>
                    <a:lumOff val="5000"/>
                  </a:prstClr>
                </a:solidFill>
                <a:ea typeface="+mj-ea"/>
                <a:cs typeface="+mj-cs"/>
              </a:rPr>
              <a:t>Big bang </a:t>
            </a:r>
            <a:r>
              <a:rPr lang="it-IT" sz="3200" b="1" cap="all" dirty="0" err="1" smtClean="0">
                <a:solidFill>
                  <a:prstClr val="black">
                    <a:lumMod val="95000"/>
                    <a:lumOff val="5000"/>
                  </a:prstClr>
                </a:solidFill>
                <a:ea typeface="+mj-ea"/>
                <a:cs typeface="+mj-cs"/>
              </a:rPr>
              <a:t>disruption</a:t>
            </a:r>
            <a:r>
              <a:rPr lang="it-IT" sz="3200" b="1" cap="all" dirty="0" smtClean="0">
                <a:solidFill>
                  <a:prstClr val="black">
                    <a:lumMod val="95000"/>
                    <a:lumOff val="5000"/>
                  </a:prstClr>
                </a:solidFill>
                <a:ea typeface="+mj-ea"/>
                <a:cs typeface="+mj-cs"/>
              </a:rPr>
              <a:t> </a:t>
            </a:r>
            <a:r>
              <a:rPr lang="it-IT" sz="1400" dirty="0" smtClean="0"/>
              <a:t>(</a:t>
            </a:r>
            <a:r>
              <a:rPr lang="it-IT" sz="1400" dirty="0"/>
              <a:t>L</a:t>
            </a:r>
            <a:r>
              <a:rPr lang="it-IT" sz="1400" dirty="0" smtClean="0"/>
              <a:t>. </a:t>
            </a:r>
            <a:r>
              <a:rPr lang="it-IT" sz="1400" dirty="0" err="1" smtClean="0"/>
              <a:t>Downes</a:t>
            </a:r>
            <a:r>
              <a:rPr lang="it-IT" sz="1400" dirty="0" smtClean="0"/>
              <a:t> e Paul </a:t>
            </a:r>
            <a:r>
              <a:rPr lang="it-IT" sz="1400" dirty="0" err="1" smtClean="0"/>
              <a:t>Nunes</a:t>
            </a:r>
            <a:r>
              <a:rPr lang="it-IT" sz="1400" dirty="0" smtClean="0"/>
              <a:t>)</a:t>
            </a:r>
            <a:endParaRPr lang="it-IT" sz="1400" dirty="0" smtClean="0"/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rgbClr val="FFFF00"/>
                </a:solidFill>
              </a:rPr>
              <a:t>BIG-BANG</a:t>
            </a:r>
            <a:r>
              <a:rPr lang="it-IT" sz="2200" dirty="0" smtClean="0">
                <a:solidFill>
                  <a:prstClr val="white"/>
                </a:solidFill>
              </a:rPr>
              <a:t> </a:t>
            </a:r>
            <a:r>
              <a:rPr lang="it-IT" sz="2200" dirty="0">
                <a:solidFill>
                  <a:prstClr val="white"/>
                </a:solidFill>
              </a:rPr>
              <a:t>rende l’idea della velocità </a:t>
            </a:r>
            <a:r>
              <a:rPr lang="it-IT" sz="2200" dirty="0">
                <a:solidFill>
                  <a:prstClr val="white"/>
                </a:solidFill>
              </a:rPr>
              <a:t>con cui avviene e </a:t>
            </a:r>
            <a:r>
              <a:rPr lang="it-IT" sz="2200" dirty="0" smtClean="0">
                <a:solidFill>
                  <a:prstClr val="white"/>
                </a:solidFill>
              </a:rPr>
              <a:t>della virulenza dei suoi effetti.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prstClr val="white"/>
                </a:solidFill>
              </a:rPr>
              <a:t>Onda </a:t>
            </a:r>
            <a:r>
              <a:rPr lang="it-IT" sz="2200" dirty="0">
                <a:solidFill>
                  <a:prstClr val="white"/>
                </a:solidFill>
              </a:rPr>
              <a:t>in grado di sbriciolare tutto quanto si trovi lungo il suo </a:t>
            </a:r>
            <a:r>
              <a:rPr lang="it-IT" sz="2200" dirty="0" smtClean="0">
                <a:solidFill>
                  <a:prstClr val="white"/>
                </a:solidFill>
              </a:rPr>
              <a:t>cammino.</a:t>
            </a:r>
            <a:endParaRPr lang="it-IT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5502" y="550022"/>
            <a:ext cx="1807850" cy="1017101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ESEMPI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5502" y="1567123"/>
            <a:ext cx="8929867" cy="4778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3200" dirty="0" smtClean="0"/>
              <a:t>Varie categorie di fenomeni di </a:t>
            </a:r>
            <a:r>
              <a:rPr lang="it-IT" sz="3200" b="1" dirty="0" err="1" smtClean="0">
                <a:solidFill>
                  <a:srgbClr val="FFFF00"/>
                </a:solidFill>
              </a:rPr>
              <a:t>disruption</a:t>
            </a:r>
            <a:r>
              <a:rPr lang="it-IT" sz="3200" dirty="0" smtClean="0"/>
              <a:t>:</a:t>
            </a:r>
          </a:p>
          <a:p>
            <a:r>
              <a:rPr lang="it-IT" dirty="0" smtClean="0"/>
              <a:t>Dotazioni di cui dispongono </a:t>
            </a:r>
            <a:r>
              <a:rPr lang="it-IT" dirty="0" err="1" smtClean="0">
                <a:solidFill>
                  <a:srgbClr val="FFFF00"/>
                </a:solidFill>
              </a:rPr>
              <a:t>smartphone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rgbClr val="FFFF00"/>
                </a:solidFill>
              </a:rPr>
              <a:t>tablet</a:t>
            </a:r>
            <a:r>
              <a:rPr lang="it-IT" dirty="0"/>
              <a:t> </a:t>
            </a:r>
            <a:r>
              <a:rPr lang="it-IT" dirty="0" smtClean="0"/>
              <a:t>(fotografia, navigatori portatili, orologio</a:t>
            </a:r>
            <a:r>
              <a:rPr lang="it-IT" dirty="0" smtClean="0"/>
              <a:t>, ecc</a:t>
            </a:r>
            <a:r>
              <a:rPr lang="it-IT" dirty="0" smtClean="0"/>
              <a:t>.) </a:t>
            </a:r>
          </a:p>
          <a:p>
            <a:r>
              <a:rPr lang="it-IT" dirty="0" smtClean="0"/>
              <a:t>Prodotti </a:t>
            </a:r>
            <a:r>
              <a:rPr lang="it-IT" dirty="0" err="1" smtClean="0"/>
              <a:t>nativamente</a:t>
            </a:r>
            <a:r>
              <a:rPr lang="it-IT" dirty="0" smtClean="0"/>
              <a:t> digitali o che diventano tali </a:t>
            </a:r>
            <a:r>
              <a:rPr lang="it-IT" dirty="0" smtClean="0"/>
              <a:t>(es. brani </a:t>
            </a:r>
            <a:r>
              <a:rPr lang="it-IT" dirty="0" smtClean="0"/>
              <a:t>musicali e film in formato digitale su </a:t>
            </a:r>
            <a:r>
              <a:rPr lang="it-IT" dirty="0" err="1" smtClean="0">
                <a:solidFill>
                  <a:srgbClr val="FFFF00"/>
                </a:solidFill>
              </a:rPr>
              <a:t>Spotify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rgbClr val="FFFF00"/>
                </a:solidFill>
              </a:rPr>
              <a:t>Netflix</a:t>
            </a:r>
            <a:r>
              <a:rPr lang="it-IT" dirty="0" smtClean="0"/>
              <a:t>)</a:t>
            </a:r>
          </a:p>
          <a:p>
            <a:r>
              <a:rPr lang="it-IT" dirty="0" smtClean="0"/>
              <a:t>Prodotti che vedono tuttora la convivenza fra il formato digitale e quello cartaceo (giornali e libri)</a:t>
            </a:r>
          </a:p>
          <a:p>
            <a:r>
              <a:rPr lang="it-IT" dirty="0" smtClean="0"/>
              <a:t>E-commerce </a:t>
            </a:r>
            <a:r>
              <a:rPr lang="it-IT" smtClean="0"/>
              <a:t>(es. </a:t>
            </a:r>
            <a:r>
              <a:rPr lang="it-IT" smtClean="0">
                <a:solidFill>
                  <a:srgbClr val="FFFF00"/>
                </a:solidFill>
              </a:rPr>
              <a:t>Amazon</a:t>
            </a:r>
            <a:r>
              <a:rPr lang="it-IT" dirty="0" smtClean="0"/>
              <a:t>)</a:t>
            </a:r>
          </a:p>
          <a:p>
            <a:r>
              <a:rPr lang="it-IT" dirty="0" err="1" smtClean="0">
                <a:solidFill>
                  <a:srgbClr val="FFFF00"/>
                </a:solidFill>
              </a:rPr>
              <a:t>Facebook</a:t>
            </a:r>
            <a:r>
              <a:rPr lang="it-IT" dirty="0" smtClean="0"/>
              <a:t> – più di 100 miliardi di dollari in 10 anni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72" y="1365161"/>
            <a:ext cx="1828757" cy="14785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08" y="4729415"/>
            <a:ext cx="3035121" cy="17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674" y="567003"/>
            <a:ext cx="9905998" cy="1478570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E nell’ingegneria del software??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9674" y="2150987"/>
            <a:ext cx="8355842" cy="4018209"/>
          </a:xfrm>
        </p:spPr>
        <p:txBody>
          <a:bodyPr>
            <a:normAutofit/>
          </a:bodyPr>
          <a:lstStyle/>
          <a:p>
            <a:r>
              <a:rPr lang="it-IT" dirty="0" smtClean="0"/>
              <a:t>I progressi dell’</a:t>
            </a:r>
            <a:r>
              <a:rPr lang="it-IT" dirty="0" smtClean="0">
                <a:solidFill>
                  <a:srgbClr val="FFFF00"/>
                </a:solidFill>
              </a:rPr>
              <a:t>ingegneria del software</a:t>
            </a:r>
            <a:r>
              <a:rPr lang="it-IT" dirty="0" smtClean="0"/>
              <a:t> negli ultimi vent’anni hanno reso ancora più semplice il riutilizzo del codice</a:t>
            </a:r>
          </a:p>
          <a:p>
            <a:r>
              <a:rPr lang="it-IT" dirty="0" smtClean="0"/>
              <a:t>Algoritmi specializzati per la creazione di codici a barre leggibili dalle macchine apposite o per il riconoscimento vocale vengono offerti in modalità open source o a basso prezzo.</a:t>
            </a:r>
          </a:p>
          <a:p>
            <a:r>
              <a:rPr lang="it-IT" dirty="0" smtClean="0"/>
              <a:t>Impulso verso lo sviluppo incontrastato va </a:t>
            </a:r>
            <a:r>
              <a:rPr lang="it-IT" dirty="0" smtClean="0">
                <a:solidFill>
                  <a:srgbClr val="FFFF00"/>
                </a:solidFill>
              </a:rPr>
              <a:t>accelerando</a:t>
            </a:r>
            <a:r>
              <a:rPr lang="it-IT" dirty="0" smtClean="0"/>
              <a:t>, favorito dal fatto che i software e i dati non vengono consumati, il che riduce il costo delle materie prime.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6" y="1836223"/>
            <a:ext cx="2631508" cy="25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419</TotalTime>
  <Words>280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Presentazione standard di PowerPoint</vt:lpstr>
      <vt:lpstr>Presentazione standard di PowerPoint</vt:lpstr>
      <vt:lpstr>ESEMPI</vt:lpstr>
      <vt:lpstr>E nell’ingegneria del software??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</dc:creator>
  <cp:lastModifiedBy>Fabio</cp:lastModifiedBy>
  <cp:revision>38</cp:revision>
  <dcterms:created xsi:type="dcterms:W3CDTF">2016-03-24T18:43:56Z</dcterms:created>
  <dcterms:modified xsi:type="dcterms:W3CDTF">2016-03-25T19:26:31Z</dcterms:modified>
</cp:coreProperties>
</file>