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56" r:id="rId4"/>
    <p:sldId id="257" r:id="rId5"/>
    <p:sldId id="264" r:id="rId6"/>
    <p:sldId id="265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6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6" autoAdjust="0"/>
    <p:restoredTop sz="95955" autoAdjust="0"/>
  </p:normalViewPr>
  <p:slideViewPr>
    <p:cSldViewPr snapToGrid="0" snapToObjects="1">
      <p:cViewPr>
        <p:scale>
          <a:sx n="75" d="100"/>
          <a:sy n="75" d="100"/>
        </p:scale>
        <p:origin x="-2552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08/04/16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17981"/>
              </p:ext>
            </p:extLst>
          </p:nvPr>
        </p:nvGraphicFramePr>
        <p:xfrm>
          <a:off x="0" y="0"/>
          <a:ext cx="9144000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565092">
                <a:tc gridSpan="6">
                  <a:txBody>
                    <a:bodyPr/>
                    <a:lstStyle/>
                    <a:p>
                      <a:pPr lvl="0" algn="ctr"/>
                      <a:r>
                        <a:rPr lang="en-US" sz="3200" dirty="0" err="1" smtClean="0">
                          <a:solidFill>
                            <a:schemeClr val="bg1"/>
                          </a:solidFill>
                        </a:rPr>
                        <a:t>Concetto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 di </a:t>
                      </a:r>
                      <a:r>
                        <a:rPr lang="en-US" sz="3200" dirty="0" err="1" smtClean="0">
                          <a:solidFill>
                            <a:schemeClr val="bg1"/>
                          </a:solidFill>
                        </a:rPr>
                        <a:t>Sistema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</a:rPr>
                        <a:t>Informativo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457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 err="1" smtClean="0"/>
                        <a:t>Componente</a:t>
                      </a:r>
                      <a:r>
                        <a:rPr lang="en-US" sz="1200" b="1" dirty="0" smtClean="0"/>
                        <a:t> Team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smtClean="0">
                          <a:effectLst/>
                        </a:rPr>
                        <a:t>Coinvolgimento gruppo di lavoro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smtClean="0">
                          <a:effectLst/>
                        </a:rPr>
                        <a:t>Basato su un 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smtClean="0">
                          <a:effectLst/>
                        </a:rPr>
                        <a:t>Comprende dati e informazioni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smtClean="0">
                          <a:effectLst/>
                        </a:rPr>
                        <a:t>Insieme di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i="1" dirty="0" smtClean="0">
                          <a:effectLst/>
                        </a:rPr>
                        <a:t>E' slegato dal supporto dove vi sono le info.</a:t>
                      </a:r>
                    </a:p>
                  </a:txBody>
                  <a:tcPr/>
                </a:tc>
              </a:tr>
              <a:tr h="80302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smtClean="0"/>
                        <a:t>Carta</a:t>
                      </a:r>
                      <a:r>
                        <a:rPr lang="en-US" sz="1200" baseline="0" dirty="0" smtClean="0"/>
                        <a:t> Stefano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“gruppo e risorse umane partecipa alla finalizzazione di un progetto”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“partendo da procedure organizzative”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62457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 smtClean="0"/>
                        <a:t>Bertulu</a:t>
                      </a:r>
                      <a:r>
                        <a:rPr lang="en-US" sz="1200" baseline="0" dirty="0" smtClean="0"/>
                        <a:t> Giovanni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“il tutto deve essere funzionale [..] come il lavoro in team”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“consentono la gestione delle informazioni”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“caratterizzato da un insieme di procedure”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8147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 smtClean="0"/>
                        <a:t>Desogus</a:t>
                      </a:r>
                      <a:r>
                        <a:rPr lang="en-US" sz="1200" dirty="0" smtClean="0"/>
                        <a:t> Omar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effectLst/>
                        </a:rPr>
                        <a:t>“composto da tutte quelle informazioni maggiormente umane”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effectLst/>
                        </a:rPr>
                        <a:t>“La manutenzione di un sistema informativo nell'ISW subisce una formalizzazione”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33837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 smtClean="0"/>
                        <a:t>Argiolas</a:t>
                      </a:r>
                      <a:r>
                        <a:rPr lang="en-US" sz="1200" baseline="0" dirty="0" smtClean="0"/>
                        <a:t> Alessandro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“L'ISW si occupa delle modalità organizzative con cui devono essere svolte le attività del sistema informativo”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62457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smtClean="0"/>
                        <a:t>Carta Fabio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effectLst/>
                        </a:rPr>
                        <a:t>“Un sistema informativo si basa su un modello”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effectLst/>
                        </a:rPr>
                        <a:t>“comprende dati e informazioni”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159926"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 err="1" smtClean="0"/>
                        <a:t>Zucca</a:t>
                      </a:r>
                      <a:r>
                        <a:rPr lang="en-US" sz="1200" dirty="0" smtClean="0"/>
                        <a:t> Luigi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dirty="0" smtClean="0">
                          <a:effectLst/>
                        </a:rPr>
                        <a:t>“Il sistema informativo è slegato dal supporto in cui è contenuta l'informazione”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</a:t>
            </a:r>
            <a:r>
              <a:rPr lang="it-IT" sz="3000" dirty="0" smtClean="0"/>
              <a:t>comportamenti </a:t>
            </a:r>
            <a:endParaRPr lang="it-IT" sz="3000" dirty="0"/>
          </a:p>
          <a:p>
            <a:r>
              <a:rPr lang="en-US" sz="3000" dirty="0"/>
              <a:t>p</a:t>
            </a:r>
            <a:r>
              <a:rPr lang="it-IT" sz="3000" dirty="0" err="1" smtClean="0"/>
              <a:t>ossono</a:t>
            </a:r>
            <a:r>
              <a:rPr lang="it-IT" sz="3000" dirty="0" smtClean="0"/>
              <a:t> essere </a:t>
            </a:r>
            <a:r>
              <a:rPr lang="it-IT" sz="3000" dirty="0"/>
              <a:t>descritti attraverso un approccio empirico,  dove i risultati ottenuti si basano </a:t>
            </a:r>
            <a:r>
              <a:rPr lang="it-IT" sz="3000"/>
              <a:t>sull’osservazione </a:t>
            </a:r>
            <a:r>
              <a:rPr lang="it-IT" sz="3000" smtClean="0"/>
              <a:t>e </a:t>
            </a:r>
            <a:r>
              <a:rPr lang="it-IT" sz="3000" dirty="0"/>
              <a:t>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32091"/>
              </p:ext>
            </p:extLst>
          </p:nvPr>
        </p:nvGraphicFramePr>
        <p:xfrm>
          <a:off x="0" y="812792"/>
          <a:ext cx="9144000" cy="6045202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347537"/>
                <a:gridCol w="2618071"/>
                <a:gridCol w="2444817"/>
                <a:gridCol w="1328286"/>
                <a:gridCol w="1405289"/>
              </a:tblGrid>
              <a:tr h="33509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</a:rPr>
                        <a:t>Gruppo01   TL: Carta Stefano Brand: Team Software </a:t>
                      </a:r>
                      <a:r>
                        <a:rPr lang="it-IT" sz="1100" b="1" u="none" strike="noStrike" dirty="0" err="1">
                          <a:effectLst/>
                        </a:rPr>
                        <a:t>Revolution</a:t>
                      </a:r>
                      <a:r>
                        <a:rPr lang="it-IT" sz="1100" b="1" u="none" strike="noStrike" dirty="0">
                          <a:effectLst/>
                        </a:rPr>
                        <a:t>- # Comp.7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22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</a:rPr>
                        <a:t>Mattoni2  #componenti presenti ________</a:t>
                      </a:r>
                      <a:r>
                        <a:rPr lang="it-IT" sz="1100" b="1" u="sng" strike="noStrike" dirty="0">
                          <a:effectLst/>
                        </a:rPr>
                        <a:t>7</a:t>
                      </a:r>
                      <a:r>
                        <a:rPr lang="it-IT" sz="1100" b="1" u="none" strike="noStrike" dirty="0">
                          <a:effectLst/>
                        </a:rPr>
                        <a:t>__________        04/04/2016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>
                          <a:effectLst/>
                        </a:rPr>
                        <a:t>Quesito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 dirty="0">
                          <a:effectLst/>
                        </a:rPr>
                        <a:t>Numero Risposta Errate</a:t>
                      </a:r>
                      <a:endParaRPr lang="it-I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>
                          <a:effectLst/>
                        </a:rPr>
                        <a:t>Numero Risposta Esatte</a:t>
                      </a:r>
                      <a:endParaRPr lang="it-I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00" b="1" u="none" strike="noStrike">
                          <a:effectLst/>
                        </a:rPr>
                        <a:t>Punti Totali</a:t>
                      </a:r>
                      <a:endParaRPr lang="it-I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Media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1,00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1,00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3,25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5,75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0,64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1,00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4,5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0,64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5,75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-0,5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-0,07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Totale Punti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79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72,5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72,5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0,48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6"/>
                </a:solidFill>
              </a:rPr>
              <a:t>Risposte</a:t>
            </a:r>
            <a:r>
              <a:rPr lang="en-US" sz="2400" b="1" dirty="0" smtClean="0">
                <a:solidFill>
                  <a:schemeClr val="accent6"/>
                </a:solidFill>
              </a:rPr>
              <a:t> mattoni2 </a:t>
            </a:r>
            <a:r>
              <a:rPr lang="en-US" sz="2400" b="1" dirty="0">
                <a:solidFill>
                  <a:schemeClr val="accent6"/>
                </a:solidFill>
              </a:rPr>
              <a:t>-</a:t>
            </a:r>
            <a:r>
              <a:rPr lang="en-US" sz="2400" b="1" dirty="0" smtClean="0">
                <a:solidFill>
                  <a:schemeClr val="accent6"/>
                </a:solidFill>
              </a:rPr>
              <a:t> Gruppo01 - </a:t>
            </a:r>
            <a:r>
              <a:rPr lang="en-US" sz="2400" b="1" dirty="0" err="1" smtClean="0">
                <a:solidFill>
                  <a:schemeClr val="accent6"/>
                </a:solidFill>
              </a:rPr>
              <a:t>TeamSoftwareRevolution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5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iancaneve_definitiv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4508"/>
          <a:stretch>
            <a:fillRect/>
          </a:stretch>
        </p:blipFill>
        <p:spPr>
          <a:xfrm>
            <a:off x="457200" y="241272"/>
            <a:ext cx="8292243" cy="6371465"/>
          </a:xfrm>
        </p:spPr>
      </p:pic>
      <p:sp>
        <p:nvSpPr>
          <p:cNvPr id="9" name="TextBox 8"/>
          <p:cNvSpPr txBox="1"/>
          <p:nvPr/>
        </p:nvSpPr>
        <p:spPr>
          <a:xfrm>
            <a:off x="1723524" y="5750963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46315" y="241272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 interne (di </a:t>
            </a:r>
            <a:r>
              <a:rPr lang="en-US" smtClean="0">
                <a:solidFill>
                  <a:srgbClr val="FF0000"/>
                </a:solidFill>
              </a:rPr>
              <a:t>processo)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529</TotalTime>
  <Words>881</Words>
  <Application>Microsoft Macintosh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PowerPoint Presentation</vt:lpstr>
      <vt:lpstr>PowerPoint Presentation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43</cp:revision>
  <dcterms:created xsi:type="dcterms:W3CDTF">2016-03-11T07:52:18Z</dcterms:created>
  <dcterms:modified xsi:type="dcterms:W3CDTF">2016-04-08T12:14:35Z</dcterms:modified>
</cp:coreProperties>
</file>