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i="1" dirty="0" err="1" smtClean="0"/>
              <a:t>Metrica</a:t>
            </a:r>
            <a:r>
              <a:rPr lang="en-US" sz="9600" i="1" dirty="0" smtClean="0"/>
              <a:t>  </a:t>
            </a:r>
            <a:endParaRPr lang="en-US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</a:p>
          <a:p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4270625"/>
          </a:xfrm>
        </p:spPr>
        <p:txBody>
          <a:bodyPr>
            <a:normAutofit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</a:t>
            </a:r>
            <a:r>
              <a:rPr lang="it-IT" b="1" dirty="0">
                <a:solidFill>
                  <a:srgbClr val="FF0000"/>
                </a:solidFill>
              </a:rPr>
              <a:t>modularità</a:t>
            </a:r>
            <a:r>
              <a:rPr lang="it-IT" dirty="0"/>
              <a:t>, in quanto consente di suddividere un progetto software in un insieme di moduli (</a:t>
            </a:r>
            <a:r>
              <a:rPr lang="it-IT" dirty="0">
                <a:solidFill>
                  <a:srgbClr val="FFFF00"/>
                </a:solidFill>
              </a:rPr>
              <a:t>divide et impera</a:t>
            </a:r>
            <a:r>
              <a:rPr lang="it-IT" dirty="0"/>
              <a:t>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2260007"/>
            <a:ext cx="6615743" cy="2161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421012"/>
            <a:ext cx="831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deficit della modularità è dato dal fatto che a volte, visto che i diversi moduli possono essere sviluppati da programmatori diversi, è possibile che si verifichino </a:t>
            </a:r>
            <a:r>
              <a:rPr lang="it-IT" sz="3000" b="1" i="1" u="sng" dirty="0"/>
              <a:t>errori dovuti alla  scarsa comunicazione</a:t>
            </a:r>
            <a:r>
              <a:rPr lang="it-IT" sz="3000" dirty="0"/>
              <a:t> tra i componenti del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4644941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b="1" dirty="0">
                <a:solidFill>
                  <a:srgbClr val="FF0000"/>
                </a:solidFill>
              </a:rPr>
              <a:t>velocità di completamento di </a:t>
            </a:r>
            <a:r>
              <a:rPr lang="it-IT" b="1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8" y="4949364"/>
            <a:ext cx="82590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Non tutti gli utenti possiedono le stesse conoscenze informatiche, capacità fisiche e logiche.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</a:t>
            </a:r>
            <a:r>
              <a:rPr lang="it-IT" b="1" u="sng" dirty="0">
                <a:solidFill>
                  <a:srgbClr val="FFFF00"/>
                </a:solidFill>
              </a:rPr>
              <a:t>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</a:t>
            </a:r>
            <a:r>
              <a:rPr lang="it-IT" u="sng" dirty="0">
                <a:solidFill>
                  <a:srgbClr val="FFFF00"/>
                </a:solidFill>
              </a:rPr>
              <a:t>affrontarli e </a:t>
            </a:r>
            <a:r>
              <a:rPr lang="it-IT" u="sng" dirty="0" smtClean="0">
                <a:solidFill>
                  <a:srgbClr val="FFFF00"/>
                </a:solidFill>
              </a:rPr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Classificazione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degli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errori</a:t>
            </a:r>
            <a:r>
              <a:rPr lang="en-US" dirty="0" smtClean="0">
                <a:solidFill>
                  <a:srgbClr val="F79646"/>
                </a:solidFill>
              </a:rPr>
              <a:t> SW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chemeClr val="accent6"/>
                </a:solidFill>
              </a:rPr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>
                <a:solidFill>
                  <a:srgbClr val="FFFF00"/>
                </a:solidFill>
              </a:rPr>
              <a:t>Testing</a:t>
            </a:r>
            <a:r>
              <a:rPr lang="it-IT" dirty="0">
                <a:solidFill>
                  <a:srgbClr val="FFFF00"/>
                </a:solidFill>
              </a:rPr>
              <a:t>. </a:t>
            </a:r>
            <a:endParaRPr lang="it-IT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Testing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602" y="313120"/>
            <a:ext cx="861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9646"/>
                </a:solidFill>
              </a:rPr>
              <a:t>L’ISW </a:t>
            </a:r>
            <a:r>
              <a:rPr lang="en-US" sz="3000" dirty="0" err="1" smtClean="0">
                <a:solidFill>
                  <a:srgbClr val="F79646"/>
                </a:solidFill>
              </a:rPr>
              <a:t>è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considerabile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una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disciplina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scientifica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esatta</a:t>
            </a:r>
            <a:r>
              <a:rPr lang="en-US" sz="3000" dirty="0" smtClean="0">
                <a:solidFill>
                  <a:srgbClr val="F79646"/>
                </a:solidFill>
              </a:rPr>
              <a:t>?</a:t>
            </a:r>
            <a:endParaRPr lang="en-US" sz="3000" dirty="0">
              <a:solidFill>
                <a:srgbClr val="F79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602" y="4854675"/>
            <a:ext cx="861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vi sono </a:t>
            </a:r>
            <a:r>
              <a:rPr lang="it-IT" sz="3000" dirty="0" smtClean="0"/>
              <a:t>discipline </a:t>
            </a:r>
            <a:r>
              <a:rPr lang="it-IT" sz="3000" dirty="0"/>
              <a:t>che stanno ancora cercando di stabilire il proprio fondamento </a:t>
            </a:r>
            <a:r>
              <a:rPr lang="it-IT" sz="3000" dirty="0" smtClean="0"/>
              <a:t>scientifico (</a:t>
            </a:r>
            <a:r>
              <a:rPr lang="it-IT" sz="3000" dirty="0" smtClean="0">
                <a:solidFill>
                  <a:srgbClr val="FFFF00"/>
                </a:solidFill>
              </a:rPr>
              <a:t>discipline empiriche</a:t>
            </a:r>
            <a:r>
              <a:rPr lang="it-IT" sz="3000" dirty="0" smtClean="0"/>
              <a:t>).</a:t>
            </a:r>
            <a:endParaRPr lang="it-IT" sz="3000" dirty="0"/>
          </a:p>
          <a:p>
            <a:endParaRPr lang="en-US" dirty="0"/>
          </a:p>
        </p:txBody>
      </p:sp>
      <p:pic>
        <p:nvPicPr>
          <p:cNvPr id="2" name="Picture 1" descr="Il_caso_e_chiu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37" y="1567782"/>
            <a:ext cx="5109410" cy="3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0146" y="307538"/>
            <a:ext cx="852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r>
              <a:rPr lang="it-IT" dirty="0" smtClean="0"/>
              <a:t>Analogamente all'ingegneria </a:t>
            </a:r>
            <a:r>
              <a:rPr lang="it-IT" dirty="0"/>
              <a:t>del </a:t>
            </a:r>
            <a:r>
              <a:rPr lang="it-IT" dirty="0" smtClean="0"/>
              <a:t>software, tali discipline applicano tecniche </a:t>
            </a:r>
            <a:r>
              <a:rPr lang="it-IT" dirty="0"/>
              <a:t>sviluppate dai professionisti invece che dai teorici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310146" y="2236264"/>
            <a:ext cx="852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 </a:t>
            </a:r>
            <a:r>
              <a:rPr lang="en-US" sz="3000" dirty="0" err="1" smtClean="0"/>
              <a:t>è</a:t>
            </a:r>
            <a:r>
              <a:rPr lang="en-US" sz="3000" dirty="0" smtClean="0"/>
              <a:t> un </a:t>
            </a:r>
            <a:r>
              <a:rPr lang="en-US" sz="3000" dirty="0" err="1" smtClean="0"/>
              <a:t>esempio</a:t>
            </a:r>
            <a:r>
              <a:rPr lang="en-US" sz="3000" dirty="0" smtClean="0"/>
              <a:t> la </a:t>
            </a:r>
            <a:r>
              <a:rPr lang="en-US" sz="3000" b="1" dirty="0" err="1" smtClean="0">
                <a:solidFill>
                  <a:srgbClr val="FF0000"/>
                </a:solidFill>
              </a:rPr>
              <a:t>psicoanalisi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shot_2015-09-26_at_12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87" y="2289684"/>
            <a:ext cx="2862785" cy="2536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46" y="3557946"/>
            <a:ext cx="842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psicoanalisi appartiene alle </a:t>
            </a:r>
            <a:endParaRPr lang="it-IT" sz="3000" dirty="0" smtClean="0"/>
          </a:p>
          <a:p>
            <a:r>
              <a:rPr lang="en-US" sz="3000" dirty="0"/>
              <a:t>c</a:t>
            </a:r>
            <a:r>
              <a:rPr lang="it-IT" sz="3000" dirty="0" err="1" smtClean="0"/>
              <a:t>osiddette</a:t>
            </a:r>
            <a:r>
              <a:rPr lang="it-IT" sz="3000" dirty="0" smtClean="0"/>
              <a:t> pseudoscienze</a:t>
            </a:r>
            <a:r>
              <a:rPr lang="it-IT" sz="3000" dirty="0"/>
              <a:t>, </a:t>
            </a:r>
            <a:endParaRPr lang="it-IT" sz="3000" dirty="0" smtClean="0"/>
          </a:p>
          <a:p>
            <a:r>
              <a:rPr lang="it-IT" sz="3000" dirty="0" smtClean="0"/>
              <a:t>nelle </a:t>
            </a:r>
            <a:r>
              <a:rPr lang="it-IT" sz="3000" dirty="0"/>
              <a:t>quali i fenomeni possono </a:t>
            </a:r>
            <a:endParaRPr lang="it-IT" sz="3000" dirty="0" smtClean="0"/>
          </a:p>
          <a:p>
            <a:r>
              <a:rPr lang="it-IT" sz="3000" dirty="0" smtClean="0"/>
              <a:t>essere </a:t>
            </a:r>
            <a:r>
              <a:rPr lang="it-IT" sz="3000" dirty="0"/>
              <a:t>descritti attraverso un approccio empirico,  dove i risultati ottenuti si basano sull’osservazione dei fenomeni e non su teoremi.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ancaneve-e-sette-nani-cocaina-638x4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r="5123"/>
          <a:stretch>
            <a:fillRect/>
          </a:stretch>
        </p:blipFill>
        <p:spPr>
          <a:xfrm>
            <a:off x="336885" y="266699"/>
            <a:ext cx="8412558" cy="62437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94240" y="5131690"/>
            <a:ext cx="702591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Grazie per </a:t>
            </a:r>
            <a:r>
              <a:rPr lang="en-US" sz="5000" b="1" dirty="0" err="1" smtClean="0"/>
              <a:t>l’attenzione</a:t>
            </a:r>
            <a:endParaRPr lang="en-US" sz="5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46315" y="388324"/>
            <a:ext cx="63031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err="1" smtClean="0"/>
              <a:t>TeamSoftwareRevolution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79646"/>
                </a:solidFill>
              </a:rPr>
              <a:t>Cos’è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una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metrica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7805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Una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metrica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è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uno</a:t>
            </a:r>
            <a:r>
              <a:rPr lang="en-US" sz="3000" dirty="0">
                <a:solidFill>
                  <a:srgbClr val="FF0000"/>
                </a:solidFill>
              </a:rPr>
              <a:t> standard per la </a:t>
            </a:r>
            <a:r>
              <a:rPr lang="en-US" sz="3000" dirty="0" err="1">
                <a:solidFill>
                  <a:srgbClr val="FF0000"/>
                </a:solidFill>
              </a:rPr>
              <a:t>misura</a:t>
            </a:r>
            <a:r>
              <a:rPr lang="en-US" sz="3000" dirty="0">
                <a:solidFill>
                  <a:srgbClr val="FF0000"/>
                </a:solidFill>
              </a:rPr>
              <a:t> di </a:t>
            </a:r>
            <a:r>
              <a:rPr lang="en-US" sz="3000" dirty="0" err="1">
                <a:solidFill>
                  <a:srgbClr val="FF0000"/>
                </a:solidFill>
              </a:rPr>
              <a:t>alcune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proprietà</a:t>
            </a:r>
            <a:r>
              <a:rPr lang="en-US" sz="3000" dirty="0">
                <a:solidFill>
                  <a:srgbClr val="FF0000"/>
                </a:solidFill>
              </a:rPr>
              <a:t> del SW.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4157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Queste</a:t>
            </a:r>
            <a:r>
              <a:rPr lang="en-US" sz="3000" dirty="0"/>
              <a:t> </a:t>
            </a:r>
            <a:r>
              <a:rPr lang="en-US" sz="3000" dirty="0" err="1"/>
              <a:t>metriche</a:t>
            </a:r>
            <a:r>
              <a:rPr lang="en-US" sz="3000" dirty="0"/>
              <a:t> </a:t>
            </a:r>
            <a:r>
              <a:rPr lang="en-US" sz="3000" dirty="0" err="1"/>
              <a:t>possono</a:t>
            </a:r>
            <a:r>
              <a:rPr lang="en-US" sz="3000" dirty="0"/>
              <a:t> </a:t>
            </a:r>
            <a:r>
              <a:rPr lang="en-US" sz="3000" dirty="0" err="1"/>
              <a:t>dividersi</a:t>
            </a:r>
            <a:r>
              <a:rPr lang="en-US" sz="3000" dirty="0"/>
              <a:t> in due </a:t>
            </a:r>
            <a:r>
              <a:rPr lang="en-US" sz="3000" dirty="0" err="1"/>
              <a:t>distinti</a:t>
            </a:r>
            <a:r>
              <a:rPr lang="en-US" sz="3000" dirty="0"/>
              <a:t> </a:t>
            </a:r>
            <a:r>
              <a:rPr lang="en-US" sz="3000" dirty="0" err="1"/>
              <a:t>insiemi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210" y="4879474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/>
              <a:t>Di </a:t>
            </a:r>
            <a:r>
              <a:rPr lang="en-US" sz="3000" dirty="0" err="1" smtClean="0"/>
              <a:t>processo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210" y="5605106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smtClean="0"/>
              <a:t>Di </a:t>
            </a:r>
            <a:r>
              <a:rPr lang="en-US" sz="3000" dirty="0" err="1" smtClean="0"/>
              <a:t>prodotto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Di </a:t>
            </a:r>
            <a:r>
              <a:rPr lang="en-US" dirty="0" err="1" smtClean="0">
                <a:solidFill>
                  <a:srgbClr val="F79646"/>
                </a:solidFill>
              </a:rPr>
              <a:t>cosa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stiamo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parlando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processo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stabiliscono</a:t>
            </a:r>
            <a:r>
              <a:rPr lang="en-US" dirty="0" smtClean="0"/>
              <a:t> 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Di </a:t>
            </a:r>
            <a:r>
              <a:rPr lang="en-US" dirty="0" err="1">
                <a:solidFill>
                  <a:srgbClr val="F79646"/>
                </a:solidFill>
              </a:rPr>
              <a:t>cosa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stiamo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parlando</a:t>
            </a:r>
            <a:r>
              <a:rPr lang="en-US" dirty="0">
                <a:solidFill>
                  <a:srgbClr val="F7964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4317" y="4852737"/>
            <a:ext cx="4545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Lunghezza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diversa</a:t>
            </a:r>
            <a:r>
              <a:rPr lang="en-US" sz="3000" b="1" dirty="0" smtClean="0">
                <a:solidFill>
                  <a:srgbClr val="FF0000"/>
                </a:solidFill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stesso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risultato</a:t>
            </a:r>
            <a:r>
              <a:rPr lang="en-US" sz="30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Un </a:t>
            </a:r>
            <a:r>
              <a:rPr lang="en-US" dirty="0" err="1" smtClean="0">
                <a:solidFill>
                  <a:srgbClr val="F79646"/>
                </a:solidFill>
              </a:rPr>
              <a:t>altro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esempio</a:t>
            </a:r>
            <a:r>
              <a:rPr lang="en-US" dirty="0" smtClean="0">
                <a:solidFill>
                  <a:srgbClr val="F79646"/>
                </a:solidFill>
              </a:rPr>
              <a:t>:	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rgbClr val="F79646"/>
                </a:solidFill>
              </a:rPr>
              <a:t>Metriche per </a:t>
            </a:r>
            <a:r>
              <a:rPr lang="it-IT" dirty="0">
                <a:solidFill>
                  <a:srgbClr val="F79646"/>
                </a:solidFill>
              </a:rPr>
              <a:t>misurare la qualità del </a:t>
            </a:r>
            <a:r>
              <a:rPr lang="it-IT" dirty="0" smtClean="0">
                <a:solidFill>
                  <a:srgbClr val="F79646"/>
                </a:solidFill>
              </a:rPr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09353"/>
            <a:ext cx="8218904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4719053"/>
            <a:ext cx="8218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difetto è che questa può dipendere da fattori esterni quale per esempio la velocità del processore del computer e/o le memorie a disposizione.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386</TotalTime>
  <Words>590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35</cp:revision>
  <dcterms:created xsi:type="dcterms:W3CDTF">2016-03-11T07:52:18Z</dcterms:created>
  <dcterms:modified xsi:type="dcterms:W3CDTF">2016-03-15T20:31:57Z</dcterms:modified>
</cp:coreProperties>
</file>