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  <p:sldId id="256" r:id="rId4"/>
    <p:sldId id="257" r:id="rId5"/>
    <p:sldId id="258" r:id="rId6"/>
    <p:sldId id="259" r:id="rId7"/>
    <p:sldId id="266" r:id="rId8"/>
    <p:sldId id="276" r:id="rId9"/>
    <p:sldId id="267" r:id="rId10"/>
    <p:sldId id="268" r:id="rId11"/>
    <p:sldId id="260" r:id="rId12"/>
    <p:sldId id="261" r:id="rId13"/>
    <p:sldId id="274" r:id="rId14"/>
    <p:sldId id="262" r:id="rId15"/>
    <p:sldId id="263" r:id="rId16"/>
    <p:sldId id="264" r:id="rId17"/>
    <p:sldId id="277" r:id="rId18"/>
    <p:sldId id="265" r:id="rId19"/>
    <p:sldId id="270" r:id="rId20"/>
    <p:sldId id="275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11/04/16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11/04/16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11/04/16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11/04/16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3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9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147806"/>
              </p:ext>
            </p:extLst>
          </p:nvPr>
        </p:nvGraphicFramePr>
        <p:xfrm>
          <a:off x="0" y="-1"/>
          <a:ext cx="9144001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966"/>
                <a:gridCol w="1537207"/>
                <a:gridCol w="1537207"/>
                <a:gridCol w="1537207"/>
                <a:gridCol w="1537207"/>
                <a:gridCol w="1537207"/>
              </a:tblGrid>
              <a:tr h="633682">
                <a:tc gridSpan="6">
                  <a:txBody>
                    <a:bodyPr/>
                    <a:lstStyle/>
                    <a:p>
                      <a:pPr lvl="0" algn="ctr"/>
                      <a:r>
                        <a:rPr lang="en-US" sz="3200" dirty="0" err="1" smtClean="0">
                          <a:solidFill>
                            <a:schemeClr val="bg1"/>
                          </a:solidFill>
                        </a:rPr>
                        <a:t>Concetto</a:t>
                      </a:r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 di </a:t>
                      </a:r>
                      <a:r>
                        <a:rPr lang="en-US" sz="3200" dirty="0" err="1" smtClean="0">
                          <a:solidFill>
                            <a:schemeClr val="bg1"/>
                          </a:solidFill>
                        </a:rPr>
                        <a:t>Sistema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3200" baseline="0" dirty="0" err="1" smtClean="0">
                          <a:solidFill>
                            <a:schemeClr val="bg1"/>
                          </a:solidFill>
                        </a:rPr>
                        <a:t>Informativo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50358">
                <a:tc>
                  <a:txBody>
                    <a:bodyPr/>
                    <a:lstStyle/>
                    <a:p>
                      <a:pPr lvl="0" algn="ctr"/>
                      <a:r>
                        <a:rPr lang="en-US" sz="1100" b="1" dirty="0" err="1" smtClean="0"/>
                        <a:t>Componente</a:t>
                      </a:r>
                      <a:r>
                        <a:rPr lang="en-US" sz="1100" b="1" dirty="0" smtClean="0"/>
                        <a:t> Team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 smtClean="0">
                          <a:effectLst/>
                        </a:rPr>
                        <a:t>Coinvolgimento gruppo di lavoro (team)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 smtClean="0">
                          <a:effectLst/>
                        </a:rPr>
                        <a:t>Basato su un modello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 smtClean="0">
                          <a:effectLst/>
                        </a:rPr>
                        <a:t>Comprende dati e informazioni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 smtClean="0">
                          <a:effectLst/>
                        </a:rPr>
                        <a:t>Insieme di procedure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 smtClean="0">
                          <a:effectLst/>
                        </a:rPr>
                        <a:t>E' slegato dal supporto dove vi sono le info.</a:t>
                      </a:r>
                    </a:p>
                  </a:txBody>
                  <a:tcPr/>
                </a:tc>
              </a:tr>
              <a:tr h="833792">
                <a:tc>
                  <a:txBody>
                    <a:bodyPr/>
                    <a:lstStyle/>
                    <a:p>
                      <a:pPr lvl="0" algn="ctr"/>
                      <a:r>
                        <a:rPr lang="en-US" sz="1100" dirty="0" smtClean="0"/>
                        <a:t>Carta</a:t>
                      </a:r>
                      <a:r>
                        <a:rPr lang="en-US" sz="1100" baseline="0" dirty="0" smtClean="0"/>
                        <a:t> Stefano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dirty="0" smtClean="0">
                          <a:effectLst/>
                        </a:rPr>
                        <a:t>“gruppo e risorse umane partecipa alla finalizzazione di un progetto”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dirty="0" smtClean="0">
                          <a:effectLst/>
                        </a:rPr>
                        <a:t>“partendo da procedure organizzative”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</a:tr>
              <a:tr h="736166">
                <a:tc>
                  <a:txBody>
                    <a:bodyPr/>
                    <a:lstStyle/>
                    <a:p>
                      <a:pPr lvl="0" algn="ctr"/>
                      <a:r>
                        <a:rPr lang="en-US" sz="1100" dirty="0" err="1" smtClean="0"/>
                        <a:t>Bertulu</a:t>
                      </a:r>
                      <a:r>
                        <a:rPr lang="en-US" sz="1100" baseline="0" dirty="0" smtClean="0"/>
                        <a:t> Giovanni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dirty="0" smtClean="0">
                          <a:effectLst/>
                        </a:rPr>
                        <a:t>“il tutto deve essere funzionale [..] come il lavoro in team”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dirty="0" smtClean="0">
                          <a:effectLst/>
                        </a:rPr>
                        <a:t>“consentono la gestione delle informazioni”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dirty="0" smtClean="0">
                          <a:effectLst/>
                        </a:rPr>
                        <a:t>“caratterizzato da un insieme di procedure”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</a:tr>
              <a:tr h="1063351">
                <a:tc>
                  <a:txBody>
                    <a:bodyPr/>
                    <a:lstStyle/>
                    <a:p>
                      <a:pPr lvl="0" algn="ctr"/>
                      <a:r>
                        <a:rPr lang="en-US" sz="1100" dirty="0" err="1" smtClean="0"/>
                        <a:t>Desogus</a:t>
                      </a:r>
                      <a:r>
                        <a:rPr lang="en-US" sz="1100" dirty="0" smtClean="0"/>
                        <a:t> Omar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 smtClean="0">
                          <a:effectLst/>
                        </a:rPr>
                        <a:t>“composto da tutte quelle informazioni maggiormente umane”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 smtClean="0">
                          <a:effectLst/>
                        </a:rPr>
                        <a:t>“La manutenzione di un sistema informativo nell'ISW subisce una formalizzazione”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</a:tr>
              <a:tr h="1226943">
                <a:tc>
                  <a:txBody>
                    <a:bodyPr/>
                    <a:lstStyle/>
                    <a:p>
                      <a:pPr lvl="0" algn="ctr"/>
                      <a:r>
                        <a:rPr lang="en-US" sz="1100" dirty="0" err="1" smtClean="0"/>
                        <a:t>Argiolas</a:t>
                      </a:r>
                      <a:r>
                        <a:rPr lang="en-US" sz="1100" baseline="0" dirty="0" smtClean="0"/>
                        <a:t> Alessandro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dirty="0" smtClean="0">
                          <a:effectLst/>
                        </a:rPr>
                        <a:t>“L'ISW si occupa delle modalità organizzative con cui devono essere svolte le attività del sistema informativo”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</a:tr>
              <a:tr h="650358">
                <a:tc>
                  <a:txBody>
                    <a:bodyPr/>
                    <a:lstStyle/>
                    <a:p>
                      <a:pPr lvl="0" algn="ctr"/>
                      <a:r>
                        <a:rPr lang="en-US" sz="1100" dirty="0" smtClean="0"/>
                        <a:t>Carta Fabio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 smtClean="0">
                          <a:effectLst/>
                        </a:rPr>
                        <a:t>“Un sistema informativo si basa su un modello”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 smtClean="0">
                          <a:effectLst/>
                        </a:rPr>
                        <a:t>“comprende dati e informazioni”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</a:tr>
              <a:tr h="1063351">
                <a:tc>
                  <a:txBody>
                    <a:bodyPr/>
                    <a:lstStyle/>
                    <a:p>
                      <a:pPr lvl="0" algn="ctr"/>
                      <a:r>
                        <a:rPr lang="en-US" sz="1100" dirty="0" err="1" smtClean="0"/>
                        <a:t>Zucca</a:t>
                      </a:r>
                      <a:r>
                        <a:rPr lang="en-US" sz="1100" dirty="0" smtClean="0"/>
                        <a:t> Luigi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dirty="0" smtClean="0">
                          <a:effectLst/>
                        </a:rPr>
                        <a:t>“Il sistema informativo è slegato dal supporto in cui è contenuta l'informazione”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28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/>
              <a:t>Stakeholder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Il </a:t>
            </a:r>
            <a:r>
              <a:rPr lang="en-US" dirty="0" err="1" smtClean="0"/>
              <a:t>beneficiario</a:t>
            </a:r>
            <a:r>
              <a:rPr lang="en-US" dirty="0" smtClean="0"/>
              <a:t> del </a:t>
            </a:r>
            <a:r>
              <a:rPr lang="en-US" dirty="0" err="1" smtClean="0"/>
              <a:t>progetto</a:t>
            </a:r>
            <a:r>
              <a:rPr lang="en-US" dirty="0" smtClean="0"/>
              <a:t> </a:t>
            </a:r>
            <a:r>
              <a:rPr lang="en-US" dirty="0" err="1" smtClean="0"/>
              <a:t>è</a:t>
            </a:r>
            <a:r>
              <a:rPr lang="en-US" dirty="0" smtClean="0"/>
              <a:t> il </a:t>
            </a:r>
            <a:r>
              <a:rPr lang="en-US" b="1" dirty="0" err="1" smtClean="0">
                <a:solidFill>
                  <a:srgbClr val="FFFF00"/>
                </a:solidFill>
              </a:rPr>
              <a:t>pescatore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 cui </a:t>
            </a:r>
            <a:r>
              <a:rPr lang="en-US" dirty="0" err="1" smtClean="0"/>
              <a:t>appartengono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tre</a:t>
            </a:r>
            <a:r>
              <a:rPr lang="en-US" dirty="0" smtClean="0"/>
              <a:t> </a:t>
            </a:r>
            <a:r>
              <a:rPr lang="en-US" dirty="0" err="1" smtClean="0"/>
              <a:t>beni</a:t>
            </a:r>
            <a:endParaRPr lang="en-US" dirty="0"/>
          </a:p>
        </p:txBody>
      </p:sp>
      <p:pic>
        <p:nvPicPr>
          <p:cNvPr id="4" name="Picture 3" descr="pescator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35" y="2791601"/>
            <a:ext cx="3787186" cy="3597784"/>
          </a:xfrm>
          <a:prstGeom prst="rect">
            <a:avLst/>
          </a:prstGeom>
        </p:spPr>
      </p:pic>
      <p:pic>
        <p:nvPicPr>
          <p:cNvPr id="5" name="Picture 4" descr="divertente-barca-da-pesc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66" y="2791601"/>
            <a:ext cx="4108460" cy="359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8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025606" cy="1044388"/>
          </a:xfrm>
        </p:spPr>
        <p:txBody>
          <a:bodyPr/>
          <a:lstStyle/>
          <a:p>
            <a:r>
              <a:rPr lang="en-US" sz="4400" b="1" dirty="0" smtClean="0"/>
              <a:t>SOLUZIONE 1 - INFORMATICO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657573"/>
            <a:ext cx="7583487" cy="373607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FFFFFF"/>
                </a:solidFill>
              </a:rPr>
              <a:t>Trasportiamo</a:t>
            </a:r>
            <a:r>
              <a:rPr lang="en-US" dirty="0" smtClean="0">
                <a:solidFill>
                  <a:srgbClr val="FFFFFF"/>
                </a:solidFill>
              </a:rPr>
              <a:t> prima la </a:t>
            </a:r>
            <a:r>
              <a:rPr lang="en-US" dirty="0" err="1" smtClean="0">
                <a:solidFill>
                  <a:srgbClr val="FFFFFF"/>
                </a:solidFill>
              </a:rPr>
              <a:t>capra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sulla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sponda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destra</a:t>
            </a:r>
            <a:r>
              <a:rPr lang="en-US" dirty="0" smtClean="0">
                <a:solidFill>
                  <a:srgbClr val="FFFFFF"/>
                </a:solidFill>
              </a:rPr>
              <a:t>  ( </a:t>
            </a:r>
            <a:r>
              <a:rPr lang="en-US" dirty="0" err="1" smtClean="0">
                <a:solidFill>
                  <a:srgbClr val="FFFFFF"/>
                </a:solidFill>
              </a:rPr>
              <a:t>rimangono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lupo</a:t>
            </a:r>
            <a:r>
              <a:rPr lang="en-US" dirty="0" smtClean="0">
                <a:solidFill>
                  <a:srgbClr val="FFFFFF"/>
                </a:solidFill>
              </a:rPr>
              <a:t> e </a:t>
            </a:r>
            <a:r>
              <a:rPr lang="en-US" dirty="0" err="1" smtClean="0">
                <a:solidFill>
                  <a:srgbClr val="FFFFFF"/>
                </a:solidFill>
              </a:rPr>
              <a:t>cavolo</a:t>
            </a:r>
            <a:r>
              <a:rPr lang="en-US" dirty="0" smtClean="0">
                <a:solidFill>
                  <a:srgbClr val="FFFFFF"/>
                </a:solidFill>
              </a:rPr>
              <a:t> 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FFFFFF"/>
                </a:solidFill>
              </a:rPr>
              <a:t>Torniamo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indietro</a:t>
            </a:r>
            <a:r>
              <a:rPr lang="en-US" dirty="0" smtClean="0">
                <a:solidFill>
                  <a:srgbClr val="FFFFFF"/>
                </a:solidFill>
              </a:rPr>
              <a:t> e  </a:t>
            </a:r>
            <a:r>
              <a:rPr lang="en-US" dirty="0" err="1">
                <a:solidFill>
                  <a:srgbClr val="FFFFFF"/>
                </a:solidFill>
              </a:rPr>
              <a:t>t</a:t>
            </a:r>
            <a:r>
              <a:rPr lang="en-US" dirty="0" err="1" smtClean="0">
                <a:solidFill>
                  <a:srgbClr val="FFFFFF"/>
                </a:solidFill>
              </a:rPr>
              <a:t>rasportiamo</a:t>
            </a:r>
            <a:r>
              <a:rPr lang="en-US" dirty="0" smtClean="0">
                <a:solidFill>
                  <a:srgbClr val="FFFFFF"/>
                </a:solidFill>
              </a:rPr>
              <a:t> il </a:t>
            </a:r>
            <a:r>
              <a:rPr lang="en-US" dirty="0" err="1" smtClean="0">
                <a:solidFill>
                  <a:srgbClr val="FFFFFF"/>
                </a:solidFill>
              </a:rPr>
              <a:t>cavolo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sulla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sponda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destra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riportando</a:t>
            </a:r>
            <a:r>
              <a:rPr lang="en-US" dirty="0" smtClean="0">
                <a:solidFill>
                  <a:srgbClr val="FFFFFF"/>
                </a:solidFill>
              </a:rPr>
              <a:t> la </a:t>
            </a:r>
            <a:r>
              <a:rPr lang="en-US" dirty="0" err="1" smtClean="0">
                <a:solidFill>
                  <a:srgbClr val="FFFFFF"/>
                </a:solidFill>
              </a:rPr>
              <a:t>capra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sulla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sponda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sinistra</a:t>
            </a:r>
            <a:endParaRPr lang="en-US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FFFFFF"/>
                </a:solidFill>
              </a:rPr>
              <a:t>Trasportiamo</a:t>
            </a:r>
            <a:r>
              <a:rPr lang="en-US" dirty="0" smtClean="0">
                <a:solidFill>
                  <a:srgbClr val="FFFFFF"/>
                </a:solidFill>
              </a:rPr>
              <a:t> il </a:t>
            </a:r>
            <a:r>
              <a:rPr lang="en-US" dirty="0" err="1" smtClean="0">
                <a:solidFill>
                  <a:srgbClr val="FFFFFF"/>
                </a:solidFill>
              </a:rPr>
              <a:t>lupo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sulla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sponda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destra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lasciando</a:t>
            </a:r>
            <a:r>
              <a:rPr lang="en-US" dirty="0" smtClean="0">
                <a:solidFill>
                  <a:srgbClr val="FFFFFF"/>
                </a:solidFill>
              </a:rPr>
              <a:t> la </a:t>
            </a:r>
            <a:r>
              <a:rPr lang="en-US" dirty="0" err="1" smtClean="0">
                <a:solidFill>
                  <a:srgbClr val="FFFFFF"/>
                </a:solidFill>
              </a:rPr>
              <a:t>capra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sulla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sponda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sinistra</a:t>
            </a:r>
            <a:endParaRPr lang="en-US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FFFFFF"/>
                </a:solidFill>
              </a:rPr>
              <a:t>Infine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ritorniamo</a:t>
            </a:r>
            <a:r>
              <a:rPr lang="en-US" dirty="0" smtClean="0">
                <a:solidFill>
                  <a:srgbClr val="FFFFFF"/>
                </a:solidFill>
              </a:rPr>
              <a:t> a </a:t>
            </a:r>
            <a:r>
              <a:rPr lang="en-US" dirty="0" err="1" smtClean="0">
                <a:solidFill>
                  <a:srgbClr val="FFFFFF"/>
                </a:solidFill>
              </a:rPr>
              <a:t>prendere</a:t>
            </a:r>
            <a:r>
              <a:rPr lang="en-US" dirty="0" smtClean="0">
                <a:solidFill>
                  <a:srgbClr val="FFFFFF"/>
                </a:solidFill>
              </a:rPr>
              <a:t> la </a:t>
            </a:r>
            <a:r>
              <a:rPr lang="en-US" dirty="0" err="1" smtClean="0">
                <a:solidFill>
                  <a:srgbClr val="FFFFFF"/>
                </a:solidFill>
              </a:rPr>
              <a:t>capra</a:t>
            </a:r>
            <a:r>
              <a:rPr lang="en-US" dirty="0" smtClean="0">
                <a:solidFill>
                  <a:srgbClr val="FFFFFF"/>
                </a:solidFill>
              </a:rPr>
              <a:t> e la </a:t>
            </a:r>
            <a:r>
              <a:rPr lang="en-US" dirty="0" err="1" smtClean="0">
                <a:solidFill>
                  <a:srgbClr val="FFFFFF"/>
                </a:solidFill>
              </a:rPr>
              <a:t>trasportiamo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sulla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sponda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destra</a:t>
            </a:r>
            <a:r>
              <a:rPr lang="en-US" dirty="0" smtClean="0">
                <a:solidFill>
                  <a:srgbClr val="FFFFFF"/>
                </a:solidFill>
              </a:rPr>
              <a:t>. </a:t>
            </a:r>
          </a:p>
          <a:p>
            <a:pPr marL="0" indent="0">
              <a:buNone/>
            </a:pPr>
            <a:endParaRPr lang="en-US" dirty="0" smtClean="0">
              <a:solidFill>
                <a:srgbClr val="D7EEFB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D7EEF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9463" y="5422190"/>
            <a:ext cx="3847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Numero</a:t>
            </a:r>
            <a:r>
              <a:rPr lang="en-US" sz="3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viaggi</a:t>
            </a:r>
            <a:r>
              <a:rPr lang="en-US" sz="3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2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4" y="357265"/>
            <a:ext cx="8777390" cy="755728"/>
          </a:xfrm>
        </p:spPr>
        <p:txBody>
          <a:bodyPr/>
          <a:lstStyle/>
          <a:p>
            <a:pPr algn="ctr"/>
            <a:r>
              <a:rPr lang="en-US" sz="4000" b="1" dirty="0" smtClean="0"/>
              <a:t>SOLUZIONE 2 - INGEGNERE DEL SW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260883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Mettiamo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museruola</a:t>
            </a:r>
            <a:r>
              <a:rPr lang="en-US" dirty="0" smtClean="0"/>
              <a:t> al </a:t>
            </a:r>
            <a:r>
              <a:rPr lang="en-US" dirty="0" err="1" smtClean="0"/>
              <a:t>lupo</a:t>
            </a:r>
            <a:r>
              <a:rPr lang="en-US" dirty="0" smtClean="0"/>
              <a:t> e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capra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Trasportiamo</a:t>
            </a:r>
            <a:r>
              <a:rPr lang="en-US" dirty="0" smtClean="0"/>
              <a:t> il </a:t>
            </a:r>
            <a:r>
              <a:rPr lang="en-US" dirty="0" err="1" smtClean="0"/>
              <a:t>lupo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torniamo</a:t>
            </a:r>
            <a:r>
              <a:rPr lang="en-US" dirty="0" smtClean="0"/>
              <a:t> </a:t>
            </a:r>
            <a:r>
              <a:rPr lang="en-US" dirty="0" err="1" smtClean="0"/>
              <a:t>indietro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Trasportiamo</a:t>
            </a:r>
            <a:r>
              <a:rPr lang="en-US" dirty="0" smtClean="0"/>
              <a:t> la </a:t>
            </a:r>
            <a:r>
              <a:rPr lang="en-US" dirty="0" err="1" smtClean="0"/>
              <a:t>capra</a:t>
            </a:r>
            <a:r>
              <a:rPr lang="en-US" dirty="0" smtClean="0"/>
              <a:t> e </a:t>
            </a:r>
            <a:r>
              <a:rPr lang="en-US" dirty="0" err="1" smtClean="0"/>
              <a:t>torniamo</a:t>
            </a:r>
            <a:r>
              <a:rPr lang="en-US" dirty="0" smtClean="0"/>
              <a:t> </a:t>
            </a:r>
            <a:r>
              <a:rPr lang="en-US" dirty="0" err="1" smtClean="0"/>
              <a:t>indietro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Trasportiamo</a:t>
            </a:r>
            <a:r>
              <a:rPr lang="en-US" dirty="0" smtClean="0"/>
              <a:t> il </a:t>
            </a:r>
            <a:r>
              <a:rPr lang="en-US" dirty="0" err="1" smtClean="0"/>
              <a:t>cavolo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79463" y="4694475"/>
            <a:ext cx="4531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FF7172"/>
                </a:solidFill>
              </a:rPr>
              <a:t>Numero</a:t>
            </a:r>
            <a:r>
              <a:rPr lang="en-US" sz="3600" b="1" dirty="0">
                <a:solidFill>
                  <a:srgbClr val="FF7172"/>
                </a:solidFill>
              </a:rPr>
              <a:t> di </a:t>
            </a:r>
            <a:r>
              <a:rPr lang="en-US" sz="3600" b="1" dirty="0" err="1">
                <a:solidFill>
                  <a:srgbClr val="FF7172"/>
                </a:solidFill>
              </a:rPr>
              <a:t>viaggi</a:t>
            </a:r>
            <a:r>
              <a:rPr lang="en-US" sz="3600" b="1" dirty="0">
                <a:solidFill>
                  <a:srgbClr val="FF7172"/>
                </a:solidFill>
              </a:rPr>
              <a:t> :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1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1199" y="707714"/>
            <a:ext cx="8822801" cy="731993"/>
          </a:xfrm>
        </p:spPr>
        <p:txBody>
          <a:bodyPr/>
          <a:lstStyle/>
          <a:p>
            <a:pPr algn="ctr"/>
            <a:r>
              <a:rPr lang="en-US" sz="4000" b="1" dirty="0" smtClean="0"/>
              <a:t>SOLUZIONE 3 - INGEGNERE DEL SW</a:t>
            </a:r>
            <a:endParaRPr lang="en-US" sz="40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270871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Carichiamo</a:t>
            </a:r>
            <a:r>
              <a:rPr lang="en-US" dirty="0" smtClean="0"/>
              <a:t> il </a:t>
            </a:r>
            <a:r>
              <a:rPr lang="en-US" dirty="0" err="1" smtClean="0"/>
              <a:t>lupo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barca</a:t>
            </a:r>
            <a:r>
              <a:rPr lang="en-US" dirty="0" smtClean="0"/>
              <a:t>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Leghiamo</a:t>
            </a:r>
            <a:r>
              <a:rPr lang="en-US" dirty="0" smtClean="0"/>
              <a:t> un </a:t>
            </a:r>
            <a:r>
              <a:rPr lang="en-US" dirty="0" err="1" smtClean="0"/>
              <a:t>contenitore</a:t>
            </a:r>
            <a:r>
              <a:rPr lang="en-US" dirty="0" smtClean="0"/>
              <a:t> </a:t>
            </a:r>
            <a:r>
              <a:rPr lang="en-US" dirty="0" err="1" smtClean="0"/>
              <a:t>ermetico</a:t>
            </a:r>
            <a:r>
              <a:rPr lang="en-US" dirty="0" smtClean="0"/>
              <a:t> con </a:t>
            </a:r>
            <a:r>
              <a:rPr lang="en-US" dirty="0" err="1" smtClean="0"/>
              <a:t>dentro</a:t>
            </a:r>
            <a:r>
              <a:rPr lang="en-US" dirty="0" smtClean="0"/>
              <a:t> il </a:t>
            </a:r>
            <a:r>
              <a:rPr lang="en-US" dirty="0" err="1" smtClean="0"/>
              <a:t>cavolo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barca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Trasportiamo</a:t>
            </a:r>
            <a:r>
              <a:rPr lang="en-US" dirty="0" smtClean="0"/>
              <a:t> </a:t>
            </a:r>
            <a:r>
              <a:rPr lang="en-US" dirty="0" err="1" smtClean="0"/>
              <a:t>tutto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sponda</a:t>
            </a:r>
            <a:r>
              <a:rPr lang="en-US" dirty="0" smtClean="0"/>
              <a:t> </a:t>
            </a:r>
            <a:r>
              <a:rPr lang="en-US" dirty="0" err="1" smtClean="0"/>
              <a:t>opposta</a:t>
            </a:r>
            <a:r>
              <a:rPr lang="en-US" dirty="0" smtClean="0"/>
              <a:t> e </a:t>
            </a:r>
            <a:r>
              <a:rPr lang="en-US" dirty="0" err="1" smtClean="0"/>
              <a:t>torniamo</a:t>
            </a:r>
            <a:r>
              <a:rPr lang="en-US" dirty="0" smtClean="0"/>
              <a:t> </a:t>
            </a:r>
            <a:r>
              <a:rPr lang="en-US" dirty="0" err="1" smtClean="0"/>
              <a:t>indietro</a:t>
            </a:r>
            <a:r>
              <a:rPr lang="en-US" dirty="0" smtClean="0"/>
              <a:t>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Prendiamo</a:t>
            </a:r>
            <a:r>
              <a:rPr lang="en-US" dirty="0" smtClean="0"/>
              <a:t> la </a:t>
            </a:r>
            <a:r>
              <a:rPr lang="en-US" dirty="0" err="1" smtClean="0"/>
              <a:t>capra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9463" y="4965584"/>
            <a:ext cx="4531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FF7172"/>
                </a:solidFill>
              </a:rPr>
              <a:t>Numero</a:t>
            </a:r>
            <a:r>
              <a:rPr lang="en-US" sz="3600" b="1" dirty="0">
                <a:solidFill>
                  <a:srgbClr val="FF7172"/>
                </a:solidFill>
              </a:rPr>
              <a:t> di </a:t>
            </a:r>
            <a:r>
              <a:rPr lang="en-US" sz="3600" b="1" dirty="0" err="1">
                <a:solidFill>
                  <a:srgbClr val="FF7172"/>
                </a:solidFill>
              </a:rPr>
              <a:t>viaggi</a:t>
            </a:r>
            <a:r>
              <a:rPr lang="en-US" sz="3600" b="1" dirty="0">
                <a:solidFill>
                  <a:srgbClr val="FF7172"/>
                </a:solidFill>
              </a:rPr>
              <a:t> : </a:t>
            </a:r>
            <a:r>
              <a:rPr lang="en-US" sz="3600" b="1" dirty="0" smtClean="0">
                <a:solidFill>
                  <a:srgbClr val="FF7172"/>
                </a:solidFill>
              </a:rPr>
              <a:t>3</a:t>
            </a:r>
            <a:endParaRPr lang="en-US" sz="3600" b="1" dirty="0">
              <a:solidFill>
                <a:srgbClr val="FF717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70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199" y="576137"/>
            <a:ext cx="8822801" cy="731993"/>
          </a:xfrm>
        </p:spPr>
        <p:txBody>
          <a:bodyPr/>
          <a:lstStyle/>
          <a:p>
            <a:pPr algn="ctr"/>
            <a:r>
              <a:rPr lang="en-US" sz="4000" b="1" dirty="0" smtClean="0"/>
              <a:t>SOLUZIONE 4 - INGEGNERE DEL SW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270871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Carichiamo</a:t>
            </a:r>
            <a:r>
              <a:rPr lang="en-US" dirty="0" smtClean="0"/>
              <a:t> il </a:t>
            </a:r>
            <a:r>
              <a:rPr lang="en-US" dirty="0" err="1" smtClean="0"/>
              <a:t>lupo</a:t>
            </a:r>
            <a:r>
              <a:rPr lang="en-US" dirty="0" smtClean="0"/>
              <a:t> </a:t>
            </a:r>
            <a:r>
              <a:rPr lang="en-US" dirty="0" err="1" smtClean="0"/>
              <a:t>sopra</a:t>
            </a:r>
            <a:r>
              <a:rPr lang="en-US" dirty="0" smtClean="0"/>
              <a:t> </a:t>
            </a:r>
            <a:r>
              <a:rPr lang="en-US" dirty="0" smtClean="0"/>
              <a:t>un</a:t>
            </a:r>
            <a:r>
              <a:rPr lang="en-US" dirty="0" smtClean="0"/>
              <a:t> </a:t>
            </a:r>
            <a:r>
              <a:rPr lang="en-US" u="sng" dirty="0" err="1" smtClean="0"/>
              <a:t>canotto</a:t>
            </a:r>
            <a:r>
              <a:rPr lang="en-US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 err="1" smtClean="0"/>
              <a:t>Leghiamo</a:t>
            </a:r>
            <a:r>
              <a:rPr lang="en-US" dirty="0" smtClean="0"/>
              <a:t> il </a:t>
            </a:r>
            <a:r>
              <a:rPr lang="en-US" dirty="0" err="1" smtClean="0"/>
              <a:t>canotto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barca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Carichiamo</a:t>
            </a:r>
            <a:r>
              <a:rPr lang="en-US" dirty="0" smtClean="0"/>
              <a:t> la </a:t>
            </a:r>
            <a:r>
              <a:rPr lang="en-US" dirty="0" err="1" smtClean="0"/>
              <a:t>capra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barca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u="sng" dirty="0" err="1" smtClean="0"/>
              <a:t>Leghiamo</a:t>
            </a:r>
            <a:r>
              <a:rPr lang="en-US" dirty="0" smtClean="0"/>
              <a:t> il </a:t>
            </a:r>
            <a:r>
              <a:rPr lang="en-US" dirty="0" err="1" smtClean="0"/>
              <a:t>cavolo</a:t>
            </a:r>
            <a:r>
              <a:rPr lang="en-US" dirty="0" smtClean="0"/>
              <a:t> </a:t>
            </a:r>
            <a:r>
              <a:rPr lang="en-US" dirty="0" err="1" smtClean="0"/>
              <a:t>dietro</a:t>
            </a:r>
            <a:r>
              <a:rPr lang="en-US" dirty="0" smtClean="0"/>
              <a:t> la </a:t>
            </a:r>
            <a:r>
              <a:rPr lang="en-US" dirty="0" err="1" smtClean="0"/>
              <a:t>barca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un </a:t>
            </a:r>
            <a:r>
              <a:rPr lang="en-US" u="sng" dirty="0" err="1" smtClean="0"/>
              <a:t>contenitore</a:t>
            </a:r>
            <a:r>
              <a:rPr lang="en-US" u="sng" dirty="0" smtClean="0"/>
              <a:t> </a:t>
            </a:r>
            <a:r>
              <a:rPr lang="en-US" u="sng" dirty="0" err="1" smtClean="0"/>
              <a:t>ermetico</a:t>
            </a:r>
            <a:endParaRPr lang="en-US" u="sng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9463" y="4965584"/>
            <a:ext cx="4531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FF7172"/>
                </a:solidFill>
              </a:rPr>
              <a:t>Numero</a:t>
            </a:r>
            <a:r>
              <a:rPr lang="en-US" sz="3600" b="1" dirty="0">
                <a:solidFill>
                  <a:srgbClr val="FF7172"/>
                </a:solidFill>
              </a:rPr>
              <a:t> di </a:t>
            </a:r>
            <a:r>
              <a:rPr lang="en-US" sz="3600" b="1" dirty="0" err="1">
                <a:solidFill>
                  <a:srgbClr val="FF7172"/>
                </a:solidFill>
              </a:rPr>
              <a:t>viaggi</a:t>
            </a:r>
            <a:r>
              <a:rPr lang="en-US" sz="3600" b="1" dirty="0">
                <a:solidFill>
                  <a:srgbClr val="FF7172"/>
                </a:solidFill>
              </a:rPr>
              <a:t> : 1</a:t>
            </a:r>
          </a:p>
          <a:p>
            <a:endParaRPr lang="en-US" dirty="0"/>
          </a:p>
        </p:txBody>
      </p:sp>
      <p:pic>
        <p:nvPicPr>
          <p:cNvPr id="5" name="Picture 4" descr="uomo-gatto_saraband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387" y="4197555"/>
            <a:ext cx="2916620" cy="2375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74387" y="4197555"/>
            <a:ext cx="291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La </a:t>
            </a:r>
            <a:r>
              <a:rPr lang="en-US" b="1" dirty="0" err="1" smtClean="0">
                <a:solidFill>
                  <a:schemeClr val="bg1"/>
                </a:solidFill>
              </a:rPr>
              <a:t>indovino</a:t>
            </a:r>
            <a:r>
              <a:rPr lang="en-US" b="1" dirty="0" smtClean="0">
                <a:solidFill>
                  <a:schemeClr val="bg1"/>
                </a:solidFill>
              </a:rPr>
              <a:t> con </a:t>
            </a:r>
            <a:r>
              <a:rPr lang="en-US" b="1" dirty="0" err="1" smtClean="0">
                <a:solidFill>
                  <a:schemeClr val="bg1"/>
                </a:solidFill>
              </a:rPr>
              <a:t>una</a:t>
            </a:r>
            <a:r>
              <a:rPr lang="en-US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788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025606" cy="1044388"/>
          </a:xfrm>
        </p:spPr>
        <p:txBody>
          <a:bodyPr/>
          <a:lstStyle/>
          <a:p>
            <a:r>
              <a:rPr lang="en-US" sz="4000" b="1" dirty="0" err="1" smtClean="0"/>
              <a:t>Analisi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soluzione</a:t>
            </a:r>
            <a:r>
              <a:rPr lang="en-US" sz="4000" b="1" dirty="0" smtClean="0"/>
              <a:t> 1 - </a:t>
            </a:r>
            <a:r>
              <a:rPr lang="en-US" sz="4000" b="1" dirty="0" err="1" smtClean="0"/>
              <a:t>Informatico</a:t>
            </a:r>
            <a:r>
              <a:rPr lang="en-US" sz="4000" b="1" dirty="0" smtClean="0"/>
              <a:t>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198100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Costi</a:t>
            </a:r>
            <a:r>
              <a:rPr lang="en-US" dirty="0" smtClean="0">
                <a:solidFill>
                  <a:srgbClr val="FFFF00"/>
                </a:solidFill>
              </a:rPr>
              <a:t> :</a:t>
            </a:r>
            <a:r>
              <a:rPr lang="en-US" dirty="0" smtClean="0"/>
              <a:t> </a:t>
            </a:r>
            <a:r>
              <a:rPr lang="en-US" dirty="0" err="1" smtClean="0"/>
              <a:t>soluzione</a:t>
            </a:r>
            <a:r>
              <a:rPr lang="en-US" dirty="0" smtClean="0"/>
              <a:t> molto </a:t>
            </a:r>
            <a:r>
              <a:rPr lang="en-US" dirty="0" err="1" smtClean="0"/>
              <a:t>dispendiosa</a:t>
            </a:r>
            <a:r>
              <a:rPr lang="en-US" dirty="0" smtClean="0"/>
              <a:t> dal </a:t>
            </a:r>
            <a:r>
              <a:rPr lang="en-US" dirty="0" err="1" smtClean="0"/>
              <a:t>punto</a:t>
            </a:r>
            <a:r>
              <a:rPr lang="en-US" dirty="0" smtClean="0"/>
              <a:t> di vista </a:t>
            </a:r>
            <a:r>
              <a:rPr lang="en-US" dirty="0" err="1" smtClean="0"/>
              <a:t>fisico</a:t>
            </a:r>
            <a:r>
              <a:rPr lang="en-US" dirty="0" smtClean="0"/>
              <a:t> a </a:t>
            </a:r>
            <a:r>
              <a:rPr lang="en-US" dirty="0" err="1" smtClean="0"/>
              <a:t>causa</a:t>
            </a:r>
            <a:r>
              <a:rPr lang="en-US" dirty="0" smtClean="0"/>
              <a:t> </a:t>
            </a:r>
            <a:r>
              <a:rPr lang="en-US" dirty="0" err="1" smtClean="0"/>
              <a:t>dell’elevato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di </a:t>
            </a:r>
            <a:r>
              <a:rPr lang="en-US" dirty="0" err="1" smtClean="0"/>
              <a:t>viaggi</a:t>
            </a:r>
            <a:r>
              <a:rPr lang="en-US" dirty="0" smtClean="0"/>
              <a:t> </a:t>
            </a:r>
            <a:r>
              <a:rPr lang="en-US" dirty="0" err="1" smtClean="0"/>
              <a:t>avanti</a:t>
            </a:r>
            <a:r>
              <a:rPr lang="en-US" dirty="0" smtClean="0"/>
              <a:t> e </a:t>
            </a:r>
            <a:r>
              <a:rPr lang="en-US" dirty="0" err="1" smtClean="0"/>
              <a:t>indietro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Benefici</a:t>
            </a:r>
            <a:r>
              <a:rPr lang="en-US" dirty="0" smtClean="0">
                <a:solidFill>
                  <a:srgbClr val="FFFF00"/>
                </a:solidFill>
              </a:rPr>
              <a:t> :</a:t>
            </a:r>
            <a:r>
              <a:rPr lang="en-US" dirty="0" smtClean="0"/>
              <a:t> </a:t>
            </a:r>
            <a:r>
              <a:rPr lang="en-US" dirty="0" err="1" smtClean="0"/>
              <a:t>soluzione</a:t>
            </a:r>
            <a:r>
              <a:rPr lang="en-US" dirty="0" smtClean="0"/>
              <a:t> </a:t>
            </a:r>
            <a:r>
              <a:rPr lang="en-US" dirty="0" err="1" smtClean="0"/>
              <a:t>semplice</a:t>
            </a:r>
            <a:r>
              <a:rPr lang="en-US" dirty="0" smtClean="0"/>
              <a:t> da </a:t>
            </a:r>
            <a:r>
              <a:rPr lang="en-US" dirty="0" err="1" smtClean="0"/>
              <a:t>pensare</a:t>
            </a:r>
            <a:r>
              <a:rPr lang="en-US" dirty="0" smtClean="0"/>
              <a:t> e </a:t>
            </a:r>
            <a:r>
              <a:rPr lang="en-US" dirty="0" err="1" smtClean="0"/>
              <a:t>realizzare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979853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TROPPO TEMPO</a:t>
            </a:r>
            <a:endParaRPr lang="en-US" sz="4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94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139772" cy="1044388"/>
          </a:xfrm>
        </p:spPr>
        <p:txBody>
          <a:bodyPr/>
          <a:lstStyle/>
          <a:p>
            <a:r>
              <a:rPr lang="en-US" sz="4000" b="1" dirty="0" err="1" smtClean="0"/>
              <a:t>Analisi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soluzione</a:t>
            </a:r>
            <a:r>
              <a:rPr lang="en-US" sz="4000" b="1" dirty="0" smtClean="0"/>
              <a:t> 2 - </a:t>
            </a:r>
            <a:r>
              <a:rPr lang="en-US" sz="4000" b="1" dirty="0" err="1" smtClean="0"/>
              <a:t>ingegnere</a:t>
            </a:r>
            <a:r>
              <a:rPr lang="en-US" sz="4000" b="1" dirty="0" smtClean="0"/>
              <a:t>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145305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Costi</a:t>
            </a:r>
            <a:r>
              <a:rPr lang="en-US" dirty="0"/>
              <a:t> 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 err="1" smtClean="0"/>
              <a:t>utilizzo</a:t>
            </a:r>
            <a:r>
              <a:rPr lang="en-US" dirty="0" smtClean="0"/>
              <a:t> di due </a:t>
            </a:r>
            <a:r>
              <a:rPr lang="en-US" dirty="0" err="1" smtClean="0"/>
              <a:t>museruole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Benefici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u="sng" dirty="0" err="1" smtClean="0"/>
              <a:t>numero</a:t>
            </a:r>
            <a:r>
              <a:rPr lang="en-US" u="sng" dirty="0" smtClean="0"/>
              <a:t> di </a:t>
            </a:r>
            <a:r>
              <a:rPr lang="en-US" u="sng" dirty="0" err="1" smtClean="0"/>
              <a:t>viaggi</a:t>
            </a:r>
            <a:r>
              <a:rPr lang="en-US" u="sng" dirty="0" smtClean="0">
                <a:solidFill>
                  <a:srgbClr val="FFFF00"/>
                </a:solidFill>
              </a:rPr>
              <a:t> </a:t>
            </a:r>
            <a:r>
              <a:rPr lang="en-US" u="sng" dirty="0" smtClean="0"/>
              <a:t>ridotto</a:t>
            </a:r>
            <a:r>
              <a:rPr lang="en-US" u="sng" dirty="0"/>
              <a:t> </a:t>
            </a:r>
            <a:r>
              <a:rPr lang="en-US" u="sng" dirty="0" smtClean="0"/>
              <a:t>a 5</a:t>
            </a:r>
            <a:r>
              <a:rPr lang="en-US" u="sng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endParaRPr lang="en-US" u="sng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3453078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chemeClr val="bg1"/>
                </a:solidFill>
              </a:rPr>
              <a:t>Possiamo</a:t>
            </a:r>
            <a:r>
              <a:rPr lang="en-US" sz="4400" b="1" dirty="0" smtClean="0">
                <a:solidFill>
                  <a:schemeClr val="bg1"/>
                </a:solidFill>
              </a:rPr>
              <a:t> fare di </a:t>
            </a:r>
            <a:r>
              <a:rPr lang="en-US" sz="4400" b="1" dirty="0" err="1" smtClean="0">
                <a:solidFill>
                  <a:schemeClr val="bg1"/>
                </a:solidFill>
              </a:rPr>
              <a:t>meglio</a:t>
            </a:r>
            <a:r>
              <a:rPr lang="en-US" sz="4400" b="1" dirty="0" smtClean="0">
                <a:solidFill>
                  <a:schemeClr val="bg1"/>
                </a:solidFill>
              </a:rPr>
              <a:t>?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domande-rispos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55" y="4222519"/>
            <a:ext cx="4127971" cy="241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94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139772" cy="1044388"/>
          </a:xfrm>
        </p:spPr>
        <p:txBody>
          <a:bodyPr/>
          <a:lstStyle/>
          <a:p>
            <a:r>
              <a:rPr lang="en-US" sz="4000" b="1" dirty="0" err="1" smtClean="0"/>
              <a:t>Analisi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soluzione</a:t>
            </a:r>
            <a:r>
              <a:rPr lang="en-US" sz="4000" b="1" dirty="0" smtClean="0"/>
              <a:t> 3 - </a:t>
            </a:r>
            <a:r>
              <a:rPr lang="en-US" sz="4000" b="1" dirty="0" err="1" smtClean="0"/>
              <a:t>ingegnere</a:t>
            </a:r>
            <a:r>
              <a:rPr lang="en-US" sz="4000" b="1" dirty="0" smtClean="0"/>
              <a:t>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145305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Costi</a:t>
            </a:r>
            <a:r>
              <a:rPr lang="en-US" dirty="0" smtClean="0">
                <a:solidFill>
                  <a:srgbClr val="FFFF00"/>
                </a:solidFill>
              </a:rPr>
              <a:t> :</a:t>
            </a:r>
            <a:r>
              <a:rPr lang="en-US" dirty="0" smtClean="0"/>
              <a:t> </a:t>
            </a:r>
            <a:r>
              <a:rPr lang="en-US" dirty="0" err="1" smtClean="0"/>
              <a:t>utilizzo</a:t>
            </a:r>
            <a:r>
              <a:rPr lang="en-US" dirty="0" smtClean="0"/>
              <a:t> di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fune</a:t>
            </a:r>
            <a:r>
              <a:rPr lang="en-US" dirty="0"/>
              <a:t> </a:t>
            </a:r>
            <a:r>
              <a:rPr lang="en-US" dirty="0" smtClean="0"/>
              <a:t>e di un </a:t>
            </a:r>
            <a:r>
              <a:rPr lang="en-US" dirty="0" err="1" smtClean="0"/>
              <a:t>contenitore</a:t>
            </a:r>
            <a:r>
              <a:rPr lang="en-US" dirty="0" smtClean="0"/>
              <a:t> </a:t>
            </a:r>
            <a:r>
              <a:rPr lang="en-US" dirty="0" err="1" smtClean="0"/>
              <a:t>ermetico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Benefici</a:t>
            </a:r>
            <a:r>
              <a:rPr lang="en-US" dirty="0" smtClean="0">
                <a:solidFill>
                  <a:srgbClr val="FFFF00"/>
                </a:solidFill>
              </a:rPr>
              <a:t> :</a:t>
            </a:r>
            <a:r>
              <a:rPr lang="en-US" dirty="0" smtClean="0"/>
              <a:t> </a:t>
            </a:r>
            <a:r>
              <a:rPr lang="en-US" u="sng" dirty="0" err="1" smtClean="0"/>
              <a:t>numero</a:t>
            </a:r>
            <a:r>
              <a:rPr lang="en-US" u="sng" dirty="0" smtClean="0"/>
              <a:t> di </a:t>
            </a:r>
            <a:r>
              <a:rPr lang="en-US" u="sng" dirty="0" err="1" smtClean="0"/>
              <a:t>viaggi</a:t>
            </a:r>
            <a:r>
              <a:rPr lang="en-US" u="sng" dirty="0" smtClean="0"/>
              <a:t> ridotto</a:t>
            </a:r>
            <a:r>
              <a:rPr lang="en-US" u="sng" dirty="0"/>
              <a:t> </a:t>
            </a:r>
            <a:r>
              <a:rPr lang="en-US" u="sng" dirty="0" smtClean="0"/>
              <a:t>a </a:t>
            </a:r>
            <a:r>
              <a:rPr lang="en-US" u="sng" dirty="0" smtClean="0"/>
              <a:t>3 </a:t>
            </a:r>
            <a:endParaRPr lang="en-US" u="sng" dirty="0"/>
          </a:p>
        </p:txBody>
      </p:sp>
      <p:pic>
        <p:nvPicPr>
          <p:cNvPr id="6" name="Picture 5" descr="hqdefault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3281852"/>
            <a:ext cx="4045328" cy="30339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40902" y="4059149"/>
            <a:ext cx="3561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Ottimo</a:t>
            </a:r>
            <a:r>
              <a:rPr lang="en-US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rapporto</a:t>
            </a:r>
            <a:r>
              <a:rPr lang="en-US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qualità</a:t>
            </a:r>
            <a:r>
              <a:rPr lang="en-US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32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prezzo</a:t>
            </a:r>
            <a:r>
              <a:rPr lang="en-US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3161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068418" cy="1044388"/>
          </a:xfrm>
        </p:spPr>
        <p:txBody>
          <a:bodyPr/>
          <a:lstStyle/>
          <a:p>
            <a:r>
              <a:rPr lang="en-US" sz="4000" b="1" dirty="0" err="1" smtClean="0"/>
              <a:t>Analisi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soluzione</a:t>
            </a:r>
            <a:r>
              <a:rPr lang="en-US" sz="4000" b="1" dirty="0" smtClean="0"/>
              <a:t> 4 - </a:t>
            </a:r>
            <a:r>
              <a:rPr lang="en-US" sz="4000" b="1" dirty="0" err="1" smtClean="0"/>
              <a:t>ingegnere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200954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Costi</a:t>
            </a:r>
            <a:r>
              <a:rPr lang="en-US" dirty="0" smtClean="0">
                <a:solidFill>
                  <a:srgbClr val="FFFF00"/>
                </a:solidFill>
              </a:rPr>
              <a:t> :</a:t>
            </a:r>
            <a:r>
              <a:rPr lang="en-US" dirty="0" smtClean="0"/>
              <a:t> </a:t>
            </a:r>
            <a:r>
              <a:rPr lang="en-US" dirty="0" err="1" smtClean="0"/>
              <a:t>utilizzo</a:t>
            </a:r>
            <a:r>
              <a:rPr lang="en-US" dirty="0" smtClean="0"/>
              <a:t> di due </a:t>
            </a:r>
            <a:r>
              <a:rPr lang="en-US" dirty="0" err="1" smtClean="0"/>
              <a:t>funi</a:t>
            </a:r>
            <a:r>
              <a:rPr lang="en-US" dirty="0" smtClean="0"/>
              <a:t>, un </a:t>
            </a:r>
            <a:r>
              <a:rPr lang="en-US" dirty="0" err="1" smtClean="0"/>
              <a:t>contenitore</a:t>
            </a:r>
            <a:r>
              <a:rPr lang="en-US" dirty="0" smtClean="0"/>
              <a:t> </a:t>
            </a:r>
            <a:r>
              <a:rPr lang="en-US" dirty="0" err="1" smtClean="0"/>
              <a:t>ermetico</a:t>
            </a:r>
            <a:r>
              <a:rPr lang="en-US" dirty="0" smtClean="0"/>
              <a:t> e un </a:t>
            </a:r>
            <a:r>
              <a:rPr lang="en-US" dirty="0" err="1" smtClean="0"/>
              <a:t>canotto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Benefici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b="1" u="sng" dirty="0" smtClean="0"/>
              <a:t>il </a:t>
            </a:r>
            <a:r>
              <a:rPr lang="en-US" b="1" u="sng" dirty="0" err="1" smtClean="0"/>
              <a:t>numero</a:t>
            </a:r>
            <a:r>
              <a:rPr lang="en-US" b="1" u="sng" dirty="0" smtClean="0"/>
              <a:t> di </a:t>
            </a:r>
            <a:r>
              <a:rPr lang="en-US" b="1" u="sng" dirty="0" err="1" smtClean="0"/>
              <a:t>viaggi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si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riduce</a:t>
            </a:r>
            <a:r>
              <a:rPr lang="en-US" b="1" u="sng" dirty="0" smtClean="0"/>
              <a:t> a </a:t>
            </a:r>
            <a:r>
              <a:rPr lang="en-US" b="1" u="sng" dirty="0" err="1" smtClean="0"/>
              <a:t>uno</a:t>
            </a:r>
            <a:endParaRPr lang="en-US" b="1" u="sng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86c55c29ce49df9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032" y="3367465"/>
            <a:ext cx="4698421" cy="31248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6279" y="3367465"/>
            <a:ext cx="24711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EVVAI !!!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844582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551973"/>
          </a:xfrm>
        </p:spPr>
        <p:txBody>
          <a:bodyPr/>
          <a:lstStyle/>
          <a:p>
            <a:r>
              <a:rPr lang="en-US" b="1" dirty="0" err="1" smtClean="0"/>
              <a:t>Riassumendo</a:t>
            </a:r>
            <a:r>
              <a:rPr lang="en-US" b="1" dirty="0"/>
              <a:t>: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54663" y="2121233"/>
            <a:ext cx="7708287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909971" y="1365076"/>
            <a:ext cx="0" cy="4661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155474" y="1365076"/>
            <a:ext cx="0" cy="4661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92387" y="1619613"/>
            <a:ext cx="171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STRUMENTI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07348" y="1619613"/>
            <a:ext cx="175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TEMPO (min)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4662" y="2304550"/>
            <a:ext cx="250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Soluzione</a:t>
            </a:r>
            <a:r>
              <a:rPr lang="en-US" dirty="0" smtClean="0">
                <a:solidFill>
                  <a:srgbClr val="FFFF00"/>
                </a:solidFill>
              </a:rPr>
              <a:t> 1 </a:t>
            </a:r>
            <a:r>
              <a:rPr lang="en-US" dirty="0" smtClean="0">
                <a:solidFill>
                  <a:srgbClr val="FFFF00"/>
                </a:solidFill>
              </a:rPr>
              <a:t>–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Prog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92387" y="2303200"/>
            <a:ext cx="171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Nessuno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5225" y="2304550"/>
            <a:ext cx="145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4663" y="3179151"/>
            <a:ext cx="250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Soluzione</a:t>
            </a:r>
            <a:r>
              <a:rPr lang="en-US" dirty="0" smtClean="0">
                <a:solidFill>
                  <a:srgbClr val="FFFF00"/>
                </a:solidFill>
              </a:rPr>
              <a:t> 2 - ISW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4662" y="5264400"/>
            <a:ext cx="250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Soluzione</a:t>
            </a:r>
            <a:r>
              <a:rPr lang="en-US" dirty="0" smtClean="0">
                <a:solidFill>
                  <a:srgbClr val="FFFF00"/>
                </a:solidFill>
              </a:rPr>
              <a:t> 4 - ISW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55474" y="3179151"/>
            <a:ext cx="175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Museruola</a:t>
            </a:r>
            <a:r>
              <a:rPr lang="en-US" dirty="0" smtClean="0">
                <a:solidFill>
                  <a:srgbClr val="FFFFFF"/>
                </a:solidFill>
              </a:rPr>
              <a:t> x2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05225" y="3179151"/>
            <a:ext cx="145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05225" y="5245361"/>
            <a:ext cx="145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61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55473" y="5065889"/>
            <a:ext cx="1754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Canotto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Contenitore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Fune</a:t>
            </a:r>
            <a:r>
              <a:rPr lang="en-US" dirty="0" smtClean="0">
                <a:solidFill>
                  <a:srgbClr val="FFFFFF"/>
                </a:solidFill>
              </a:rPr>
              <a:t> x2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369254" y="1365076"/>
            <a:ext cx="0" cy="4661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69252" y="3200119"/>
            <a:ext cx="199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50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69254" y="5245361"/>
            <a:ext cx="194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10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54663" y="2943459"/>
            <a:ext cx="7708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54663" y="3920783"/>
            <a:ext cx="7708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54661" y="4924296"/>
            <a:ext cx="7708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4663" y="4161205"/>
            <a:ext cx="250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Soluzione</a:t>
            </a:r>
            <a:r>
              <a:rPr lang="en-US" dirty="0" smtClean="0">
                <a:solidFill>
                  <a:srgbClr val="FFFF00"/>
                </a:solidFill>
              </a:rPr>
              <a:t> 3 - ISW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55474" y="4043358"/>
            <a:ext cx="175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Contenitore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fune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05225" y="4168903"/>
            <a:ext cx="145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8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69252" y="4221456"/>
            <a:ext cx="199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30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56817" y="1619613"/>
            <a:ext cx="8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COSTI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48" name="Picture 47" descr="FileNSMB2_Star_Co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257" y="2354405"/>
            <a:ext cx="314238" cy="306383"/>
          </a:xfrm>
          <a:prstGeom prst="rect">
            <a:avLst/>
          </a:prstGeom>
        </p:spPr>
      </p:pic>
      <p:pic>
        <p:nvPicPr>
          <p:cNvPr id="49" name="Picture 48" descr="FileNSMB2_Star_Co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257" y="3242100"/>
            <a:ext cx="314238" cy="306383"/>
          </a:xfrm>
          <a:prstGeom prst="rect">
            <a:avLst/>
          </a:prstGeom>
        </p:spPr>
      </p:pic>
      <p:pic>
        <p:nvPicPr>
          <p:cNvPr id="50" name="Picture 49" descr="FileNSMB2_Star_Co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257" y="4221456"/>
            <a:ext cx="314238" cy="306383"/>
          </a:xfrm>
          <a:prstGeom prst="rect">
            <a:avLst/>
          </a:prstGeom>
        </p:spPr>
      </p:pic>
      <p:pic>
        <p:nvPicPr>
          <p:cNvPr id="51" name="Picture 50" descr="FileNSMB2_Star_Co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150" y="5297889"/>
            <a:ext cx="314238" cy="306383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7135823" y="2354405"/>
            <a:ext cx="426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914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0" grpId="1"/>
      <p:bldP spid="25" grpId="0"/>
      <p:bldP spid="27" grpId="0"/>
      <p:bldP spid="27" grpId="1"/>
      <p:bldP spid="28" grpId="0"/>
      <p:bldP spid="28" grpId="1"/>
      <p:bldP spid="29" grpId="0"/>
      <p:bldP spid="33" grpId="0"/>
      <p:bldP spid="34" grpId="0"/>
      <p:bldP spid="42" grpId="0"/>
      <p:bldP spid="43" grpId="0"/>
      <p:bldP spid="43" grpId="1"/>
      <p:bldP spid="44" grpId="0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947513"/>
              </p:ext>
            </p:extLst>
          </p:nvPr>
        </p:nvGraphicFramePr>
        <p:xfrm>
          <a:off x="0" y="812792"/>
          <a:ext cx="9144000" cy="6045202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1347537"/>
                <a:gridCol w="2618071"/>
                <a:gridCol w="2444817"/>
                <a:gridCol w="1328286"/>
                <a:gridCol w="1405289"/>
              </a:tblGrid>
              <a:tr h="33509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effectLst/>
                        </a:rPr>
                        <a:t>Gruppo01   TL: Carta Stefano Brand: Team Software </a:t>
                      </a:r>
                      <a:r>
                        <a:rPr lang="it-IT" sz="1100" b="1" u="none" strike="noStrike" dirty="0" err="1">
                          <a:effectLst/>
                        </a:rPr>
                        <a:t>Revolution</a:t>
                      </a:r>
                      <a:r>
                        <a:rPr lang="it-IT" sz="1100" b="1" u="none" strike="noStrike" dirty="0">
                          <a:effectLst/>
                        </a:rPr>
                        <a:t>- # Comp.7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722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effectLst/>
                        </a:rPr>
                        <a:t>Mattoni2  #componenti presenti ________</a:t>
                      </a:r>
                      <a:r>
                        <a:rPr lang="it-IT" sz="1100" b="1" u="sng" strike="noStrike" dirty="0">
                          <a:effectLst/>
                        </a:rPr>
                        <a:t>7</a:t>
                      </a:r>
                      <a:r>
                        <a:rPr lang="it-IT" sz="1100" b="1" u="none" strike="noStrike" dirty="0">
                          <a:effectLst/>
                        </a:rPr>
                        <a:t>__________        04/04/2016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effectLst/>
                        </a:rPr>
                        <a:t>Quesito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b="1" u="none" strike="noStrike" dirty="0">
                          <a:effectLst/>
                        </a:rPr>
                        <a:t>Numero Risposta Errate</a:t>
                      </a:r>
                      <a:endParaRPr lang="it-I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b="1" u="none" strike="noStrike" dirty="0">
                          <a:effectLst/>
                        </a:rPr>
                        <a:t>Numero Risposta Esatte</a:t>
                      </a:r>
                      <a:endParaRPr lang="it-I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b="1" u="none" strike="noStrike" dirty="0">
                          <a:effectLst/>
                        </a:rPr>
                        <a:t>Punti Totali</a:t>
                      </a:r>
                      <a:endParaRPr lang="it-I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Media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1,00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5,75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0,82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F6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F6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F6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1,00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F676"/>
                    </a:solidFill>
                  </a:tcPr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4,5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0,64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4,5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0,64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5,75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0,82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3,25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0,46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0,29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5,75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0,82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5,75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0,82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4,5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0,64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1,00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4,5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0,64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5,75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0,82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-0,5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-0,07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Totale</a:t>
                      </a:r>
                      <a:r>
                        <a:rPr lang="en-US" sz="1100" b="1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 err="1">
                          <a:effectLst/>
                        </a:rPr>
                        <a:t>Punti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79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72,5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72,5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0,48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0743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Risposte</a:t>
            </a:r>
            <a:r>
              <a:rPr lang="en-US" sz="2400" b="1" dirty="0" smtClean="0"/>
              <a:t> mattoni2 </a:t>
            </a:r>
            <a:r>
              <a:rPr lang="en-US" sz="2400" b="1" dirty="0"/>
              <a:t>-</a:t>
            </a:r>
            <a:r>
              <a:rPr lang="en-US" sz="2400" b="1" dirty="0" smtClean="0"/>
              <a:t> Gruppo01 - </a:t>
            </a:r>
            <a:r>
              <a:rPr lang="en-US" sz="2400" b="1" dirty="0" err="1" smtClean="0"/>
              <a:t>TeamSoftwareRevolution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6932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Quale </a:t>
            </a:r>
            <a:r>
              <a:rPr lang="en-US" sz="4800" b="1" dirty="0" err="1" smtClean="0"/>
              <a:t>scegliamo</a:t>
            </a:r>
            <a:r>
              <a:rPr lang="en-US" sz="4800" b="1" dirty="0" smtClean="0"/>
              <a:t>?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1012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Analizzando</a:t>
            </a:r>
            <a:r>
              <a:rPr lang="en-US" sz="2400" dirty="0"/>
              <a:t> </a:t>
            </a:r>
            <a:r>
              <a:rPr lang="en-US" sz="2400" dirty="0" err="1" smtClean="0"/>
              <a:t>costi</a:t>
            </a:r>
            <a:r>
              <a:rPr lang="en-US" sz="2400" dirty="0" smtClean="0"/>
              <a:t> e </a:t>
            </a:r>
            <a:r>
              <a:rPr lang="en-US" sz="2400" dirty="0" err="1" smtClean="0"/>
              <a:t>benefici</a:t>
            </a:r>
            <a:r>
              <a:rPr lang="en-US" sz="2400" dirty="0" smtClean="0"/>
              <a:t> </a:t>
            </a:r>
            <a:r>
              <a:rPr lang="en-US" sz="2400" dirty="0" err="1" smtClean="0"/>
              <a:t>possiamo</a:t>
            </a:r>
            <a:r>
              <a:rPr lang="en-US" sz="2400" dirty="0" smtClean="0"/>
              <a:t> dire </a:t>
            </a:r>
            <a:r>
              <a:rPr lang="en-US" sz="2400" dirty="0" err="1" smtClean="0"/>
              <a:t>che</a:t>
            </a:r>
            <a:r>
              <a:rPr lang="en-US" sz="2400" dirty="0" smtClean="0"/>
              <a:t> </a:t>
            </a:r>
            <a:r>
              <a:rPr lang="en-US" sz="2400" dirty="0" err="1" smtClean="0"/>
              <a:t>nel</a:t>
            </a:r>
            <a:r>
              <a:rPr lang="en-US" sz="2400" dirty="0" smtClean="0"/>
              <a:t> </a:t>
            </a:r>
            <a:r>
              <a:rPr lang="en-US" sz="2400" dirty="0" err="1" smtClean="0"/>
              <a:t>complesso</a:t>
            </a:r>
            <a:r>
              <a:rPr lang="en-US" sz="2400" dirty="0" smtClean="0"/>
              <a:t> la </a:t>
            </a:r>
            <a:r>
              <a:rPr lang="en-US" sz="2400" dirty="0" err="1" smtClean="0"/>
              <a:t>soluzione</a:t>
            </a:r>
            <a:r>
              <a:rPr lang="en-US" sz="2400" dirty="0" smtClean="0"/>
              <a:t> </a:t>
            </a:r>
            <a:r>
              <a:rPr lang="en-US" sz="2400" dirty="0" err="1" smtClean="0"/>
              <a:t>migliore</a:t>
            </a:r>
            <a:r>
              <a:rPr lang="en-US" sz="2400" dirty="0" smtClean="0"/>
              <a:t> </a:t>
            </a:r>
            <a:r>
              <a:rPr lang="en-US" sz="2400" dirty="0" err="1" smtClean="0"/>
              <a:t>è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pic>
        <p:nvPicPr>
          <p:cNvPr id="5" name="Picture 4" descr="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2942199"/>
            <a:ext cx="2757046" cy="25701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75164" y="3561577"/>
            <a:ext cx="5256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</a:rPr>
              <a:t>la </a:t>
            </a:r>
            <a:r>
              <a:rPr lang="en-US" sz="4400" b="1" dirty="0" err="1" smtClean="0">
                <a:solidFill>
                  <a:srgbClr val="FFFF00"/>
                </a:solidFill>
              </a:rPr>
              <a:t>soluzione</a:t>
            </a:r>
            <a:r>
              <a:rPr lang="en-US" sz="4400" b="1" dirty="0" smtClean="0">
                <a:solidFill>
                  <a:srgbClr val="FFFF00"/>
                </a:solidFill>
              </a:rPr>
              <a:t> n°3</a:t>
            </a:r>
            <a:endParaRPr lang="en-US" sz="44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6509" y="4448205"/>
            <a:ext cx="53783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Costo</a:t>
            </a:r>
            <a:r>
              <a:rPr lang="en-US" sz="3200" dirty="0" smtClean="0">
                <a:solidFill>
                  <a:schemeClr val="bg1"/>
                </a:solidFill>
              </a:rPr>
              <a:t>: 8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Tempo </a:t>
            </a:r>
            <a:r>
              <a:rPr lang="en-US" sz="3200" dirty="0" err="1" smtClean="0">
                <a:solidFill>
                  <a:schemeClr val="bg1"/>
                </a:solidFill>
              </a:rPr>
              <a:t>completamento</a:t>
            </a:r>
            <a:r>
              <a:rPr lang="en-US" sz="3200" dirty="0" smtClean="0">
                <a:solidFill>
                  <a:schemeClr val="bg1"/>
                </a:solidFill>
              </a:rPr>
              <a:t>: 30 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" name="Picture 7" descr="FileNSMB2_Star_Co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508" y="4543632"/>
            <a:ext cx="429482" cy="418746"/>
          </a:xfrm>
          <a:prstGeom prst="rect">
            <a:avLst/>
          </a:prstGeom>
        </p:spPr>
      </p:pic>
      <p:pic>
        <p:nvPicPr>
          <p:cNvPr id="9" name="Picture 8" descr="vincitore-trasp1784273783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2" y="2600532"/>
            <a:ext cx="3683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35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2957364_10209316861747691_561313708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73" y="1385785"/>
            <a:ext cx="8306084" cy="39224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56690" y="554788"/>
            <a:ext cx="7056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Grazie per l’ </a:t>
            </a:r>
            <a:r>
              <a:rPr lang="en-US" sz="4800" b="1" dirty="0" err="1" smtClean="0"/>
              <a:t>attenzione</a:t>
            </a:r>
            <a:endParaRPr lang="en-US" sz="4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56690" y="5308038"/>
            <a:ext cx="7331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bg1"/>
                </a:solidFill>
              </a:rPr>
              <a:t>TeamSoftwareRevolution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314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1905" y="618327"/>
            <a:ext cx="79200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D7EEFB"/>
                </a:solidFill>
              </a:rPr>
              <a:t>ISW –</a:t>
            </a:r>
            <a:r>
              <a:rPr lang="en-US" sz="3200" dirty="0" err="1" smtClean="0">
                <a:solidFill>
                  <a:srgbClr val="D7EEFB"/>
                </a:solidFill>
              </a:rPr>
              <a:t>Gruppo</a:t>
            </a:r>
            <a:r>
              <a:rPr lang="en-US" sz="3200" dirty="0" smtClean="0">
                <a:solidFill>
                  <a:srgbClr val="D7EEFB"/>
                </a:solidFill>
              </a:rPr>
              <a:t> 01 – </a:t>
            </a:r>
            <a:r>
              <a:rPr lang="en-US" sz="3200" dirty="0" err="1" smtClean="0">
                <a:solidFill>
                  <a:srgbClr val="D7EEFB"/>
                </a:solidFill>
              </a:rPr>
              <a:t>TeamSoftwareRevolut</a:t>
            </a:r>
            <a:endParaRPr lang="en-US" sz="3200" dirty="0">
              <a:solidFill>
                <a:srgbClr val="D7EEFB"/>
              </a:solidFill>
            </a:endParaRPr>
          </a:p>
        </p:txBody>
      </p:sp>
      <p:pic>
        <p:nvPicPr>
          <p:cNvPr id="2" name="Picture 1" descr="image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107"/>
            <a:ext cx="9144000" cy="6661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8867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Dilemma</a:t>
            </a:r>
          </a:p>
          <a:p>
            <a:r>
              <a:rPr lang="en-US" sz="6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</a:t>
            </a:r>
            <a:r>
              <a:rPr lang="en-US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el</a:t>
            </a:r>
          </a:p>
          <a:p>
            <a:r>
              <a:rPr lang="en-US" sz="6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pescatore</a:t>
            </a:r>
            <a:endParaRPr lang="en-US" sz="7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6037" y="95107"/>
            <a:ext cx="7081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ISW – </a:t>
            </a:r>
            <a:r>
              <a:rPr lang="en-US" sz="2800" dirty="0" err="1" smtClean="0">
                <a:solidFill>
                  <a:srgbClr val="FFFF00"/>
                </a:solidFill>
              </a:rPr>
              <a:t>Gruppo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01 – </a:t>
            </a:r>
            <a:r>
              <a:rPr lang="en-US" sz="2800" dirty="0" err="1" smtClean="0">
                <a:solidFill>
                  <a:srgbClr val="FFFF00"/>
                </a:solidFill>
              </a:rPr>
              <a:t>TeamSoftwareRevolution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486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730" y="381000"/>
            <a:ext cx="7583487" cy="104438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Componenti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del team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719" y="1828800"/>
            <a:ext cx="7583487" cy="4208930"/>
          </a:xfrm>
        </p:spPr>
        <p:txBody>
          <a:bodyPr/>
          <a:lstStyle/>
          <a:p>
            <a:r>
              <a:rPr lang="en-US" dirty="0" smtClean="0"/>
              <a:t>Carta Stefano (Team Leader)</a:t>
            </a:r>
          </a:p>
          <a:p>
            <a:r>
              <a:rPr lang="en-US" dirty="0" err="1" smtClean="0"/>
              <a:t>Carta</a:t>
            </a:r>
            <a:r>
              <a:rPr lang="en-US" dirty="0" smtClean="0"/>
              <a:t> Fabio</a:t>
            </a:r>
          </a:p>
          <a:p>
            <a:r>
              <a:rPr lang="en-US" dirty="0" err="1" smtClean="0"/>
              <a:t>Argiolas</a:t>
            </a:r>
            <a:r>
              <a:rPr lang="en-US" dirty="0" smtClean="0"/>
              <a:t> Alessandro</a:t>
            </a:r>
          </a:p>
          <a:p>
            <a:r>
              <a:rPr lang="en-US" dirty="0" err="1" smtClean="0"/>
              <a:t>Bertulu</a:t>
            </a:r>
            <a:r>
              <a:rPr lang="en-US" dirty="0" smtClean="0"/>
              <a:t> Giovanni</a:t>
            </a:r>
          </a:p>
          <a:p>
            <a:r>
              <a:rPr lang="en-US" dirty="0" err="1" smtClean="0"/>
              <a:t>Desogus</a:t>
            </a:r>
            <a:r>
              <a:rPr lang="en-US" dirty="0" smtClean="0"/>
              <a:t> Omar</a:t>
            </a:r>
          </a:p>
          <a:p>
            <a:r>
              <a:rPr lang="en-US" dirty="0" err="1" smtClean="0"/>
              <a:t>Fadda</a:t>
            </a:r>
            <a:r>
              <a:rPr lang="en-US" dirty="0" smtClean="0"/>
              <a:t> Luca</a:t>
            </a:r>
          </a:p>
          <a:p>
            <a:r>
              <a:rPr lang="en-US" dirty="0" err="1" smtClean="0"/>
              <a:t>Zucca</a:t>
            </a:r>
            <a:r>
              <a:rPr lang="en-US" dirty="0" smtClean="0"/>
              <a:t> Luigi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69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/>
              <a:t>PROBLEMA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8" cy="943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Nel</a:t>
            </a:r>
            <a:r>
              <a:rPr lang="en-US" sz="2400" dirty="0" smtClean="0"/>
              <a:t> mezzo di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fitta</a:t>
            </a:r>
            <a:r>
              <a:rPr lang="en-US" sz="2400" dirty="0" smtClean="0"/>
              <a:t> </a:t>
            </a:r>
            <a:r>
              <a:rPr lang="en-US" sz="2400" dirty="0" err="1" smtClean="0"/>
              <a:t>foresta</a:t>
            </a:r>
            <a:r>
              <a:rPr lang="en-US" sz="2400" dirty="0" smtClean="0"/>
              <a:t> </a:t>
            </a:r>
            <a:r>
              <a:rPr lang="en-US" sz="2400" dirty="0" err="1" smtClean="0"/>
              <a:t>passa</a:t>
            </a:r>
            <a:r>
              <a:rPr lang="en-US" sz="2400" dirty="0" smtClean="0"/>
              <a:t> un </a:t>
            </a:r>
            <a:r>
              <a:rPr lang="en-US" sz="2400" dirty="0" err="1" smtClean="0"/>
              <a:t>lungo</a:t>
            </a:r>
            <a:r>
              <a:rPr lang="en-US" sz="2400" dirty="0" smtClean="0"/>
              <a:t> </a:t>
            </a:r>
            <a:r>
              <a:rPr lang="en-US" sz="2400" dirty="0" err="1" smtClean="0"/>
              <a:t>fiume</a:t>
            </a:r>
            <a:r>
              <a:rPr lang="en-US" sz="2400" dirty="0" smtClean="0"/>
              <a:t> </a:t>
            </a:r>
            <a:r>
              <a:rPr lang="en-US" sz="2400" dirty="0" err="1" smtClean="0"/>
              <a:t>che</a:t>
            </a:r>
            <a:r>
              <a:rPr lang="en-US" sz="2400" dirty="0" smtClean="0"/>
              <a:t> divide in due il </a:t>
            </a:r>
            <a:r>
              <a:rPr lang="en-US" sz="2400" dirty="0" err="1" smtClean="0"/>
              <a:t>passaggio</a:t>
            </a:r>
            <a:r>
              <a:rPr lang="en-US" sz="2400" dirty="0" smtClean="0"/>
              <a:t>.</a:t>
            </a:r>
          </a:p>
        </p:txBody>
      </p:sp>
      <p:pic>
        <p:nvPicPr>
          <p:cNvPr id="4" name="Picture 3" descr="barca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1" y="3793520"/>
            <a:ext cx="3759525" cy="2594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9463" y="2771875"/>
            <a:ext cx="75834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Nella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sponda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sinistra</a:t>
            </a:r>
            <a:r>
              <a:rPr lang="en-US" sz="2400" dirty="0">
                <a:solidFill>
                  <a:schemeClr val="bg1"/>
                </a:solidFill>
              </a:rPr>
              <a:t> del </a:t>
            </a:r>
            <a:r>
              <a:rPr lang="en-US" sz="2400" dirty="0" err="1">
                <a:solidFill>
                  <a:schemeClr val="bg1"/>
                </a:solidFill>
              </a:rPr>
              <a:t>fiume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trova</a:t>
            </a:r>
            <a:r>
              <a:rPr lang="en-US" sz="2400" dirty="0">
                <a:solidFill>
                  <a:schemeClr val="bg1"/>
                </a:solidFill>
              </a:rPr>
              <a:t> il </a:t>
            </a:r>
            <a:r>
              <a:rPr lang="en-US" sz="2400" dirty="0" err="1">
                <a:solidFill>
                  <a:schemeClr val="bg1"/>
                </a:solidFill>
              </a:rPr>
              <a:t>molo</a:t>
            </a:r>
            <a:r>
              <a:rPr lang="en-US" sz="2400" dirty="0">
                <a:solidFill>
                  <a:schemeClr val="bg1"/>
                </a:solidFill>
              </a:rPr>
              <a:t> di un </a:t>
            </a:r>
            <a:r>
              <a:rPr lang="en-US" sz="2400" dirty="0" err="1">
                <a:solidFill>
                  <a:schemeClr val="bg1"/>
                </a:solidFill>
              </a:rPr>
              <a:t>pescatore</a:t>
            </a:r>
            <a:r>
              <a:rPr lang="en-US" sz="2400" dirty="0">
                <a:solidFill>
                  <a:schemeClr val="bg1"/>
                </a:solidFill>
              </a:rPr>
              <a:t> con la </a:t>
            </a:r>
            <a:r>
              <a:rPr lang="en-US" sz="2400" dirty="0" err="1">
                <a:solidFill>
                  <a:schemeClr val="bg1"/>
                </a:solidFill>
              </a:rPr>
              <a:t>sua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piccola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barca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6" name="Picture 5" descr="inform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3" y="206890"/>
            <a:ext cx="1218498" cy="12184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0690" y="4677944"/>
            <a:ext cx="3792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rgbClr val="FFFF00"/>
                </a:solidFill>
              </a:rPr>
              <a:t>10 </a:t>
            </a:r>
            <a:r>
              <a:rPr lang="en-US" sz="2400" u="sng" dirty="0" err="1" smtClean="0">
                <a:solidFill>
                  <a:srgbClr val="FFFF00"/>
                </a:solidFill>
              </a:rPr>
              <a:t>Minuti</a:t>
            </a:r>
            <a:r>
              <a:rPr lang="en-US" sz="2400" u="sng" dirty="0" smtClean="0">
                <a:solidFill>
                  <a:srgbClr val="FFFF00"/>
                </a:solidFill>
              </a:rPr>
              <a:t> per </a:t>
            </a:r>
            <a:r>
              <a:rPr lang="en-US" sz="2400" u="sng" dirty="0" err="1" smtClean="0">
                <a:solidFill>
                  <a:srgbClr val="FFFF00"/>
                </a:solidFill>
              </a:rPr>
              <a:t>attraversata</a:t>
            </a:r>
            <a:endParaRPr lang="en-US" sz="2400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25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/>
              <a:t>PROBLEMA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795377"/>
            <a:ext cx="7583487" cy="894570"/>
          </a:xfrm>
        </p:spPr>
        <p:txBody>
          <a:bodyPr/>
          <a:lstStyle/>
          <a:p>
            <a:pPr marL="0" lvl="1" indent="0">
              <a:spcBef>
                <a:spcPts val="2000"/>
              </a:spcBef>
              <a:buNone/>
            </a:pPr>
            <a:r>
              <a:rPr lang="it-IT" sz="2400" dirty="0"/>
              <a:t>Il pescatore deve attraversare il fiume con la sua barca portando con se tre elementi: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ap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813" y="2780441"/>
            <a:ext cx="2541268" cy="1902901"/>
          </a:xfrm>
          <a:prstGeom prst="rect">
            <a:avLst/>
          </a:prstGeom>
        </p:spPr>
      </p:pic>
      <p:pic>
        <p:nvPicPr>
          <p:cNvPr id="5" name="Picture 4" descr="cavol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45" y="2780441"/>
            <a:ext cx="2579768" cy="1891921"/>
          </a:xfrm>
          <a:prstGeom prst="rect">
            <a:avLst/>
          </a:prstGeom>
        </p:spPr>
      </p:pic>
      <p:pic>
        <p:nvPicPr>
          <p:cNvPr id="6" name="Picture 5" descr="lup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66" y="2791422"/>
            <a:ext cx="2810823" cy="18919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52813" y="4679232"/>
            <a:ext cx="254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FF00"/>
                </a:solidFill>
              </a:rPr>
              <a:t>capra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145" y="4713155"/>
            <a:ext cx="2579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FF00"/>
                </a:solidFill>
              </a:rPr>
              <a:t>cavolo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3166" y="4679232"/>
            <a:ext cx="2810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FF00"/>
                </a:solidFill>
              </a:rPr>
              <a:t>lupo</a:t>
            </a:r>
            <a:endParaRPr lang="en-US" sz="2400" b="1" dirty="0">
              <a:solidFill>
                <a:srgbClr val="FFFF00"/>
              </a:solidFill>
            </a:endParaRPr>
          </a:p>
        </p:txBody>
      </p:sp>
      <p:pic>
        <p:nvPicPr>
          <p:cNvPr id="10" name="Picture 9" descr="informati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3" y="206890"/>
            <a:ext cx="1218498" cy="12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1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err="1" smtClean="0"/>
              <a:t>Criticità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574" y="1752349"/>
            <a:ext cx="7583487" cy="600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Possiamo</a:t>
            </a:r>
            <a:r>
              <a:rPr lang="en-US" dirty="0" smtClean="0"/>
              <a:t> </a:t>
            </a:r>
            <a:r>
              <a:rPr lang="en-US" dirty="0" err="1" smtClean="0"/>
              <a:t>trasportare</a:t>
            </a:r>
            <a:r>
              <a:rPr lang="en-US" dirty="0" smtClean="0"/>
              <a:t> solo un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endParaRPr lang="en-US" dirty="0" smtClean="0"/>
          </a:p>
        </p:txBody>
      </p:sp>
      <p:pic>
        <p:nvPicPr>
          <p:cNvPr id="4" name="Picture 3" descr="allert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849" y="381000"/>
            <a:ext cx="1253657" cy="949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1756" y="2711164"/>
            <a:ext cx="46477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Capra e </a:t>
            </a:r>
            <a:r>
              <a:rPr lang="en-US" sz="2200" dirty="0" err="1">
                <a:solidFill>
                  <a:schemeClr val="bg1"/>
                </a:solidFill>
              </a:rPr>
              <a:t>Lupo</a:t>
            </a:r>
            <a:r>
              <a:rPr lang="en-US" sz="2200" dirty="0">
                <a:solidFill>
                  <a:schemeClr val="bg1"/>
                </a:solidFill>
              </a:rPr>
              <a:t> non </a:t>
            </a:r>
            <a:r>
              <a:rPr lang="en-US" sz="2200" dirty="0" err="1">
                <a:solidFill>
                  <a:schemeClr val="bg1"/>
                </a:solidFill>
              </a:rPr>
              <a:t>possono</a:t>
            </a:r>
            <a:r>
              <a:rPr lang="en-US" sz="2200" dirty="0">
                <a:solidFill>
                  <a:schemeClr val="bg1"/>
                </a:solidFill>
              </a:rPr>
              <a:t> stare </a:t>
            </a:r>
            <a:r>
              <a:rPr lang="en-US" sz="2200" dirty="0" err="1">
                <a:solidFill>
                  <a:schemeClr val="bg1"/>
                </a:solidFill>
              </a:rPr>
              <a:t>insieme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durante</a:t>
            </a:r>
            <a:r>
              <a:rPr lang="en-US" sz="2200" dirty="0">
                <a:solidFill>
                  <a:schemeClr val="bg1"/>
                </a:solidFill>
              </a:rPr>
              <a:t> il </a:t>
            </a:r>
            <a:r>
              <a:rPr lang="en-US" sz="2200" dirty="0" err="1">
                <a:solidFill>
                  <a:schemeClr val="bg1"/>
                </a:solidFill>
              </a:rPr>
              <a:t>periodo</a:t>
            </a:r>
            <a:r>
              <a:rPr lang="en-US" sz="2200" dirty="0">
                <a:solidFill>
                  <a:schemeClr val="bg1"/>
                </a:solidFill>
              </a:rPr>
              <a:t> di </a:t>
            </a:r>
            <a:r>
              <a:rPr lang="en-US" sz="2200" dirty="0" err="1">
                <a:solidFill>
                  <a:schemeClr val="bg1"/>
                </a:solidFill>
              </a:rPr>
              <a:t>assenza</a:t>
            </a:r>
            <a:r>
              <a:rPr lang="en-US" sz="2200" dirty="0">
                <a:solidFill>
                  <a:schemeClr val="bg1"/>
                </a:solidFill>
              </a:rPr>
              <a:t> del </a:t>
            </a:r>
            <a:r>
              <a:rPr lang="en-US" sz="2200" dirty="0" err="1" smtClean="0">
                <a:solidFill>
                  <a:schemeClr val="bg1"/>
                </a:solidFill>
              </a:rPr>
              <a:t>pescatore</a:t>
            </a:r>
            <a:r>
              <a:rPr lang="en-US" sz="2200" dirty="0" smtClean="0">
                <a:solidFill>
                  <a:schemeClr val="bg1"/>
                </a:solidFill>
              </a:rPr>
              <a:t> (Il </a:t>
            </a:r>
            <a:r>
              <a:rPr lang="en-US" sz="2200" dirty="0" err="1" smtClean="0">
                <a:solidFill>
                  <a:schemeClr val="bg1"/>
                </a:solidFill>
              </a:rPr>
              <a:t>lupo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mangia</a:t>
            </a:r>
            <a:r>
              <a:rPr lang="en-US" sz="2200" dirty="0" smtClean="0">
                <a:solidFill>
                  <a:schemeClr val="bg1"/>
                </a:solidFill>
              </a:rPr>
              <a:t> la </a:t>
            </a:r>
            <a:r>
              <a:rPr lang="en-US" sz="2200" dirty="0" err="1" smtClean="0">
                <a:solidFill>
                  <a:schemeClr val="bg1"/>
                </a:solidFill>
              </a:rPr>
              <a:t>capra</a:t>
            </a:r>
            <a:r>
              <a:rPr lang="en-US" sz="2200" dirty="0" smtClean="0">
                <a:solidFill>
                  <a:schemeClr val="bg1"/>
                </a:solidFill>
              </a:rPr>
              <a:t>)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574" y="4752031"/>
            <a:ext cx="39732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Capra e </a:t>
            </a:r>
            <a:r>
              <a:rPr lang="en-US" sz="2200" dirty="0" err="1">
                <a:solidFill>
                  <a:schemeClr val="bg1"/>
                </a:solidFill>
              </a:rPr>
              <a:t>cavolo</a:t>
            </a:r>
            <a:r>
              <a:rPr lang="en-US" sz="2200" dirty="0">
                <a:solidFill>
                  <a:schemeClr val="bg1"/>
                </a:solidFill>
              </a:rPr>
              <a:t> non </a:t>
            </a:r>
            <a:r>
              <a:rPr lang="en-US" sz="2200" dirty="0" err="1">
                <a:solidFill>
                  <a:schemeClr val="bg1"/>
                </a:solidFill>
              </a:rPr>
              <a:t>possono</a:t>
            </a:r>
            <a:r>
              <a:rPr lang="en-US" sz="2200" dirty="0">
                <a:solidFill>
                  <a:schemeClr val="bg1"/>
                </a:solidFill>
              </a:rPr>
              <a:t> stare </a:t>
            </a:r>
            <a:r>
              <a:rPr lang="en-US" sz="2200" dirty="0" err="1">
                <a:solidFill>
                  <a:schemeClr val="bg1"/>
                </a:solidFill>
              </a:rPr>
              <a:t>insieme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durante</a:t>
            </a:r>
            <a:r>
              <a:rPr lang="en-US" sz="2200" dirty="0">
                <a:solidFill>
                  <a:schemeClr val="bg1"/>
                </a:solidFill>
              </a:rPr>
              <a:t> il </a:t>
            </a:r>
            <a:r>
              <a:rPr lang="en-US" sz="2200" dirty="0" err="1">
                <a:solidFill>
                  <a:schemeClr val="bg1"/>
                </a:solidFill>
              </a:rPr>
              <a:t>periodo</a:t>
            </a:r>
            <a:r>
              <a:rPr lang="en-US" sz="2200" dirty="0">
                <a:solidFill>
                  <a:schemeClr val="bg1"/>
                </a:solidFill>
              </a:rPr>
              <a:t> di </a:t>
            </a:r>
            <a:r>
              <a:rPr lang="en-US" sz="2200" dirty="0" err="1">
                <a:solidFill>
                  <a:schemeClr val="bg1"/>
                </a:solidFill>
              </a:rPr>
              <a:t>assenza</a:t>
            </a:r>
            <a:r>
              <a:rPr lang="en-US" sz="2200" dirty="0">
                <a:solidFill>
                  <a:schemeClr val="bg1"/>
                </a:solidFill>
              </a:rPr>
              <a:t> del </a:t>
            </a:r>
            <a:r>
              <a:rPr lang="en-US" sz="2200" dirty="0" err="1" smtClean="0">
                <a:solidFill>
                  <a:schemeClr val="bg1"/>
                </a:solidFill>
              </a:rPr>
              <a:t>pescatore</a:t>
            </a:r>
            <a:r>
              <a:rPr lang="en-US" sz="2200" dirty="0" smtClean="0">
                <a:solidFill>
                  <a:schemeClr val="bg1"/>
                </a:solidFill>
              </a:rPr>
              <a:t> (La </a:t>
            </a:r>
            <a:r>
              <a:rPr lang="en-US" sz="2200" dirty="0" err="1" smtClean="0">
                <a:solidFill>
                  <a:schemeClr val="bg1"/>
                </a:solidFill>
              </a:rPr>
              <a:t>capra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mangia</a:t>
            </a:r>
            <a:r>
              <a:rPr lang="en-US" sz="2200" dirty="0" smtClean="0">
                <a:solidFill>
                  <a:schemeClr val="bg1"/>
                </a:solidFill>
              </a:rPr>
              <a:t> il </a:t>
            </a:r>
            <a:r>
              <a:rPr lang="en-US" sz="2200" dirty="0" err="1" smtClean="0">
                <a:solidFill>
                  <a:schemeClr val="bg1"/>
                </a:solidFill>
              </a:rPr>
              <a:t>cavolo</a:t>
            </a:r>
            <a:r>
              <a:rPr lang="en-US" sz="2200" dirty="0" smtClean="0">
                <a:solidFill>
                  <a:schemeClr val="bg1"/>
                </a:solidFill>
              </a:rPr>
              <a:t>)</a:t>
            </a:r>
            <a:endParaRPr lang="en-US" sz="22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7" name="Picture 6" descr="numero-un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5" y="1330007"/>
            <a:ext cx="1285099" cy="1167123"/>
          </a:xfrm>
          <a:prstGeom prst="rect">
            <a:avLst/>
          </a:prstGeom>
        </p:spPr>
      </p:pic>
      <p:pic>
        <p:nvPicPr>
          <p:cNvPr id="8" name="Picture 7" descr="lupo-e-sette-capretti-265x3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74" y="2353149"/>
            <a:ext cx="3140849" cy="2358563"/>
          </a:xfrm>
          <a:prstGeom prst="rect">
            <a:avLst/>
          </a:prstGeom>
        </p:spPr>
      </p:pic>
      <p:pic>
        <p:nvPicPr>
          <p:cNvPr id="9" name="Picture 8" descr="hqdefault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49" y="4257596"/>
            <a:ext cx="3150911" cy="236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65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99" y="396682"/>
            <a:ext cx="8875173" cy="1044388"/>
          </a:xfrm>
        </p:spPr>
        <p:txBody>
          <a:bodyPr/>
          <a:lstStyle/>
          <a:p>
            <a:r>
              <a:rPr lang="en-US" sz="6000" b="1" dirty="0" err="1" smtClean="0"/>
              <a:t>Elenco</a:t>
            </a:r>
            <a:r>
              <a:rPr lang="en-US" sz="6000" b="1" dirty="0"/>
              <a:t> </a:t>
            </a:r>
            <a:r>
              <a:rPr lang="en-US" sz="6000" b="1" dirty="0" err="1" smtClean="0"/>
              <a:t>prezzi</a:t>
            </a:r>
            <a:endParaRPr lang="en-US" sz="6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5383" y="2265268"/>
            <a:ext cx="5302767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err="1" smtClean="0">
                <a:solidFill>
                  <a:srgbClr val="FFFFFF"/>
                </a:solidFill>
              </a:rPr>
              <a:t>Museruola</a:t>
            </a: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smtClean="0">
                <a:solidFill>
                  <a:srgbClr val="FFFFFF"/>
                </a:solidFill>
              </a:rPr>
              <a:t>	  10 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err="1" smtClean="0">
                <a:solidFill>
                  <a:srgbClr val="FFFFFF"/>
                </a:solidFill>
              </a:rPr>
              <a:t>Contenitore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ermetico</a:t>
            </a:r>
            <a:r>
              <a:rPr lang="en-US" sz="2800" dirty="0" smtClean="0">
                <a:solidFill>
                  <a:srgbClr val="FFFFFF"/>
                </a:solidFill>
              </a:rPr>
              <a:t>  5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err="1" smtClean="0">
                <a:solidFill>
                  <a:srgbClr val="FFFFFF"/>
                </a:solidFill>
              </a:rPr>
              <a:t>Fune</a:t>
            </a:r>
            <a:r>
              <a:rPr lang="en-US" sz="2800" dirty="0" smtClean="0">
                <a:solidFill>
                  <a:srgbClr val="FFFFFF"/>
                </a:solidFill>
              </a:rPr>
              <a:t>  			   3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err="1" smtClean="0">
                <a:solidFill>
                  <a:srgbClr val="FFFFFF"/>
                </a:solidFill>
              </a:rPr>
              <a:t>Canotto</a:t>
            </a:r>
            <a:r>
              <a:rPr lang="en-US" sz="2800" dirty="0" smtClean="0">
                <a:solidFill>
                  <a:srgbClr val="FFFFFF"/>
                </a:solidFill>
              </a:rPr>
              <a:t>  			  50</a:t>
            </a:r>
          </a:p>
        </p:txBody>
      </p:sp>
      <p:pic>
        <p:nvPicPr>
          <p:cNvPr id="6" name="Picture 5" descr="FileNSMB2_Star_Co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74" y="2394662"/>
            <a:ext cx="314238" cy="306383"/>
          </a:xfrm>
          <a:prstGeom prst="rect">
            <a:avLst/>
          </a:prstGeom>
        </p:spPr>
      </p:pic>
      <p:pic>
        <p:nvPicPr>
          <p:cNvPr id="7" name="Picture 6" descr="FileNSMB2_Star_Co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74" y="3227952"/>
            <a:ext cx="314238" cy="306383"/>
          </a:xfrm>
          <a:prstGeom prst="rect">
            <a:avLst/>
          </a:prstGeom>
        </p:spPr>
      </p:pic>
      <p:pic>
        <p:nvPicPr>
          <p:cNvPr id="8" name="Picture 7" descr="FileNSMB2_Star_Co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74" y="4118346"/>
            <a:ext cx="314238" cy="306383"/>
          </a:xfrm>
          <a:prstGeom prst="rect">
            <a:avLst/>
          </a:prstGeom>
        </p:spPr>
      </p:pic>
      <p:pic>
        <p:nvPicPr>
          <p:cNvPr id="9" name="Picture 8" descr="FileNSMB2_Star_Co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74" y="4956364"/>
            <a:ext cx="314238" cy="306383"/>
          </a:xfrm>
          <a:prstGeom prst="rect">
            <a:avLst/>
          </a:prstGeom>
        </p:spPr>
      </p:pic>
      <p:pic>
        <p:nvPicPr>
          <p:cNvPr id="12" name="Picture 11" descr="Vanna_March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50" y="1730102"/>
            <a:ext cx="2946400" cy="3975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18150" y="5701947"/>
            <a:ext cx="294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CHE PREZZI!</a:t>
            </a:r>
            <a:endParaRPr lang="en-US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576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err="1" smtClean="0"/>
              <a:t>Motivazioni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 </a:t>
            </a:r>
            <a:r>
              <a:rPr lang="en-US" dirty="0" err="1" smtClean="0"/>
              <a:t>scopo</a:t>
            </a:r>
            <a:r>
              <a:rPr lang="en-US" dirty="0" smtClean="0"/>
              <a:t> del </a:t>
            </a:r>
            <a:r>
              <a:rPr lang="en-US" dirty="0" err="1" smtClean="0"/>
              <a:t>progetto</a:t>
            </a:r>
            <a:r>
              <a:rPr lang="en-US" dirty="0" smtClean="0"/>
              <a:t> </a:t>
            </a:r>
            <a:r>
              <a:rPr lang="en-US" dirty="0" err="1" smtClean="0"/>
              <a:t>è</a:t>
            </a:r>
            <a:r>
              <a:rPr lang="en-US" dirty="0" smtClean="0"/>
              <a:t> </a:t>
            </a:r>
            <a:r>
              <a:rPr lang="en-US" dirty="0" err="1" smtClean="0"/>
              <a:t>aiutare</a:t>
            </a:r>
            <a:r>
              <a:rPr lang="en-US" dirty="0" smtClean="0"/>
              <a:t> il </a:t>
            </a:r>
            <a:r>
              <a:rPr lang="en-US" dirty="0" err="1" smtClean="0"/>
              <a:t>pescatore</a:t>
            </a:r>
            <a:r>
              <a:rPr lang="en-US" dirty="0" smtClean="0"/>
              <a:t> a </a:t>
            </a:r>
            <a:r>
              <a:rPr lang="en-US" dirty="0" err="1" smtClean="0"/>
              <a:t>scegliere</a:t>
            </a:r>
            <a:r>
              <a:rPr lang="en-US" dirty="0" smtClean="0"/>
              <a:t> la </a:t>
            </a:r>
            <a:r>
              <a:rPr lang="en-US" dirty="0" err="1" smtClean="0"/>
              <a:t>strategia</a:t>
            </a:r>
            <a:r>
              <a:rPr lang="en-US" dirty="0" smtClean="0"/>
              <a:t> </a:t>
            </a:r>
            <a:r>
              <a:rPr lang="en-US" dirty="0" err="1" smtClean="0"/>
              <a:t>migliore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come </a:t>
            </a:r>
            <a:r>
              <a:rPr lang="en-US" dirty="0" err="1" smtClean="0"/>
              <a:t>trasportare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suoi</a:t>
            </a:r>
            <a:r>
              <a:rPr lang="en-US" dirty="0" smtClean="0"/>
              <a:t> </a:t>
            </a:r>
            <a:r>
              <a:rPr lang="en-US" dirty="0" err="1" smtClean="0"/>
              <a:t>beni</a:t>
            </a:r>
            <a:r>
              <a:rPr lang="en-US" dirty="0" smtClean="0"/>
              <a:t> </a:t>
            </a:r>
            <a:r>
              <a:rPr lang="en-US" dirty="0" err="1" smtClean="0"/>
              <a:t>sull’altra</a:t>
            </a:r>
            <a:r>
              <a:rPr lang="en-US" dirty="0" smtClean="0"/>
              <a:t> </a:t>
            </a:r>
            <a:r>
              <a:rPr lang="en-US" dirty="0" err="1" smtClean="0"/>
              <a:t>sponda</a:t>
            </a:r>
            <a:r>
              <a:rPr lang="en-US" dirty="0" smtClean="0"/>
              <a:t> del </a:t>
            </a:r>
            <a:r>
              <a:rPr lang="en-US" dirty="0" err="1" smtClean="0"/>
              <a:t>fiume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obiettiv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504" y="2925214"/>
            <a:ext cx="4150021" cy="3112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906" y="3949092"/>
            <a:ext cx="4205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 smtClean="0">
                <a:solidFill>
                  <a:srgbClr val="FFFFFF"/>
                </a:solidFill>
              </a:rPr>
              <a:t>Qualche</a:t>
            </a:r>
            <a:r>
              <a:rPr lang="en-US" sz="4800" b="1" dirty="0" smtClean="0">
                <a:solidFill>
                  <a:srgbClr val="FFFFFF"/>
                </a:solidFill>
              </a:rPr>
              <a:t> idea?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817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555</TotalTime>
  <Words>865</Words>
  <Application>Microsoft Macintosh PowerPoint</Application>
  <PresentationFormat>On-screen Show (4:3)</PresentationFormat>
  <Paragraphs>220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Revolution</vt:lpstr>
      <vt:lpstr>PowerPoint Presentation</vt:lpstr>
      <vt:lpstr>PowerPoint Presentation</vt:lpstr>
      <vt:lpstr>PowerPoint Presentation</vt:lpstr>
      <vt:lpstr>Componenti del team</vt:lpstr>
      <vt:lpstr>PROBLEMA</vt:lpstr>
      <vt:lpstr>PROBLEMA</vt:lpstr>
      <vt:lpstr>Criticità</vt:lpstr>
      <vt:lpstr>Elenco prezzi</vt:lpstr>
      <vt:lpstr>Motivazioni</vt:lpstr>
      <vt:lpstr>Stakeholder</vt:lpstr>
      <vt:lpstr>SOLUZIONE 1 - INFORMATICO</vt:lpstr>
      <vt:lpstr>SOLUZIONE 2 - INGEGNERE DEL SW </vt:lpstr>
      <vt:lpstr>SOLUZIONE 3 - INGEGNERE DEL SW</vt:lpstr>
      <vt:lpstr>SOLUZIONE 4 - INGEGNERE DEL SW</vt:lpstr>
      <vt:lpstr>Analisi soluzione 1 - Informatico </vt:lpstr>
      <vt:lpstr>Analisi soluzione 2 - ingegnere </vt:lpstr>
      <vt:lpstr>Analisi soluzione 3 - ingegnere </vt:lpstr>
      <vt:lpstr>Analisi soluzione 4 - ingegnere</vt:lpstr>
      <vt:lpstr>Riassumendo:</vt:lpstr>
      <vt:lpstr>Quale scegliamo?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</dc:creator>
  <cp:lastModifiedBy>Stefano Carta</cp:lastModifiedBy>
  <cp:revision>61</cp:revision>
  <dcterms:created xsi:type="dcterms:W3CDTF">2016-03-30T14:14:01Z</dcterms:created>
  <dcterms:modified xsi:type="dcterms:W3CDTF">2016-04-11T16:33:38Z</dcterms:modified>
</cp:coreProperties>
</file>