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61" r:id="rId3"/>
    <p:sldId id="262" r:id="rId4"/>
    <p:sldId id="276" r:id="rId5"/>
    <p:sldId id="277" r:id="rId6"/>
    <p:sldId id="278" r:id="rId7"/>
    <p:sldId id="263" r:id="rId8"/>
    <p:sldId id="280" r:id="rId9"/>
    <p:sldId id="264" r:id="rId10"/>
    <p:sldId id="288" r:id="rId11"/>
    <p:sldId id="285" r:id="rId12"/>
    <p:sldId id="289" r:id="rId13"/>
    <p:sldId id="290" r:id="rId14"/>
    <p:sldId id="291" r:id="rId15"/>
    <p:sldId id="292" r:id="rId16"/>
    <p:sldId id="293" r:id="rId17"/>
    <p:sldId id="294" r:id="rId18"/>
    <p:sldId id="295" r:id="rId19"/>
    <p:sldId id="283" r:id="rId20"/>
    <p:sldId id="265" r:id="rId21"/>
    <p:sldId id="267" r:id="rId22"/>
    <p:sldId id="260"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9F8E"/>
    <a:srgbClr val="ECECEC"/>
    <a:srgbClr val="3D3C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44" autoAdjust="0"/>
  </p:normalViewPr>
  <p:slideViewPr>
    <p:cSldViewPr snapToGrid="0" showGuides="1">
      <p:cViewPr varScale="1">
        <p:scale>
          <a:sx n="86" d="100"/>
          <a:sy n="86" d="100"/>
        </p:scale>
        <p:origin x="562" y="6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C75307-0F3C-4A43-8065-E883FF3F7DA4}" type="datetimeFigureOut">
              <a:rPr lang="zh-CN" altLang="en-US" smtClean="0"/>
              <a:t>2021/9/3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BEF871-DCFF-401F-AFA6-E4E704D9FD36}" type="slidenum">
              <a:rPr lang="zh-CN" altLang="en-US" smtClean="0"/>
              <a:t>‹#›</a:t>
            </a:fld>
            <a:endParaRPr lang="zh-CN" altLang="en-US"/>
          </a:p>
        </p:txBody>
      </p:sp>
    </p:spTree>
    <p:extLst>
      <p:ext uri="{BB962C8B-B14F-4D97-AF65-F5344CB8AC3E}">
        <p14:creationId xmlns:p14="http://schemas.microsoft.com/office/powerpoint/2010/main" val="3218871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6BEF871-DCFF-401F-AFA6-E4E704D9FD36}" type="slidenum">
              <a:rPr lang="zh-CN" altLang="en-US" smtClean="0"/>
              <a:t>18</a:t>
            </a:fld>
            <a:endParaRPr lang="zh-CN" altLang="en-US"/>
          </a:p>
        </p:txBody>
      </p:sp>
    </p:spTree>
    <p:extLst>
      <p:ext uri="{BB962C8B-B14F-4D97-AF65-F5344CB8AC3E}">
        <p14:creationId xmlns:p14="http://schemas.microsoft.com/office/powerpoint/2010/main" val="3595028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7781F5-38F1-481E-8616-484DE9435D9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33EB85C-0C7D-4218-BB12-34BF89FEB5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a16="http://schemas.microsoft.com/office/drawing/2014/main" id="{61171241-D27A-4111-ADAD-7459A8AC338E}"/>
              </a:ext>
            </a:extLst>
          </p:cNvPr>
          <p:cNvSpPr>
            <a:spLocks noGrp="1"/>
          </p:cNvSpPr>
          <p:nvPr>
            <p:ph type="dt" sz="half" idx="10"/>
          </p:nvPr>
        </p:nvSpPr>
        <p:spPr/>
        <p:txBody>
          <a:bodyPr/>
          <a:lstStyle/>
          <a:p>
            <a:fld id="{74CF2F71-BF46-48B1-882C-C0B5C01B2F06}" type="datetimeFigureOut">
              <a:rPr lang="zh-CN" altLang="en-US" smtClean="0"/>
              <a:t>2021/9/3</a:t>
            </a:fld>
            <a:endParaRPr lang="zh-CN" altLang="en-US"/>
          </a:p>
        </p:txBody>
      </p:sp>
      <p:sp>
        <p:nvSpPr>
          <p:cNvPr id="5" name="页脚占位符 4">
            <a:extLst>
              <a:ext uri="{FF2B5EF4-FFF2-40B4-BE49-F238E27FC236}">
                <a16:creationId xmlns:a16="http://schemas.microsoft.com/office/drawing/2014/main" id="{32923535-70B8-4C70-8E78-2B77C64A321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0CEAA4C-7AD3-4D2B-89C7-30B35E833030}"/>
              </a:ext>
            </a:extLst>
          </p:cNvPr>
          <p:cNvSpPr>
            <a:spLocks noGrp="1"/>
          </p:cNvSpPr>
          <p:nvPr>
            <p:ph type="sldNum" sz="quarter" idx="12"/>
          </p:nvPr>
        </p:nvSpPr>
        <p:spPr/>
        <p:txBody>
          <a:bodyPr/>
          <a:lstStyle/>
          <a:p>
            <a:fld id="{E6FF69E4-0013-41C1-B3EE-EE168FA57567}" type="slidenum">
              <a:rPr lang="zh-CN" altLang="en-US" smtClean="0"/>
              <a:t>‹#›</a:t>
            </a:fld>
            <a:endParaRPr lang="zh-CN" altLang="en-US"/>
          </a:p>
        </p:txBody>
      </p:sp>
    </p:spTree>
    <p:extLst>
      <p:ext uri="{BB962C8B-B14F-4D97-AF65-F5344CB8AC3E}">
        <p14:creationId xmlns:p14="http://schemas.microsoft.com/office/powerpoint/2010/main" val="712264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044B28-8E4D-4549-9970-B301A79103F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0B7101A-BE2C-41E3-AE07-D1C3ACE8BE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09DC19F4-B011-425F-8599-8F768F9D1C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EA6C242-D404-4024-AFBB-571DAD60EA32}"/>
              </a:ext>
            </a:extLst>
          </p:cNvPr>
          <p:cNvSpPr>
            <a:spLocks noGrp="1"/>
          </p:cNvSpPr>
          <p:nvPr>
            <p:ph type="dt" sz="half" idx="10"/>
          </p:nvPr>
        </p:nvSpPr>
        <p:spPr/>
        <p:txBody>
          <a:bodyPr/>
          <a:lstStyle/>
          <a:p>
            <a:fld id="{74CF2F71-BF46-48B1-882C-C0B5C01B2F06}" type="datetimeFigureOut">
              <a:rPr lang="zh-CN" altLang="en-US" smtClean="0"/>
              <a:t>2021/9/3</a:t>
            </a:fld>
            <a:endParaRPr lang="zh-CN" altLang="en-US"/>
          </a:p>
        </p:txBody>
      </p:sp>
      <p:sp>
        <p:nvSpPr>
          <p:cNvPr id="6" name="页脚占位符 5">
            <a:extLst>
              <a:ext uri="{FF2B5EF4-FFF2-40B4-BE49-F238E27FC236}">
                <a16:creationId xmlns:a16="http://schemas.microsoft.com/office/drawing/2014/main" id="{A0CC99B6-D7D5-435F-ACF1-ADF33024F69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99C16DA-DE21-4FF1-B03F-8EC46E7EF75F}"/>
              </a:ext>
            </a:extLst>
          </p:cNvPr>
          <p:cNvSpPr>
            <a:spLocks noGrp="1"/>
          </p:cNvSpPr>
          <p:nvPr>
            <p:ph type="sldNum" sz="quarter" idx="12"/>
          </p:nvPr>
        </p:nvSpPr>
        <p:spPr/>
        <p:txBody>
          <a:bodyPr/>
          <a:lstStyle/>
          <a:p>
            <a:fld id="{E6FF69E4-0013-41C1-B3EE-EE168FA57567}" type="slidenum">
              <a:rPr lang="zh-CN" altLang="en-US" smtClean="0"/>
              <a:t>‹#›</a:t>
            </a:fld>
            <a:endParaRPr lang="zh-CN" altLang="en-US"/>
          </a:p>
        </p:txBody>
      </p:sp>
    </p:spTree>
    <p:extLst>
      <p:ext uri="{BB962C8B-B14F-4D97-AF65-F5344CB8AC3E}">
        <p14:creationId xmlns:p14="http://schemas.microsoft.com/office/powerpoint/2010/main" val="2524693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A574BF-9F85-4841-9EE2-883C02EDA0F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B3878C2-4059-4DC5-BE43-A78CBDF67B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6A117B8-0C29-461C-A759-A552D02900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4C0AEB5-52D9-4E15-B783-876426DA1EC4}"/>
              </a:ext>
            </a:extLst>
          </p:cNvPr>
          <p:cNvSpPr>
            <a:spLocks noGrp="1"/>
          </p:cNvSpPr>
          <p:nvPr>
            <p:ph type="dt" sz="half" idx="10"/>
          </p:nvPr>
        </p:nvSpPr>
        <p:spPr/>
        <p:txBody>
          <a:bodyPr/>
          <a:lstStyle/>
          <a:p>
            <a:fld id="{74CF2F71-BF46-48B1-882C-C0B5C01B2F06}" type="datetimeFigureOut">
              <a:rPr lang="zh-CN" altLang="en-US" smtClean="0"/>
              <a:t>2021/9/3</a:t>
            </a:fld>
            <a:endParaRPr lang="zh-CN" altLang="en-US"/>
          </a:p>
        </p:txBody>
      </p:sp>
      <p:sp>
        <p:nvSpPr>
          <p:cNvPr id="6" name="页脚占位符 5">
            <a:extLst>
              <a:ext uri="{FF2B5EF4-FFF2-40B4-BE49-F238E27FC236}">
                <a16:creationId xmlns:a16="http://schemas.microsoft.com/office/drawing/2014/main" id="{4E9655D0-01EE-43ED-A898-5339437A162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3AFE004-20F0-4BF8-B699-87EFBE1332FE}"/>
              </a:ext>
            </a:extLst>
          </p:cNvPr>
          <p:cNvSpPr>
            <a:spLocks noGrp="1"/>
          </p:cNvSpPr>
          <p:nvPr>
            <p:ph type="sldNum" sz="quarter" idx="12"/>
          </p:nvPr>
        </p:nvSpPr>
        <p:spPr/>
        <p:txBody>
          <a:bodyPr/>
          <a:lstStyle/>
          <a:p>
            <a:fld id="{E6FF69E4-0013-41C1-B3EE-EE168FA57567}" type="slidenum">
              <a:rPr lang="zh-CN" altLang="en-US" smtClean="0"/>
              <a:t>‹#›</a:t>
            </a:fld>
            <a:endParaRPr lang="zh-CN" altLang="en-US"/>
          </a:p>
        </p:txBody>
      </p:sp>
    </p:spTree>
    <p:extLst>
      <p:ext uri="{BB962C8B-B14F-4D97-AF65-F5344CB8AC3E}">
        <p14:creationId xmlns:p14="http://schemas.microsoft.com/office/powerpoint/2010/main" val="36694472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328F8C-7151-4B85-A560-58A021EBD4A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9B53A89-DEB6-4ED4-B483-7BCB64535AD9}"/>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EAF35A1-3F07-40FE-92C9-5F5750C44100}"/>
              </a:ext>
            </a:extLst>
          </p:cNvPr>
          <p:cNvSpPr>
            <a:spLocks noGrp="1"/>
          </p:cNvSpPr>
          <p:nvPr>
            <p:ph type="dt" sz="half" idx="10"/>
          </p:nvPr>
        </p:nvSpPr>
        <p:spPr/>
        <p:txBody>
          <a:bodyPr/>
          <a:lstStyle/>
          <a:p>
            <a:fld id="{74CF2F71-BF46-48B1-882C-C0B5C01B2F06}" type="datetimeFigureOut">
              <a:rPr lang="zh-CN" altLang="en-US" smtClean="0"/>
              <a:t>2021/9/3</a:t>
            </a:fld>
            <a:endParaRPr lang="zh-CN" altLang="en-US"/>
          </a:p>
        </p:txBody>
      </p:sp>
      <p:sp>
        <p:nvSpPr>
          <p:cNvPr id="5" name="页脚占位符 4">
            <a:extLst>
              <a:ext uri="{FF2B5EF4-FFF2-40B4-BE49-F238E27FC236}">
                <a16:creationId xmlns:a16="http://schemas.microsoft.com/office/drawing/2014/main" id="{CCAB1B43-366F-4E04-A2B2-5F2D698376D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D254EF4-54A3-4737-B982-5BED0DB36E60}"/>
              </a:ext>
            </a:extLst>
          </p:cNvPr>
          <p:cNvSpPr>
            <a:spLocks noGrp="1"/>
          </p:cNvSpPr>
          <p:nvPr>
            <p:ph type="sldNum" sz="quarter" idx="12"/>
          </p:nvPr>
        </p:nvSpPr>
        <p:spPr/>
        <p:txBody>
          <a:bodyPr/>
          <a:lstStyle/>
          <a:p>
            <a:fld id="{E6FF69E4-0013-41C1-B3EE-EE168FA57567}" type="slidenum">
              <a:rPr lang="zh-CN" altLang="en-US" smtClean="0"/>
              <a:t>‹#›</a:t>
            </a:fld>
            <a:endParaRPr lang="zh-CN" altLang="en-US"/>
          </a:p>
        </p:txBody>
      </p:sp>
    </p:spTree>
    <p:extLst>
      <p:ext uri="{BB962C8B-B14F-4D97-AF65-F5344CB8AC3E}">
        <p14:creationId xmlns:p14="http://schemas.microsoft.com/office/powerpoint/2010/main" val="33690252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415C673-B95B-47C7-AB02-72FF15808DB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97B58B1-2F38-46EE-B6C3-087B92E5E3B7}"/>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5D5272E-9192-41F4-BD08-418D2372D6A0}"/>
              </a:ext>
            </a:extLst>
          </p:cNvPr>
          <p:cNvSpPr>
            <a:spLocks noGrp="1"/>
          </p:cNvSpPr>
          <p:nvPr>
            <p:ph type="dt" sz="half" idx="10"/>
          </p:nvPr>
        </p:nvSpPr>
        <p:spPr/>
        <p:txBody>
          <a:bodyPr/>
          <a:lstStyle/>
          <a:p>
            <a:fld id="{74CF2F71-BF46-48B1-882C-C0B5C01B2F06}" type="datetimeFigureOut">
              <a:rPr lang="zh-CN" altLang="en-US" smtClean="0"/>
              <a:t>2021/9/3</a:t>
            </a:fld>
            <a:endParaRPr lang="zh-CN" altLang="en-US"/>
          </a:p>
        </p:txBody>
      </p:sp>
      <p:sp>
        <p:nvSpPr>
          <p:cNvPr id="5" name="页脚占位符 4">
            <a:extLst>
              <a:ext uri="{FF2B5EF4-FFF2-40B4-BE49-F238E27FC236}">
                <a16:creationId xmlns:a16="http://schemas.microsoft.com/office/drawing/2014/main" id="{3EF2925E-A9AE-48A6-B6A0-6761D385053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B6A91F1-5F89-493A-90B1-03ABA1BCB78B}"/>
              </a:ext>
            </a:extLst>
          </p:cNvPr>
          <p:cNvSpPr>
            <a:spLocks noGrp="1"/>
          </p:cNvSpPr>
          <p:nvPr>
            <p:ph type="sldNum" sz="quarter" idx="12"/>
          </p:nvPr>
        </p:nvSpPr>
        <p:spPr/>
        <p:txBody>
          <a:bodyPr/>
          <a:lstStyle/>
          <a:p>
            <a:fld id="{E6FF69E4-0013-41C1-B3EE-EE168FA57567}" type="slidenum">
              <a:rPr lang="zh-CN" altLang="en-US" smtClean="0"/>
              <a:t>‹#›</a:t>
            </a:fld>
            <a:endParaRPr lang="zh-CN" altLang="en-US"/>
          </a:p>
        </p:txBody>
      </p:sp>
    </p:spTree>
    <p:extLst>
      <p:ext uri="{BB962C8B-B14F-4D97-AF65-F5344CB8AC3E}">
        <p14:creationId xmlns:p14="http://schemas.microsoft.com/office/powerpoint/2010/main" val="3563166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08BE6B-0F90-4501-AF99-C87BD934C7D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9385219-7DC4-4072-8A31-C17EFCEB4A4E}"/>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735FF5B-491E-48FB-BAB6-2EA48A039EC8}"/>
              </a:ext>
            </a:extLst>
          </p:cNvPr>
          <p:cNvSpPr>
            <a:spLocks noGrp="1"/>
          </p:cNvSpPr>
          <p:nvPr>
            <p:ph type="dt" sz="half" idx="10"/>
          </p:nvPr>
        </p:nvSpPr>
        <p:spPr/>
        <p:txBody>
          <a:bodyPr/>
          <a:lstStyle/>
          <a:p>
            <a:fld id="{74CF2F71-BF46-48B1-882C-C0B5C01B2F06}" type="datetimeFigureOut">
              <a:rPr lang="zh-CN" altLang="en-US" smtClean="0"/>
              <a:t>2021/9/3</a:t>
            </a:fld>
            <a:endParaRPr lang="zh-CN" altLang="en-US"/>
          </a:p>
        </p:txBody>
      </p:sp>
      <p:sp>
        <p:nvSpPr>
          <p:cNvPr id="5" name="页脚占位符 4">
            <a:extLst>
              <a:ext uri="{FF2B5EF4-FFF2-40B4-BE49-F238E27FC236}">
                <a16:creationId xmlns:a16="http://schemas.microsoft.com/office/drawing/2014/main" id="{F9B54435-342D-46E7-8296-7D69BEBC1A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6D19CFA-1F4A-4061-809B-EF294783E9FD}"/>
              </a:ext>
            </a:extLst>
          </p:cNvPr>
          <p:cNvSpPr>
            <a:spLocks noGrp="1"/>
          </p:cNvSpPr>
          <p:nvPr>
            <p:ph type="sldNum" sz="quarter" idx="12"/>
          </p:nvPr>
        </p:nvSpPr>
        <p:spPr/>
        <p:txBody>
          <a:bodyPr/>
          <a:lstStyle/>
          <a:p>
            <a:fld id="{E6FF69E4-0013-41C1-B3EE-EE168FA57567}" type="slidenum">
              <a:rPr lang="zh-CN" altLang="en-US" smtClean="0"/>
              <a:t>‹#›</a:t>
            </a:fld>
            <a:endParaRPr lang="zh-CN" altLang="en-US"/>
          </a:p>
        </p:txBody>
      </p:sp>
    </p:spTree>
    <p:extLst>
      <p:ext uri="{BB962C8B-B14F-4D97-AF65-F5344CB8AC3E}">
        <p14:creationId xmlns:p14="http://schemas.microsoft.com/office/powerpoint/2010/main" val="872326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9C2A6C-2EA0-488A-BAA1-07C42B6D240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5969922-392A-421C-828D-6A747A8901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5478C173-3CF7-4864-85F4-A61FE4D5F7E6}"/>
              </a:ext>
            </a:extLst>
          </p:cNvPr>
          <p:cNvSpPr>
            <a:spLocks noGrp="1"/>
          </p:cNvSpPr>
          <p:nvPr>
            <p:ph type="dt" sz="half" idx="10"/>
          </p:nvPr>
        </p:nvSpPr>
        <p:spPr/>
        <p:txBody>
          <a:bodyPr/>
          <a:lstStyle/>
          <a:p>
            <a:fld id="{74CF2F71-BF46-48B1-882C-C0B5C01B2F06}" type="datetimeFigureOut">
              <a:rPr lang="zh-CN" altLang="en-US" smtClean="0"/>
              <a:t>2021/9/3</a:t>
            </a:fld>
            <a:endParaRPr lang="zh-CN" altLang="en-US"/>
          </a:p>
        </p:txBody>
      </p:sp>
      <p:sp>
        <p:nvSpPr>
          <p:cNvPr id="5" name="页脚占位符 4">
            <a:extLst>
              <a:ext uri="{FF2B5EF4-FFF2-40B4-BE49-F238E27FC236}">
                <a16:creationId xmlns:a16="http://schemas.microsoft.com/office/drawing/2014/main" id="{972F5357-32A8-4585-B562-1760141F78E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486526E-FB68-44B0-A0C8-5A73D8417CA7}"/>
              </a:ext>
            </a:extLst>
          </p:cNvPr>
          <p:cNvSpPr>
            <a:spLocks noGrp="1"/>
          </p:cNvSpPr>
          <p:nvPr>
            <p:ph type="sldNum" sz="quarter" idx="12"/>
          </p:nvPr>
        </p:nvSpPr>
        <p:spPr/>
        <p:txBody>
          <a:bodyPr/>
          <a:lstStyle/>
          <a:p>
            <a:fld id="{E6FF69E4-0013-41C1-B3EE-EE168FA57567}" type="slidenum">
              <a:rPr lang="zh-CN" altLang="en-US" smtClean="0"/>
              <a:t>‹#›</a:t>
            </a:fld>
            <a:endParaRPr lang="zh-CN" altLang="en-US"/>
          </a:p>
        </p:txBody>
      </p:sp>
    </p:spTree>
    <p:extLst>
      <p:ext uri="{BB962C8B-B14F-4D97-AF65-F5344CB8AC3E}">
        <p14:creationId xmlns:p14="http://schemas.microsoft.com/office/powerpoint/2010/main" val="892948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609D9E-2E23-4D21-98D2-477DD752932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8CB4432-B514-498F-B24B-21C6B8422CDE}"/>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47CE6CF7-71A5-4D3D-B3BF-1B153B8BE508}"/>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F60696A1-CC5F-4EE4-96B2-DA846FFEFBF5}"/>
              </a:ext>
            </a:extLst>
          </p:cNvPr>
          <p:cNvSpPr>
            <a:spLocks noGrp="1"/>
          </p:cNvSpPr>
          <p:nvPr>
            <p:ph type="dt" sz="half" idx="10"/>
          </p:nvPr>
        </p:nvSpPr>
        <p:spPr/>
        <p:txBody>
          <a:bodyPr/>
          <a:lstStyle/>
          <a:p>
            <a:fld id="{74CF2F71-BF46-48B1-882C-C0B5C01B2F06}" type="datetimeFigureOut">
              <a:rPr lang="zh-CN" altLang="en-US" smtClean="0"/>
              <a:t>2021/9/3</a:t>
            </a:fld>
            <a:endParaRPr lang="zh-CN" altLang="en-US"/>
          </a:p>
        </p:txBody>
      </p:sp>
      <p:sp>
        <p:nvSpPr>
          <p:cNvPr id="6" name="页脚占位符 5">
            <a:extLst>
              <a:ext uri="{FF2B5EF4-FFF2-40B4-BE49-F238E27FC236}">
                <a16:creationId xmlns:a16="http://schemas.microsoft.com/office/drawing/2014/main" id="{42F33401-D610-4607-A2C1-D9F8F58B07C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6567376-059B-4E2F-AC56-22D7C9C2E6B2}"/>
              </a:ext>
            </a:extLst>
          </p:cNvPr>
          <p:cNvSpPr>
            <a:spLocks noGrp="1"/>
          </p:cNvSpPr>
          <p:nvPr>
            <p:ph type="sldNum" sz="quarter" idx="12"/>
          </p:nvPr>
        </p:nvSpPr>
        <p:spPr/>
        <p:txBody>
          <a:bodyPr/>
          <a:lstStyle/>
          <a:p>
            <a:fld id="{E6FF69E4-0013-41C1-B3EE-EE168FA57567}" type="slidenum">
              <a:rPr lang="zh-CN" altLang="en-US" smtClean="0"/>
              <a:t>‹#›</a:t>
            </a:fld>
            <a:endParaRPr lang="zh-CN" altLang="en-US"/>
          </a:p>
        </p:txBody>
      </p:sp>
    </p:spTree>
    <p:extLst>
      <p:ext uri="{BB962C8B-B14F-4D97-AF65-F5344CB8AC3E}">
        <p14:creationId xmlns:p14="http://schemas.microsoft.com/office/powerpoint/2010/main" val="2161798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2EE98C-DC5C-4B8A-94B1-DC735E7E38E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85DFB94-084D-4970-8DDA-22119C8ED4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26BA2FA2-9412-4BF5-8202-0816B522F043}"/>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7F719369-1044-447E-9B07-1EBAA06D65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1E3E7388-EEDD-45DF-AD76-5FD5A5113C90}"/>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02F4043E-B38C-40E1-B475-E866E2DCCB2B}"/>
              </a:ext>
            </a:extLst>
          </p:cNvPr>
          <p:cNvSpPr>
            <a:spLocks noGrp="1"/>
          </p:cNvSpPr>
          <p:nvPr>
            <p:ph type="dt" sz="half" idx="10"/>
          </p:nvPr>
        </p:nvSpPr>
        <p:spPr/>
        <p:txBody>
          <a:bodyPr/>
          <a:lstStyle/>
          <a:p>
            <a:fld id="{74CF2F71-BF46-48B1-882C-C0B5C01B2F06}" type="datetimeFigureOut">
              <a:rPr lang="zh-CN" altLang="en-US" smtClean="0"/>
              <a:t>2021/9/3</a:t>
            </a:fld>
            <a:endParaRPr lang="zh-CN" altLang="en-US"/>
          </a:p>
        </p:txBody>
      </p:sp>
      <p:sp>
        <p:nvSpPr>
          <p:cNvPr id="8" name="页脚占位符 7">
            <a:extLst>
              <a:ext uri="{FF2B5EF4-FFF2-40B4-BE49-F238E27FC236}">
                <a16:creationId xmlns:a16="http://schemas.microsoft.com/office/drawing/2014/main" id="{71FF9612-7FC1-458C-A054-0B888021BEB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6A2CFF5-961A-4479-B530-30EBE96B9AF2}"/>
              </a:ext>
            </a:extLst>
          </p:cNvPr>
          <p:cNvSpPr>
            <a:spLocks noGrp="1"/>
          </p:cNvSpPr>
          <p:nvPr>
            <p:ph type="sldNum" sz="quarter" idx="12"/>
          </p:nvPr>
        </p:nvSpPr>
        <p:spPr/>
        <p:txBody>
          <a:bodyPr/>
          <a:lstStyle/>
          <a:p>
            <a:fld id="{E6FF69E4-0013-41C1-B3EE-EE168FA57567}" type="slidenum">
              <a:rPr lang="zh-CN" altLang="en-US" smtClean="0"/>
              <a:t>‹#›</a:t>
            </a:fld>
            <a:endParaRPr lang="zh-CN" altLang="en-US"/>
          </a:p>
        </p:txBody>
      </p:sp>
    </p:spTree>
    <p:extLst>
      <p:ext uri="{BB962C8B-B14F-4D97-AF65-F5344CB8AC3E}">
        <p14:creationId xmlns:p14="http://schemas.microsoft.com/office/powerpoint/2010/main" val="3241357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F76941-CC88-41C4-B043-8B2CC77F728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B73FC27-629A-4903-B0A6-411B4890EABD}"/>
              </a:ext>
            </a:extLst>
          </p:cNvPr>
          <p:cNvSpPr>
            <a:spLocks noGrp="1"/>
          </p:cNvSpPr>
          <p:nvPr>
            <p:ph type="dt" sz="half" idx="10"/>
          </p:nvPr>
        </p:nvSpPr>
        <p:spPr/>
        <p:txBody>
          <a:bodyPr/>
          <a:lstStyle/>
          <a:p>
            <a:fld id="{74CF2F71-BF46-48B1-882C-C0B5C01B2F06}" type="datetimeFigureOut">
              <a:rPr lang="zh-CN" altLang="en-US" smtClean="0"/>
              <a:t>2021/9/3</a:t>
            </a:fld>
            <a:endParaRPr lang="zh-CN" altLang="en-US"/>
          </a:p>
        </p:txBody>
      </p:sp>
      <p:sp>
        <p:nvSpPr>
          <p:cNvPr id="4" name="页脚占位符 3">
            <a:extLst>
              <a:ext uri="{FF2B5EF4-FFF2-40B4-BE49-F238E27FC236}">
                <a16:creationId xmlns:a16="http://schemas.microsoft.com/office/drawing/2014/main" id="{8A2AA44B-DB5C-42A3-800C-956EBD030F4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3EBE785-5F13-4D31-9A80-23B4E717CAC5}"/>
              </a:ext>
            </a:extLst>
          </p:cNvPr>
          <p:cNvSpPr>
            <a:spLocks noGrp="1"/>
          </p:cNvSpPr>
          <p:nvPr>
            <p:ph type="sldNum" sz="quarter" idx="12"/>
          </p:nvPr>
        </p:nvSpPr>
        <p:spPr/>
        <p:txBody>
          <a:bodyPr/>
          <a:lstStyle/>
          <a:p>
            <a:fld id="{E6FF69E4-0013-41C1-B3EE-EE168FA57567}" type="slidenum">
              <a:rPr lang="zh-CN" altLang="en-US" smtClean="0"/>
              <a:t>‹#›</a:t>
            </a:fld>
            <a:endParaRPr lang="zh-CN" altLang="en-US"/>
          </a:p>
        </p:txBody>
      </p:sp>
    </p:spTree>
    <p:extLst>
      <p:ext uri="{BB962C8B-B14F-4D97-AF65-F5344CB8AC3E}">
        <p14:creationId xmlns:p14="http://schemas.microsoft.com/office/powerpoint/2010/main" val="1922773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2237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1039074E-CABF-48A3-98CC-29229DABC41B}"/>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2000" cy="6858000"/>
          </a:xfrm>
          <a:prstGeom prst="rect">
            <a:avLst/>
          </a:prstGeom>
        </p:spPr>
      </p:pic>
    </p:spTree>
    <p:extLst>
      <p:ext uri="{BB962C8B-B14F-4D97-AF65-F5344CB8AC3E}">
        <p14:creationId xmlns:p14="http://schemas.microsoft.com/office/powerpoint/2010/main" val="761067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空白">
    <p:bg>
      <p:bgPr>
        <a:solidFill>
          <a:srgbClr val="ECECEC"/>
        </a:solidFill>
        <a:effectLst/>
      </p:bgPr>
    </p:bg>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2F5EBEB7-5CB1-43EB-A11F-8C65F0962C37}"/>
              </a:ext>
            </a:extLst>
          </p:cNvPr>
          <p:cNvGrpSpPr/>
          <p:nvPr userDrawn="1"/>
        </p:nvGrpSpPr>
        <p:grpSpPr>
          <a:xfrm>
            <a:off x="0" y="233680"/>
            <a:ext cx="365760" cy="467360"/>
            <a:chOff x="0" y="233680"/>
            <a:chExt cx="365760" cy="467360"/>
          </a:xfrm>
        </p:grpSpPr>
        <p:sp>
          <p:nvSpPr>
            <p:cNvPr id="4" name="矩形 3">
              <a:extLst>
                <a:ext uri="{FF2B5EF4-FFF2-40B4-BE49-F238E27FC236}">
                  <a16:creationId xmlns:a16="http://schemas.microsoft.com/office/drawing/2014/main" id="{48F8A25F-4774-4D87-8B72-EFF7DA71AC26}"/>
                </a:ext>
              </a:extLst>
            </p:cNvPr>
            <p:cNvSpPr/>
            <p:nvPr/>
          </p:nvSpPr>
          <p:spPr>
            <a:xfrm>
              <a:off x="0" y="233680"/>
              <a:ext cx="233680" cy="467360"/>
            </a:xfrm>
            <a:prstGeom prst="rect">
              <a:avLst/>
            </a:prstGeom>
            <a:solidFill>
              <a:srgbClr val="199F8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矩形 4">
              <a:extLst>
                <a:ext uri="{FF2B5EF4-FFF2-40B4-BE49-F238E27FC236}">
                  <a16:creationId xmlns:a16="http://schemas.microsoft.com/office/drawing/2014/main" id="{190BE492-99FE-488D-B198-EA1E69A163D7}"/>
                </a:ext>
              </a:extLst>
            </p:cNvPr>
            <p:cNvSpPr/>
            <p:nvPr/>
          </p:nvSpPr>
          <p:spPr>
            <a:xfrm>
              <a:off x="274320" y="233680"/>
              <a:ext cx="91440" cy="467360"/>
            </a:xfrm>
            <a:prstGeom prst="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Tree>
    <p:extLst>
      <p:ext uri="{BB962C8B-B14F-4D97-AF65-F5344CB8AC3E}">
        <p14:creationId xmlns:p14="http://schemas.microsoft.com/office/powerpoint/2010/main" val="2650689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31F4788-573C-45A3-8FCD-D21989CF3C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C1F84A9-BCE2-4F9F-97A1-00694FCE6F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C05069F-13F6-4647-AE76-CAD31E1E39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CF2F71-BF46-48B1-882C-C0B5C01B2F06}" type="datetimeFigureOut">
              <a:rPr lang="zh-CN" altLang="en-US" smtClean="0"/>
              <a:t>2021/9/3</a:t>
            </a:fld>
            <a:endParaRPr lang="zh-CN" altLang="en-US"/>
          </a:p>
        </p:txBody>
      </p:sp>
      <p:sp>
        <p:nvSpPr>
          <p:cNvPr id="5" name="页脚占位符 4">
            <a:extLst>
              <a:ext uri="{FF2B5EF4-FFF2-40B4-BE49-F238E27FC236}">
                <a16:creationId xmlns:a16="http://schemas.microsoft.com/office/drawing/2014/main" id="{A6501749-0F3B-4B26-A120-D223907054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E6B5839-3EA8-4F82-9875-EECA9E58F7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FF69E4-0013-41C1-B3EE-EE168FA57567}" type="slidenum">
              <a:rPr lang="zh-CN" altLang="en-US" smtClean="0"/>
              <a:t>‹#›</a:t>
            </a:fld>
            <a:endParaRPr lang="zh-CN" altLang="en-US"/>
          </a:p>
        </p:txBody>
      </p:sp>
    </p:spTree>
    <p:extLst>
      <p:ext uri="{BB962C8B-B14F-4D97-AF65-F5344CB8AC3E}">
        <p14:creationId xmlns:p14="http://schemas.microsoft.com/office/powerpoint/2010/main" val="28764594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61" r:id="rId9"/>
    <p:sldLayoutId id="2147483656" r:id="rId10"/>
    <p:sldLayoutId id="2147483657" r:id="rId11"/>
    <p:sldLayoutId id="2147483658" r:id="rId12"/>
    <p:sldLayoutId id="214748365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9.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0236BE2-1412-4183-83B2-1E49545D51A7}"/>
              </a:ext>
            </a:extLst>
          </p:cNvPr>
          <p:cNvSpPr txBox="1"/>
          <p:nvPr/>
        </p:nvSpPr>
        <p:spPr>
          <a:xfrm>
            <a:off x="2023620" y="3004794"/>
            <a:ext cx="8144759" cy="830997"/>
          </a:xfrm>
          <a:prstGeom prst="rect">
            <a:avLst/>
          </a:prstGeom>
          <a:noFill/>
        </p:spPr>
        <p:txBody>
          <a:bodyPr wrap="square" rtlCol="0">
            <a:spAutoFit/>
          </a:bodyPr>
          <a:lstStyle/>
          <a:p>
            <a:pPr algn="ctr"/>
            <a:r>
              <a:rPr lang="zh-CN" altLang="en-US" sz="4800" b="1" dirty="0">
                <a:solidFill>
                  <a:srgbClr val="199F8E"/>
                </a:solidFill>
                <a:latin typeface="微软雅黑" panose="020B0503020204020204" pitchFamily="34" charset="-122"/>
                <a:ea typeface="微软雅黑" panose="020B0503020204020204" pitchFamily="34" charset="-122"/>
              </a:rPr>
              <a:t>数据聚类读书报告会</a:t>
            </a:r>
          </a:p>
        </p:txBody>
      </p:sp>
      <p:sp>
        <p:nvSpPr>
          <p:cNvPr id="8" name="文本框 7">
            <a:extLst>
              <a:ext uri="{FF2B5EF4-FFF2-40B4-BE49-F238E27FC236}">
                <a16:creationId xmlns:a16="http://schemas.microsoft.com/office/drawing/2014/main" id="{EF46A1A6-5464-490E-9691-FD2B44E5AD18}"/>
              </a:ext>
            </a:extLst>
          </p:cNvPr>
          <p:cNvSpPr txBox="1"/>
          <p:nvPr/>
        </p:nvSpPr>
        <p:spPr>
          <a:xfrm>
            <a:off x="4434283" y="4496431"/>
            <a:ext cx="2912884" cy="523220"/>
          </a:xfrm>
          <a:prstGeom prst="rect">
            <a:avLst/>
          </a:prstGeom>
          <a:noFill/>
        </p:spPr>
        <p:txBody>
          <a:bodyPr wrap="square" rtlCol="0">
            <a:spAutoFit/>
          </a:bodyPr>
          <a:lstStyle/>
          <a:p>
            <a:pPr algn="ct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颜国强</a:t>
            </a:r>
            <a:endPar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11390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11871F3-BD48-4CBC-9250-0FB07DFB2B0C}"/>
              </a:ext>
            </a:extLst>
          </p:cNvPr>
          <p:cNvSpPr txBox="1"/>
          <p:nvPr/>
        </p:nvSpPr>
        <p:spPr>
          <a:xfrm>
            <a:off x="414779" y="292231"/>
            <a:ext cx="1800493" cy="369332"/>
          </a:xfrm>
          <a:prstGeom prst="rect">
            <a:avLst/>
          </a:prstGeom>
          <a:noFill/>
        </p:spPr>
        <p:txBody>
          <a:bodyPr wrap="none" rtlCol="0">
            <a:spAutoFit/>
          </a:bodyPr>
          <a:lstStyle/>
          <a:p>
            <a:r>
              <a:rPr lang="zh-CN" altLang="en-US" b="1" dirty="0"/>
              <a:t>基于模型的聚类</a:t>
            </a:r>
          </a:p>
        </p:txBody>
      </p:sp>
      <p:sp>
        <p:nvSpPr>
          <p:cNvPr id="3" name="文本框 2">
            <a:extLst>
              <a:ext uri="{FF2B5EF4-FFF2-40B4-BE49-F238E27FC236}">
                <a16:creationId xmlns:a16="http://schemas.microsoft.com/office/drawing/2014/main" id="{99670AC1-5294-45DE-ABE1-18BF008A20F8}"/>
              </a:ext>
            </a:extLst>
          </p:cNvPr>
          <p:cNvSpPr txBox="1"/>
          <p:nvPr/>
        </p:nvSpPr>
        <p:spPr>
          <a:xfrm>
            <a:off x="871140" y="1042373"/>
            <a:ext cx="9125115" cy="1754326"/>
          </a:xfrm>
          <a:prstGeom prst="rect">
            <a:avLst/>
          </a:prstGeom>
          <a:noFill/>
        </p:spPr>
        <p:txBody>
          <a:bodyPr wrap="square" rtlCol="0">
            <a:spAutoFit/>
          </a:bodyPr>
          <a:lstStyle/>
          <a:p>
            <a:r>
              <a:rPr lang="zh-CN" altLang="en-US" dirty="0"/>
              <a:t>基于模型的聚类方法从概率的角度为要聚类的数据构建一个数学模型，基于模型的聚类认为：同一个簇中的元素是服从相同的概率分布的</a:t>
            </a:r>
            <a:endParaRPr lang="en-US" altLang="zh-CN" dirty="0"/>
          </a:p>
          <a:p>
            <a:endParaRPr lang="en-US" altLang="zh-CN" dirty="0"/>
          </a:p>
          <a:p>
            <a:endParaRPr lang="en-US" altLang="zh-CN" dirty="0"/>
          </a:p>
          <a:p>
            <a:r>
              <a:rPr lang="zh-CN" altLang="en-US" dirty="0"/>
              <a:t>也就是说，如果要划分</a:t>
            </a:r>
            <a:r>
              <a:rPr lang="en-US" altLang="zh-CN" dirty="0"/>
              <a:t>K</a:t>
            </a:r>
            <a:r>
              <a:rPr lang="zh-CN" altLang="en-US" dirty="0"/>
              <a:t>个簇，那么这整个数据集中的每一个数据的概率密度都是由</a:t>
            </a:r>
            <a:r>
              <a:rPr lang="en-US" altLang="zh-CN" dirty="0"/>
              <a:t>K</a:t>
            </a:r>
            <a:r>
              <a:rPr lang="zh-CN" altLang="en-US" dirty="0"/>
              <a:t>个概率密度模型累加得到的，找到那个隶属度最大的概率模型，那它就属于那一个簇。</a:t>
            </a:r>
          </a:p>
        </p:txBody>
      </p:sp>
      <p:sp>
        <p:nvSpPr>
          <p:cNvPr id="4" name="文本框 3">
            <a:extLst>
              <a:ext uri="{FF2B5EF4-FFF2-40B4-BE49-F238E27FC236}">
                <a16:creationId xmlns:a16="http://schemas.microsoft.com/office/drawing/2014/main" id="{24D84D89-5D37-4B2A-B754-59F4CB1365FB}"/>
              </a:ext>
            </a:extLst>
          </p:cNvPr>
          <p:cNvSpPr txBox="1"/>
          <p:nvPr/>
        </p:nvSpPr>
        <p:spPr>
          <a:xfrm>
            <a:off x="967666" y="3622089"/>
            <a:ext cx="7082992" cy="369332"/>
          </a:xfrm>
          <a:prstGeom prst="rect">
            <a:avLst/>
          </a:prstGeom>
          <a:noFill/>
        </p:spPr>
        <p:txBody>
          <a:bodyPr wrap="square" rtlCol="0">
            <a:spAutoFit/>
          </a:bodyPr>
          <a:lstStyle/>
          <a:p>
            <a:r>
              <a:rPr lang="zh-CN" altLang="en-US" dirty="0"/>
              <a:t>根据概率模型的不同，又可以分为</a:t>
            </a:r>
            <a:r>
              <a:rPr lang="zh-CN" altLang="en-US" dirty="0">
                <a:solidFill>
                  <a:srgbClr val="00B0F0"/>
                </a:solidFill>
              </a:rPr>
              <a:t>高斯混合模型</a:t>
            </a:r>
            <a:r>
              <a:rPr lang="zh-CN" altLang="en-US" dirty="0"/>
              <a:t>和</a:t>
            </a:r>
            <a:r>
              <a:rPr lang="zh-CN" altLang="en-US" dirty="0">
                <a:solidFill>
                  <a:srgbClr val="00B0F0"/>
                </a:solidFill>
              </a:rPr>
              <a:t>伯努利混合模型</a:t>
            </a:r>
          </a:p>
        </p:txBody>
      </p:sp>
    </p:spTree>
    <p:extLst>
      <p:ext uri="{BB962C8B-B14F-4D97-AF65-F5344CB8AC3E}">
        <p14:creationId xmlns:p14="http://schemas.microsoft.com/office/powerpoint/2010/main" val="247412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文本框 42">
            <a:extLst>
              <a:ext uri="{FF2B5EF4-FFF2-40B4-BE49-F238E27FC236}">
                <a16:creationId xmlns:a16="http://schemas.microsoft.com/office/drawing/2014/main" id="{4E9C52E8-CAE5-4CCC-8BAB-7B8A41017009}"/>
              </a:ext>
            </a:extLst>
          </p:cNvPr>
          <p:cNvSpPr txBox="1"/>
          <p:nvPr/>
        </p:nvSpPr>
        <p:spPr>
          <a:xfrm>
            <a:off x="363812" y="239376"/>
            <a:ext cx="2175202" cy="479715"/>
          </a:xfrm>
          <a:prstGeom prst="rect">
            <a:avLst/>
          </a:prstGeom>
          <a:noFill/>
        </p:spPr>
        <p:txBody>
          <a:bodyPr wrap="square" rtlCol="0">
            <a:spAutoFit/>
          </a:bodyPr>
          <a:lstStyle/>
          <a:p>
            <a:pPr algn="dist"/>
            <a:r>
              <a:rPr lang="zh-CN" altLang="en-US" sz="2400" b="1" dirty="0">
                <a:solidFill>
                  <a:schemeClr val="bg2">
                    <a:lumMod val="25000"/>
                  </a:schemeClr>
                </a:solidFill>
                <a:latin typeface="微软雅黑" panose="020B0503020204020204" pitchFamily="34" charset="-122"/>
                <a:ea typeface="微软雅黑" panose="020B0503020204020204" pitchFamily="34" charset="-122"/>
              </a:rPr>
              <a:t>高斯混合模型</a:t>
            </a:r>
          </a:p>
        </p:txBody>
      </p:sp>
      <p:sp>
        <p:nvSpPr>
          <p:cNvPr id="3" name="文本框 2">
            <a:extLst>
              <a:ext uri="{FF2B5EF4-FFF2-40B4-BE49-F238E27FC236}">
                <a16:creationId xmlns:a16="http://schemas.microsoft.com/office/drawing/2014/main" id="{DAAB5B42-B0A7-4E88-86DC-B6F95D74D6C1}"/>
              </a:ext>
            </a:extLst>
          </p:cNvPr>
          <p:cNvSpPr txBox="1"/>
          <p:nvPr/>
        </p:nvSpPr>
        <p:spPr>
          <a:xfrm>
            <a:off x="807868" y="1056443"/>
            <a:ext cx="10963922" cy="646331"/>
          </a:xfrm>
          <a:prstGeom prst="rect">
            <a:avLst/>
          </a:prstGeom>
          <a:noFill/>
        </p:spPr>
        <p:txBody>
          <a:bodyPr wrap="square" rtlCol="0">
            <a:spAutoFit/>
          </a:bodyPr>
          <a:lstStyle/>
          <a:p>
            <a:r>
              <a:rPr lang="zh-CN" altLang="en-US" dirty="0"/>
              <a:t>高斯混合模型也就是说认为数据集中的数据都是服从高斯分布的，这种方式主要应用于数据特征是连续的数据聚类中</a:t>
            </a:r>
          </a:p>
        </p:txBody>
      </p:sp>
      <p:pic>
        <p:nvPicPr>
          <p:cNvPr id="5" name="图片 4">
            <a:extLst>
              <a:ext uri="{FF2B5EF4-FFF2-40B4-BE49-F238E27FC236}">
                <a16:creationId xmlns:a16="http://schemas.microsoft.com/office/drawing/2014/main" id="{09E76A4E-56E1-4FD0-BF78-EA27978C4848}"/>
              </a:ext>
            </a:extLst>
          </p:cNvPr>
          <p:cNvPicPr>
            <a:picLocks noChangeAspect="1"/>
          </p:cNvPicPr>
          <p:nvPr/>
        </p:nvPicPr>
        <p:blipFill>
          <a:blip r:embed="rId2"/>
          <a:stretch>
            <a:fillRect/>
          </a:stretch>
        </p:blipFill>
        <p:spPr>
          <a:xfrm>
            <a:off x="807868" y="1936569"/>
            <a:ext cx="9499107" cy="1333616"/>
          </a:xfrm>
          <a:prstGeom prst="rect">
            <a:avLst/>
          </a:prstGeom>
        </p:spPr>
      </p:pic>
      <p:pic>
        <p:nvPicPr>
          <p:cNvPr id="9" name="图片 8">
            <a:extLst>
              <a:ext uri="{FF2B5EF4-FFF2-40B4-BE49-F238E27FC236}">
                <a16:creationId xmlns:a16="http://schemas.microsoft.com/office/drawing/2014/main" id="{98ED115E-89E6-497E-973B-62A6A9B38E40}"/>
              </a:ext>
            </a:extLst>
          </p:cNvPr>
          <p:cNvPicPr>
            <a:picLocks noChangeAspect="1"/>
          </p:cNvPicPr>
          <p:nvPr/>
        </p:nvPicPr>
        <p:blipFill>
          <a:blip r:embed="rId3"/>
          <a:stretch>
            <a:fillRect/>
          </a:stretch>
        </p:blipFill>
        <p:spPr>
          <a:xfrm>
            <a:off x="807868" y="3503979"/>
            <a:ext cx="9499107" cy="1476393"/>
          </a:xfrm>
          <a:prstGeom prst="rect">
            <a:avLst/>
          </a:prstGeom>
        </p:spPr>
      </p:pic>
    </p:spTree>
    <p:extLst>
      <p:ext uri="{BB962C8B-B14F-4D97-AF65-F5344CB8AC3E}">
        <p14:creationId xmlns:p14="http://schemas.microsoft.com/office/powerpoint/2010/main" val="4052826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0EAD8E1-6A5F-4B9B-BA34-40D4DBD5C5C9}"/>
              </a:ext>
            </a:extLst>
          </p:cNvPr>
          <p:cNvPicPr>
            <a:picLocks noChangeAspect="1"/>
          </p:cNvPicPr>
          <p:nvPr/>
        </p:nvPicPr>
        <p:blipFill>
          <a:blip r:embed="rId2"/>
          <a:stretch>
            <a:fillRect/>
          </a:stretch>
        </p:blipFill>
        <p:spPr>
          <a:xfrm>
            <a:off x="485620" y="275208"/>
            <a:ext cx="11019840" cy="4720133"/>
          </a:xfrm>
          <a:prstGeom prst="rect">
            <a:avLst/>
          </a:prstGeom>
        </p:spPr>
      </p:pic>
    </p:spTree>
    <p:extLst>
      <p:ext uri="{BB962C8B-B14F-4D97-AF65-F5344CB8AC3E}">
        <p14:creationId xmlns:p14="http://schemas.microsoft.com/office/powerpoint/2010/main" val="3508151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703CC07-5DAD-4D90-B494-26FE1F2E7DB3}"/>
              </a:ext>
            </a:extLst>
          </p:cNvPr>
          <p:cNvSpPr txBox="1"/>
          <p:nvPr/>
        </p:nvSpPr>
        <p:spPr>
          <a:xfrm>
            <a:off x="363985" y="266330"/>
            <a:ext cx="3270447" cy="369332"/>
          </a:xfrm>
          <a:prstGeom prst="rect">
            <a:avLst/>
          </a:prstGeom>
          <a:noFill/>
        </p:spPr>
        <p:txBody>
          <a:bodyPr wrap="none" rtlCol="0">
            <a:spAutoFit/>
          </a:bodyPr>
          <a:lstStyle/>
          <a:p>
            <a:r>
              <a:rPr lang="zh-CN" altLang="en-US" b="1" dirty="0"/>
              <a:t>利用</a:t>
            </a:r>
            <a:r>
              <a:rPr lang="en-US" altLang="zh-CN" b="1" dirty="0"/>
              <a:t>EM</a:t>
            </a:r>
            <a:r>
              <a:rPr lang="zh-CN" altLang="en-US" b="1" dirty="0"/>
              <a:t>算法求解高斯混合模型</a:t>
            </a:r>
          </a:p>
        </p:txBody>
      </p:sp>
      <p:pic>
        <p:nvPicPr>
          <p:cNvPr id="4" name="图片 3">
            <a:extLst>
              <a:ext uri="{FF2B5EF4-FFF2-40B4-BE49-F238E27FC236}">
                <a16:creationId xmlns:a16="http://schemas.microsoft.com/office/drawing/2014/main" id="{A0AF0E5E-143F-45DA-922A-9F068BE749D6}"/>
              </a:ext>
            </a:extLst>
          </p:cNvPr>
          <p:cNvPicPr>
            <a:picLocks noChangeAspect="1"/>
          </p:cNvPicPr>
          <p:nvPr/>
        </p:nvPicPr>
        <p:blipFill>
          <a:blip r:embed="rId2"/>
          <a:stretch>
            <a:fillRect/>
          </a:stretch>
        </p:blipFill>
        <p:spPr>
          <a:xfrm>
            <a:off x="239813" y="2749257"/>
            <a:ext cx="7719729" cy="3261643"/>
          </a:xfrm>
          <a:prstGeom prst="rect">
            <a:avLst/>
          </a:prstGeom>
        </p:spPr>
      </p:pic>
      <p:sp>
        <p:nvSpPr>
          <p:cNvPr id="6" name="文本框 5">
            <a:extLst>
              <a:ext uri="{FF2B5EF4-FFF2-40B4-BE49-F238E27FC236}">
                <a16:creationId xmlns:a16="http://schemas.microsoft.com/office/drawing/2014/main" id="{77A3C849-85F2-47C1-9B39-29044DEE77F0}"/>
              </a:ext>
            </a:extLst>
          </p:cNvPr>
          <p:cNvSpPr txBox="1"/>
          <p:nvPr/>
        </p:nvSpPr>
        <p:spPr>
          <a:xfrm>
            <a:off x="87404" y="847100"/>
            <a:ext cx="12104596" cy="369332"/>
          </a:xfrm>
          <a:prstGeom prst="rect">
            <a:avLst/>
          </a:prstGeom>
          <a:noFill/>
        </p:spPr>
        <p:txBody>
          <a:bodyPr wrap="none" rtlCol="0">
            <a:spAutoFit/>
          </a:bodyPr>
          <a:lstStyle/>
          <a:p>
            <a:r>
              <a:rPr lang="zh-CN" altLang="en-US" b="1" dirty="0"/>
              <a:t>极大似然估计</a:t>
            </a:r>
            <a:r>
              <a:rPr lang="zh-CN" altLang="en-US" dirty="0"/>
              <a:t>就是利用已知的样本结果信息，反推最具有可能（最大概率）导致这些样本结果出现的模型参数值！</a:t>
            </a:r>
          </a:p>
        </p:txBody>
      </p:sp>
      <p:sp>
        <p:nvSpPr>
          <p:cNvPr id="10" name="文本框 9">
            <a:extLst>
              <a:ext uri="{FF2B5EF4-FFF2-40B4-BE49-F238E27FC236}">
                <a16:creationId xmlns:a16="http://schemas.microsoft.com/office/drawing/2014/main" id="{5FB4A6D6-8179-473D-B07F-588F3AF64918}"/>
              </a:ext>
            </a:extLst>
          </p:cNvPr>
          <p:cNvSpPr txBox="1"/>
          <p:nvPr/>
        </p:nvSpPr>
        <p:spPr>
          <a:xfrm>
            <a:off x="87404" y="1346972"/>
            <a:ext cx="9879628" cy="1200329"/>
          </a:xfrm>
          <a:prstGeom prst="rect">
            <a:avLst/>
          </a:prstGeom>
          <a:noFill/>
        </p:spPr>
        <p:txBody>
          <a:bodyPr wrap="none" rtlCol="0">
            <a:spAutoFit/>
          </a:bodyPr>
          <a:lstStyle/>
          <a:p>
            <a:r>
              <a:rPr lang="zh-CN" altLang="en-US" dirty="0"/>
              <a:t>如果已知的数据中含有某些无法观测的</a:t>
            </a:r>
            <a:r>
              <a:rPr lang="zh-CN" altLang="en-US" b="1" dirty="0"/>
              <a:t>隐变量</a:t>
            </a:r>
            <a:r>
              <a:rPr lang="zh-CN" altLang="en-US" dirty="0"/>
              <a:t>时，直接使用最大似然估计是不足以解决问题的。</a:t>
            </a:r>
            <a:endParaRPr lang="en-US" altLang="zh-CN" dirty="0"/>
          </a:p>
          <a:p>
            <a:r>
              <a:rPr lang="zh-CN" altLang="en-US" dirty="0"/>
              <a:t>这个时候就要依靠最大化期望（</a:t>
            </a:r>
            <a:r>
              <a:rPr lang="en-US" altLang="zh-CN" dirty="0"/>
              <a:t>EM</a:t>
            </a:r>
            <a:r>
              <a:rPr lang="zh-CN" altLang="en-US" dirty="0"/>
              <a:t>）算法了。</a:t>
            </a:r>
            <a:endParaRPr lang="en-US" altLang="zh-CN" dirty="0"/>
          </a:p>
          <a:p>
            <a:endParaRPr lang="en-US" altLang="zh-CN" dirty="0"/>
          </a:p>
          <a:p>
            <a:r>
              <a:rPr lang="zh-CN" altLang="en-US" dirty="0"/>
              <a:t>这里高斯混合模型的隐变量就是每个数据所属的簇，</a:t>
            </a:r>
          </a:p>
        </p:txBody>
      </p:sp>
      <p:pic>
        <p:nvPicPr>
          <p:cNvPr id="14" name="图片 13">
            <a:extLst>
              <a:ext uri="{FF2B5EF4-FFF2-40B4-BE49-F238E27FC236}">
                <a16:creationId xmlns:a16="http://schemas.microsoft.com/office/drawing/2014/main" id="{76706114-106F-4BA2-8A0B-77413034852C}"/>
              </a:ext>
            </a:extLst>
          </p:cNvPr>
          <p:cNvPicPr>
            <a:picLocks noChangeAspect="1"/>
          </p:cNvPicPr>
          <p:nvPr/>
        </p:nvPicPr>
        <p:blipFill>
          <a:blip r:embed="rId3"/>
          <a:stretch>
            <a:fillRect/>
          </a:stretch>
        </p:blipFill>
        <p:spPr>
          <a:xfrm>
            <a:off x="2879266" y="3589742"/>
            <a:ext cx="4883619" cy="660868"/>
          </a:xfrm>
          <a:prstGeom prst="rect">
            <a:avLst/>
          </a:prstGeom>
        </p:spPr>
      </p:pic>
      <p:pic>
        <p:nvPicPr>
          <p:cNvPr id="18" name="图片 17">
            <a:extLst>
              <a:ext uri="{FF2B5EF4-FFF2-40B4-BE49-F238E27FC236}">
                <a16:creationId xmlns:a16="http://schemas.microsoft.com/office/drawing/2014/main" id="{6996948D-6D11-49D9-8210-D91C5AED9F4F}"/>
              </a:ext>
            </a:extLst>
          </p:cNvPr>
          <p:cNvPicPr>
            <a:picLocks noChangeAspect="1"/>
          </p:cNvPicPr>
          <p:nvPr/>
        </p:nvPicPr>
        <p:blipFill>
          <a:blip r:embed="rId4"/>
          <a:stretch>
            <a:fillRect/>
          </a:stretch>
        </p:blipFill>
        <p:spPr>
          <a:xfrm>
            <a:off x="7959543" y="3177713"/>
            <a:ext cx="4165402" cy="2833187"/>
          </a:xfrm>
          <a:prstGeom prst="rect">
            <a:avLst/>
          </a:prstGeom>
        </p:spPr>
      </p:pic>
    </p:spTree>
    <p:extLst>
      <p:ext uri="{BB962C8B-B14F-4D97-AF65-F5344CB8AC3E}">
        <p14:creationId xmlns:p14="http://schemas.microsoft.com/office/powerpoint/2010/main" val="1909235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850D100-DE2A-4756-9334-E946F41EDDB7}"/>
              </a:ext>
            </a:extLst>
          </p:cNvPr>
          <p:cNvSpPr txBox="1"/>
          <p:nvPr/>
        </p:nvSpPr>
        <p:spPr>
          <a:xfrm>
            <a:off x="402336" y="301752"/>
            <a:ext cx="1585690" cy="369332"/>
          </a:xfrm>
          <a:prstGeom prst="rect">
            <a:avLst/>
          </a:prstGeom>
          <a:noFill/>
        </p:spPr>
        <p:txBody>
          <a:bodyPr wrap="none" rtlCol="0">
            <a:spAutoFit/>
          </a:bodyPr>
          <a:lstStyle/>
          <a:p>
            <a:r>
              <a:rPr lang="en-US" altLang="zh-CN" b="1" dirty="0"/>
              <a:t>K-means</a:t>
            </a:r>
            <a:r>
              <a:rPr lang="zh-CN" altLang="en-US" b="1" dirty="0"/>
              <a:t>算法</a:t>
            </a:r>
          </a:p>
        </p:txBody>
      </p:sp>
      <p:pic>
        <p:nvPicPr>
          <p:cNvPr id="6" name="图片 5">
            <a:extLst>
              <a:ext uri="{FF2B5EF4-FFF2-40B4-BE49-F238E27FC236}">
                <a16:creationId xmlns:a16="http://schemas.microsoft.com/office/drawing/2014/main" id="{F8DD07FF-498D-4BFF-8942-C48644C0AD8F}"/>
              </a:ext>
            </a:extLst>
          </p:cNvPr>
          <p:cNvPicPr>
            <a:picLocks noChangeAspect="1"/>
          </p:cNvPicPr>
          <p:nvPr/>
        </p:nvPicPr>
        <p:blipFill>
          <a:blip r:embed="rId2"/>
          <a:stretch>
            <a:fillRect/>
          </a:stretch>
        </p:blipFill>
        <p:spPr>
          <a:xfrm>
            <a:off x="557784" y="1965008"/>
            <a:ext cx="8219245" cy="2686891"/>
          </a:xfrm>
          <a:prstGeom prst="rect">
            <a:avLst/>
          </a:prstGeom>
        </p:spPr>
      </p:pic>
      <p:pic>
        <p:nvPicPr>
          <p:cNvPr id="8" name="图片 7">
            <a:extLst>
              <a:ext uri="{FF2B5EF4-FFF2-40B4-BE49-F238E27FC236}">
                <a16:creationId xmlns:a16="http://schemas.microsoft.com/office/drawing/2014/main" id="{63D9AF1E-EF19-4774-853C-95C2759EC655}"/>
              </a:ext>
            </a:extLst>
          </p:cNvPr>
          <p:cNvPicPr>
            <a:picLocks noChangeAspect="1"/>
          </p:cNvPicPr>
          <p:nvPr/>
        </p:nvPicPr>
        <p:blipFill>
          <a:blip r:embed="rId3"/>
          <a:stretch>
            <a:fillRect/>
          </a:stretch>
        </p:blipFill>
        <p:spPr>
          <a:xfrm>
            <a:off x="557784" y="4722920"/>
            <a:ext cx="8219245" cy="1914339"/>
          </a:xfrm>
          <a:prstGeom prst="rect">
            <a:avLst/>
          </a:prstGeom>
        </p:spPr>
      </p:pic>
      <p:sp>
        <p:nvSpPr>
          <p:cNvPr id="9" name="文本框 8">
            <a:extLst>
              <a:ext uri="{FF2B5EF4-FFF2-40B4-BE49-F238E27FC236}">
                <a16:creationId xmlns:a16="http://schemas.microsoft.com/office/drawing/2014/main" id="{9443A579-686C-4DE6-A118-E5C484FB3848}"/>
              </a:ext>
            </a:extLst>
          </p:cNvPr>
          <p:cNvSpPr txBox="1"/>
          <p:nvPr/>
        </p:nvSpPr>
        <p:spPr>
          <a:xfrm>
            <a:off x="557784" y="849440"/>
            <a:ext cx="6997428" cy="369332"/>
          </a:xfrm>
          <a:prstGeom prst="rect">
            <a:avLst/>
          </a:prstGeom>
          <a:noFill/>
        </p:spPr>
        <p:txBody>
          <a:bodyPr wrap="none" rtlCol="0">
            <a:spAutoFit/>
          </a:bodyPr>
          <a:lstStyle/>
          <a:p>
            <a:r>
              <a:rPr lang="zh-CN" altLang="en-US" dirty="0"/>
              <a:t>基本思想：对</a:t>
            </a:r>
            <a:r>
              <a:rPr lang="en-US" altLang="zh-CN" dirty="0"/>
              <a:t>n</a:t>
            </a:r>
            <a:r>
              <a:rPr lang="zh-CN" altLang="en-US" dirty="0"/>
              <a:t>个样本化为</a:t>
            </a:r>
            <a:r>
              <a:rPr lang="en-US" altLang="zh-CN" dirty="0"/>
              <a:t>K</a:t>
            </a:r>
            <a:r>
              <a:rPr lang="zh-CN" altLang="en-US" dirty="0"/>
              <a:t>个划分，其中的一个划分代表一个簇。</a:t>
            </a:r>
          </a:p>
        </p:txBody>
      </p:sp>
    </p:spTree>
    <p:extLst>
      <p:ext uri="{BB962C8B-B14F-4D97-AF65-F5344CB8AC3E}">
        <p14:creationId xmlns:p14="http://schemas.microsoft.com/office/powerpoint/2010/main" val="2104883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0D692F8-5D72-4D8A-95BC-30844E8BCAE8}"/>
              </a:ext>
            </a:extLst>
          </p:cNvPr>
          <p:cNvSpPr txBox="1"/>
          <p:nvPr/>
        </p:nvSpPr>
        <p:spPr>
          <a:xfrm>
            <a:off x="559293" y="292963"/>
            <a:ext cx="1018227" cy="369332"/>
          </a:xfrm>
          <a:prstGeom prst="rect">
            <a:avLst/>
          </a:prstGeom>
          <a:noFill/>
        </p:spPr>
        <p:txBody>
          <a:bodyPr wrap="none" rtlCol="0">
            <a:spAutoFit/>
          </a:bodyPr>
          <a:lstStyle/>
          <a:p>
            <a:r>
              <a:rPr lang="en-US" altLang="zh-CN" b="1" dirty="0"/>
              <a:t>K</a:t>
            </a:r>
            <a:r>
              <a:rPr lang="zh-CN" altLang="en-US" b="1" dirty="0"/>
              <a:t>的选择</a:t>
            </a:r>
          </a:p>
        </p:txBody>
      </p:sp>
      <p:pic>
        <p:nvPicPr>
          <p:cNvPr id="6" name="图片 5">
            <a:extLst>
              <a:ext uri="{FF2B5EF4-FFF2-40B4-BE49-F238E27FC236}">
                <a16:creationId xmlns:a16="http://schemas.microsoft.com/office/drawing/2014/main" id="{508F233B-21AE-44A1-BB4D-59D072F40D37}"/>
              </a:ext>
            </a:extLst>
          </p:cNvPr>
          <p:cNvPicPr>
            <a:picLocks noChangeAspect="1"/>
          </p:cNvPicPr>
          <p:nvPr/>
        </p:nvPicPr>
        <p:blipFill>
          <a:blip r:embed="rId2"/>
          <a:stretch>
            <a:fillRect/>
          </a:stretch>
        </p:blipFill>
        <p:spPr>
          <a:xfrm>
            <a:off x="559293" y="986146"/>
            <a:ext cx="8759042" cy="4171780"/>
          </a:xfrm>
          <a:prstGeom prst="rect">
            <a:avLst/>
          </a:prstGeom>
        </p:spPr>
      </p:pic>
    </p:spTree>
    <p:extLst>
      <p:ext uri="{BB962C8B-B14F-4D97-AF65-F5344CB8AC3E}">
        <p14:creationId xmlns:p14="http://schemas.microsoft.com/office/powerpoint/2010/main" val="927417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E37A04B-F834-43CA-8926-8B8EFB4EBA58}"/>
              </a:ext>
            </a:extLst>
          </p:cNvPr>
          <p:cNvSpPr txBox="1"/>
          <p:nvPr/>
        </p:nvSpPr>
        <p:spPr>
          <a:xfrm>
            <a:off x="417251" y="301841"/>
            <a:ext cx="1249060" cy="369332"/>
          </a:xfrm>
          <a:prstGeom prst="rect">
            <a:avLst/>
          </a:prstGeom>
          <a:noFill/>
        </p:spPr>
        <p:txBody>
          <a:bodyPr wrap="none" rtlCol="0">
            <a:spAutoFit/>
          </a:bodyPr>
          <a:lstStyle/>
          <a:p>
            <a:r>
              <a:rPr lang="zh-CN" altLang="en-US" b="1" dirty="0"/>
              <a:t>模糊</a:t>
            </a:r>
            <a:r>
              <a:rPr lang="en-US" altLang="zh-CN" b="1" dirty="0"/>
              <a:t>K</a:t>
            </a:r>
            <a:r>
              <a:rPr lang="zh-CN" altLang="en-US" b="1" dirty="0"/>
              <a:t>均值</a:t>
            </a:r>
          </a:p>
        </p:txBody>
      </p:sp>
      <p:sp>
        <p:nvSpPr>
          <p:cNvPr id="3" name="文本框 2">
            <a:extLst>
              <a:ext uri="{FF2B5EF4-FFF2-40B4-BE49-F238E27FC236}">
                <a16:creationId xmlns:a16="http://schemas.microsoft.com/office/drawing/2014/main" id="{AF469852-3656-4506-8D60-EC1EDABE951E}"/>
              </a:ext>
            </a:extLst>
          </p:cNvPr>
          <p:cNvSpPr txBox="1"/>
          <p:nvPr/>
        </p:nvSpPr>
        <p:spPr>
          <a:xfrm>
            <a:off x="701336" y="1091953"/>
            <a:ext cx="8507457" cy="2862322"/>
          </a:xfrm>
          <a:prstGeom prst="rect">
            <a:avLst/>
          </a:prstGeom>
          <a:noFill/>
        </p:spPr>
        <p:txBody>
          <a:bodyPr wrap="none" rtlCol="0">
            <a:spAutoFit/>
          </a:bodyPr>
          <a:lstStyle/>
          <a:p>
            <a:r>
              <a:rPr lang="en-US" altLang="zh-CN" dirty="0"/>
              <a:t>K-</a:t>
            </a:r>
            <a:r>
              <a:rPr lang="zh-CN" altLang="en-US" dirty="0"/>
              <a:t>均值算法中，每个对象只能从属于所有类别中的某一类，这种方式成为硬聚类。</a:t>
            </a:r>
            <a:endParaRPr lang="en-US" altLang="zh-CN" dirty="0"/>
          </a:p>
          <a:p>
            <a:r>
              <a:rPr lang="zh-CN" altLang="en-US" dirty="0"/>
              <a:t>对于从属于同一类中的所有元素来说，</a:t>
            </a:r>
            <a:r>
              <a:rPr lang="en-US" altLang="zh-CN" dirty="0"/>
              <a:t>k-</a:t>
            </a:r>
            <a:r>
              <a:rPr lang="zh-CN" altLang="en-US" dirty="0"/>
              <a:t>均值算法是无法将他们分开的。</a:t>
            </a:r>
            <a:endParaRPr lang="en-US" altLang="zh-CN" dirty="0"/>
          </a:p>
          <a:p>
            <a:r>
              <a:rPr lang="zh-CN" altLang="en-US" dirty="0"/>
              <a:t>这种强分配方式在处理一些复杂的数据集合时会造成类别指派不合理</a:t>
            </a:r>
            <a:endParaRPr lang="en-US" altLang="zh-CN" dirty="0"/>
          </a:p>
          <a:p>
            <a:endParaRPr lang="en-US" altLang="zh-CN" dirty="0"/>
          </a:p>
          <a:p>
            <a:r>
              <a:rPr lang="zh-CN" altLang="en-US" dirty="0"/>
              <a:t>因此提出了一种结合模糊划分概念的聚类方法被提出，即模糊</a:t>
            </a:r>
            <a:r>
              <a:rPr lang="en-US" altLang="zh-CN" dirty="0"/>
              <a:t>k-</a:t>
            </a:r>
            <a:r>
              <a:rPr lang="zh-CN" altLang="en-US" dirty="0"/>
              <a:t>均值（</a:t>
            </a:r>
            <a:r>
              <a:rPr lang="en-US" altLang="zh-CN" dirty="0"/>
              <a:t>FCM</a:t>
            </a:r>
            <a:r>
              <a:rPr lang="zh-CN" altLang="en-US" dirty="0"/>
              <a:t>）。</a:t>
            </a:r>
            <a:endParaRPr lang="en-US" altLang="zh-CN" dirty="0"/>
          </a:p>
          <a:p>
            <a:endParaRPr lang="en-US" altLang="zh-CN" dirty="0"/>
          </a:p>
          <a:p>
            <a:r>
              <a:rPr lang="zh-CN" altLang="en-US" dirty="0"/>
              <a:t>在该算法中，对于同一个类别，对象都对应一个取值范围在</a:t>
            </a:r>
            <a:r>
              <a:rPr lang="en-US" altLang="zh-CN" dirty="0"/>
              <a:t>【0,1】</a:t>
            </a:r>
            <a:r>
              <a:rPr lang="zh-CN" altLang="en-US" dirty="0"/>
              <a:t>的数值，</a:t>
            </a:r>
            <a:endParaRPr lang="en-US" altLang="zh-CN" dirty="0"/>
          </a:p>
          <a:p>
            <a:r>
              <a:rPr lang="zh-CN" altLang="en-US" dirty="0"/>
              <a:t>这个值表示该对象从属于某一个类别的可能性，在簇中心点更新的过程中</a:t>
            </a:r>
            <a:endParaRPr lang="en-US" altLang="zh-CN" dirty="0"/>
          </a:p>
          <a:p>
            <a:r>
              <a:rPr lang="zh-CN" altLang="en-US" dirty="0"/>
              <a:t>这个数值反映了该对象对于这一类的贡献程度，根据贡献程度的不同，</a:t>
            </a:r>
            <a:endParaRPr lang="en-US" altLang="zh-CN" dirty="0"/>
          </a:p>
          <a:p>
            <a:r>
              <a:rPr lang="zh-CN" altLang="en-US" dirty="0"/>
              <a:t>反映出对象更倾向于分配哪个类别中。</a:t>
            </a:r>
          </a:p>
        </p:txBody>
      </p:sp>
    </p:spTree>
    <p:extLst>
      <p:ext uri="{BB962C8B-B14F-4D97-AF65-F5344CB8AC3E}">
        <p14:creationId xmlns:p14="http://schemas.microsoft.com/office/powerpoint/2010/main" val="4113434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54CD7A2-8B68-4D0F-8CB7-2D27DC4FDA52}"/>
              </a:ext>
            </a:extLst>
          </p:cNvPr>
          <p:cNvPicPr>
            <a:picLocks noChangeAspect="1"/>
          </p:cNvPicPr>
          <p:nvPr/>
        </p:nvPicPr>
        <p:blipFill>
          <a:blip r:embed="rId2"/>
          <a:stretch>
            <a:fillRect/>
          </a:stretch>
        </p:blipFill>
        <p:spPr>
          <a:xfrm>
            <a:off x="500550" y="214929"/>
            <a:ext cx="8580864" cy="3214071"/>
          </a:xfrm>
          <a:prstGeom prst="rect">
            <a:avLst/>
          </a:prstGeom>
        </p:spPr>
      </p:pic>
      <p:pic>
        <p:nvPicPr>
          <p:cNvPr id="5" name="图片 4">
            <a:extLst>
              <a:ext uri="{FF2B5EF4-FFF2-40B4-BE49-F238E27FC236}">
                <a16:creationId xmlns:a16="http://schemas.microsoft.com/office/drawing/2014/main" id="{E3210BC3-C741-4E0C-A6BB-78C7AE5B913B}"/>
              </a:ext>
            </a:extLst>
          </p:cNvPr>
          <p:cNvPicPr>
            <a:picLocks noChangeAspect="1"/>
          </p:cNvPicPr>
          <p:nvPr/>
        </p:nvPicPr>
        <p:blipFill>
          <a:blip r:embed="rId3"/>
          <a:stretch>
            <a:fillRect/>
          </a:stretch>
        </p:blipFill>
        <p:spPr>
          <a:xfrm>
            <a:off x="500550" y="3550340"/>
            <a:ext cx="7849280" cy="1856161"/>
          </a:xfrm>
          <a:prstGeom prst="rect">
            <a:avLst/>
          </a:prstGeom>
        </p:spPr>
      </p:pic>
      <p:pic>
        <p:nvPicPr>
          <p:cNvPr id="7" name="图片 6">
            <a:extLst>
              <a:ext uri="{FF2B5EF4-FFF2-40B4-BE49-F238E27FC236}">
                <a16:creationId xmlns:a16="http://schemas.microsoft.com/office/drawing/2014/main" id="{A257B668-EEDF-4ADE-B966-1B273BED110E}"/>
              </a:ext>
            </a:extLst>
          </p:cNvPr>
          <p:cNvPicPr>
            <a:picLocks noChangeAspect="1"/>
          </p:cNvPicPr>
          <p:nvPr/>
        </p:nvPicPr>
        <p:blipFill>
          <a:blip r:embed="rId4"/>
          <a:stretch>
            <a:fillRect/>
          </a:stretch>
        </p:blipFill>
        <p:spPr>
          <a:xfrm>
            <a:off x="500550" y="5547246"/>
            <a:ext cx="7849280" cy="1173150"/>
          </a:xfrm>
          <a:prstGeom prst="rect">
            <a:avLst/>
          </a:prstGeom>
        </p:spPr>
      </p:pic>
    </p:spTree>
    <p:extLst>
      <p:ext uri="{BB962C8B-B14F-4D97-AF65-F5344CB8AC3E}">
        <p14:creationId xmlns:p14="http://schemas.microsoft.com/office/powerpoint/2010/main" val="23718649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8808D01-F279-44A7-A142-D4E38487D738}"/>
              </a:ext>
            </a:extLst>
          </p:cNvPr>
          <p:cNvSpPr txBox="1"/>
          <p:nvPr/>
        </p:nvSpPr>
        <p:spPr>
          <a:xfrm>
            <a:off x="399495" y="266330"/>
            <a:ext cx="1800493" cy="369332"/>
          </a:xfrm>
          <a:prstGeom prst="rect">
            <a:avLst/>
          </a:prstGeom>
          <a:noFill/>
        </p:spPr>
        <p:txBody>
          <a:bodyPr wrap="none" rtlCol="0">
            <a:spAutoFit/>
          </a:bodyPr>
          <a:lstStyle/>
          <a:p>
            <a:r>
              <a:rPr lang="zh-CN" altLang="en-US" b="1" dirty="0"/>
              <a:t>基于密度的聚类</a:t>
            </a:r>
          </a:p>
        </p:txBody>
      </p:sp>
      <p:sp>
        <p:nvSpPr>
          <p:cNvPr id="3" name="文本框 2">
            <a:extLst>
              <a:ext uri="{FF2B5EF4-FFF2-40B4-BE49-F238E27FC236}">
                <a16:creationId xmlns:a16="http://schemas.microsoft.com/office/drawing/2014/main" id="{176CCBDF-1AB1-463D-8D68-D622188AD77D}"/>
              </a:ext>
            </a:extLst>
          </p:cNvPr>
          <p:cNvSpPr txBox="1"/>
          <p:nvPr/>
        </p:nvSpPr>
        <p:spPr>
          <a:xfrm>
            <a:off x="905523" y="635662"/>
            <a:ext cx="9227976" cy="1477328"/>
          </a:xfrm>
          <a:prstGeom prst="rect">
            <a:avLst/>
          </a:prstGeom>
          <a:noFill/>
        </p:spPr>
        <p:txBody>
          <a:bodyPr wrap="square" rtlCol="0">
            <a:spAutoFit/>
          </a:bodyPr>
          <a:lstStyle/>
          <a:p>
            <a:r>
              <a:rPr lang="zh-CN" altLang="en-US" dirty="0">
                <a:latin typeface="+mn-ea"/>
              </a:rPr>
              <a:t>基于划分的聚类容易处理球形簇数据，但是在现实生活中的很多场景，都是非球形簇。</a:t>
            </a:r>
          </a:p>
          <a:p>
            <a:endParaRPr lang="zh-CN" altLang="en-US" dirty="0">
              <a:latin typeface="+mn-ea"/>
            </a:endParaRPr>
          </a:p>
          <a:p>
            <a:r>
              <a:rPr lang="zh-CN" altLang="en-US" dirty="0">
                <a:latin typeface="+mn-ea"/>
              </a:rPr>
              <a:t>基于密度的算法的假设：对于给定的数据空间中，各个目标簇是由一群密集数据点组成的，</a:t>
            </a:r>
            <a:endParaRPr lang="en-US" altLang="zh-CN" dirty="0">
              <a:latin typeface="+mn-ea"/>
            </a:endParaRPr>
          </a:p>
          <a:p>
            <a:r>
              <a:rPr lang="zh-CN" altLang="en-US" dirty="0">
                <a:latin typeface="+mn-ea"/>
              </a:rPr>
              <a:t>而这些数据点被稀疏区域分割。算法的最终目的就是在稀疏区域中发现密集数据点，</a:t>
            </a:r>
            <a:endParaRPr lang="en-US" altLang="zh-CN" dirty="0">
              <a:latin typeface="+mn-ea"/>
            </a:endParaRPr>
          </a:p>
          <a:p>
            <a:r>
              <a:rPr lang="zh-CN" altLang="en-US" dirty="0">
                <a:latin typeface="+mn-ea"/>
              </a:rPr>
              <a:t>并将稀疏数据区域中的数据点标记为噪声。这类算法可以处理带有</a:t>
            </a:r>
            <a:r>
              <a:rPr lang="zh-CN" altLang="en-US" b="1" dirty="0">
                <a:latin typeface="+mn-ea"/>
              </a:rPr>
              <a:t>任意簇结构</a:t>
            </a:r>
            <a:r>
              <a:rPr lang="zh-CN" altLang="en-US" dirty="0">
                <a:latin typeface="+mn-ea"/>
              </a:rPr>
              <a:t>的数据集。</a:t>
            </a:r>
          </a:p>
        </p:txBody>
      </p:sp>
      <p:pic>
        <p:nvPicPr>
          <p:cNvPr id="5" name="图片 4">
            <a:extLst>
              <a:ext uri="{FF2B5EF4-FFF2-40B4-BE49-F238E27FC236}">
                <a16:creationId xmlns:a16="http://schemas.microsoft.com/office/drawing/2014/main" id="{1B805E7E-EBAE-431E-8A42-FADE8EB02A5C}"/>
              </a:ext>
            </a:extLst>
          </p:cNvPr>
          <p:cNvPicPr>
            <a:picLocks noChangeAspect="1"/>
          </p:cNvPicPr>
          <p:nvPr/>
        </p:nvPicPr>
        <p:blipFill>
          <a:blip r:embed="rId3"/>
          <a:stretch>
            <a:fillRect/>
          </a:stretch>
        </p:blipFill>
        <p:spPr>
          <a:xfrm>
            <a:off x="1085074" y="2201663"/>
            <a:ext cx="5319221" cy="4390008"/>
          </a:xfrm>
          <a:prstGeom prst="rect">
            <a:avLst/>
          </a:prstGeom>
        </p:spPr>
      </p:pic>
      <p:sp>
        <p:nvSpPr>
          <p:cNvPr id="6" name="文本框 5">
            <a:extLst>
              <a:ext uri="{FF2B5EF4-FFF2-40B4-BE49-F238E27FC236}">
                <a16:creationId xmlns:a16="http://schemas.microsoft.com/office/drawing/2014/main" id="{6523B0D3-4475-4E61-A35C-CDEBAF2481DF}"/>
              </a:ext>
            </a:extLst>
          </p:cNvPr>
          <p:cNvSpPr txBox="1"/>
          <p:nvPr/>
        </p:nvSpPr>
        <p:spPr>
          <a:xfrm>
            <a:off x="7474998" y="2920753"/>
            <a:ext cx="4339650" cy="923330"/>
          </a:xfrm>
          <a:prstGeom prst="rect">
            <a:avLst/>
          </a:prstGeom>
          <a:noFill/>
        </p:spPr>
        <p:txBody>
          <a:bodyPr wrap="none" rtlCol="0">
            <a:spAutoFit/>
          </a:bodyPr>
          <a:lstStyle/>
          <a:p>
            <a:r>
              <a:rPr lang="zh-CN" altLang="en-US" dirty="0"/>
              <a:t>边界对象是指落在核心对象周围的数据，</a:t>
            </a:r>
            <a:endParaRPr lang="en-US" altLang="zh-CN" dirty="0"/>
          </a:p>
          <a:p>
            <a:r>
              <a:rPr lang="zh-CN" altLang="en-US" dirty="0"/>
              <a:t>噪声对象是指既不是边界对象</a:t>
            </a:r>
            <a:endParaRPr lang="en-US" altLang="zh-CN" dirty="0"/>
          </a:p>
          <a:p>
            <a:r>
              <a:rPr lang="zh-CN" altLang="en-US" dirty="0"/>
              <a:t>又不是核心对象的数据</a:t>
            </a:r>
          </a:p>
        </p:txBody>
      </p:sp>
    </p:spTree>
    <p:extLst>
      <p:ext uri="{BB962C8B-B14F-4D97-AF65-F5344CB8AC3E}">
        <p14:creationId xmlns:p14="http://schemas.microsoft.com/office/powerpoint/2010/main" val="4255950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27">
            <a:extLst>
              <a:ext uri="{FF2B5EF4-FFF2-40B4-BE49-F238E27FC236}">
                <a16:creationId xmlns:a16="http://schemas.microsoft.com/office/drawing/2014/main" id="{67C26854-291F-4EC3-9BBE-48CDCE47414D}"/>
              </a:ext>
            </a:extLst>
          </p:cNvPr>
          <p:cNvSpPr txBox="1"/>
          <p:nvPr/>
        </p:nvSpPr>
        <p:spPr>
          <a:xfrm>
            <a:off x="363812" y="239376"/>
            <a:ext cx="1589275" cy="461665"/>
          </a:xfrm>
          <a:prstGeom prst="rect">
            <a:avLst/>
          </a:prstGeom>
          <a:noFill/>
        </p:spPr>
        <p:txBody>
          <a:bodyPr wrap="square" rtlCol="0">
            <a:spAutoFit/>
          </a:bodyPr>
          <a:lstStyle/>
          <a:p>
            <a:pPr algn="dist"/>
            <a:r>
              <a:rPr lang="en-US" altLang="zh-CN" sz="2400" b="1" dirty="0">
                <a:solidFill>
                  <a:schemeClr val="bg2">
                    <a:lumMod val="25000"/>
                  </a:schemeClr>
                </a:solidFill>
                <a:latin typeface="微软雅黑" panose="020B0503020204020204" pitchFamily="34" charset="-122"/>
                <a:ea typeface="微软雅黑" panose="020B0503020204020204" pitchFamily="34" charset="-122"/>
              </a:rPr>
              <a:t>DBSCAN</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22791510-BAC4-44E8-B680-C6E73F4A39C6}"/>
              </a:ext>
            </a:extLst>
          </p:cNvPr>
          <p:cNvPicPr>
            <a:picLocks noChangeAspect="1"/>
          </p:cNvPicPr>
          <p:nvPr/>
        </p:nvPicPr>
        <p:blipFill>
          <a:blip r:embed="rId2"/>
          <a:stretch>
            <a:fillRect/>
          </a:stretch>
        </p:blipFill>
        <p:spPr>
          <a:xfrm>
            <a:off x="434754" y="849013"/>
            <a:ext cx="9650280" cy="5692633"/>
          </a:xfrm>
          <a:prstGeom prst="rect">
            <a:avLst/>
          </a:prstGeom>
        </p:spPr>
      </p:pic>
      <p:pic>
        <p:nvPicPr>
          <p:cNvPr id="10" name="图片 9">
            <a:extLst>
              <a:ext uri="{FF2B5EF4-FFF2-40B4-BE49-F238E27FC236}">
                <a16:creationId xmlns:a16="http://schemas.microsoft.com/office/drawing/2014/main" id="{B302B31A-5883-4688-ABD7-45FEA1F8D1D5}"/>
              </a:ext>
            </a:extLst>
          </p:cNvPr>
          <p:cNvPicPr>
            <a:picLocks noChangeAspect="1"/>
          </p:cNvPicPr>
          <p:nvPr/>
        </p:nvPicPr>
        <p:blipFill>
          <a:blip r:embed="rId3"/>
          <a:stretch>
            <a:fillRect/>
          </a:stretch>
        </p:blipFill>
        <p:spPr>
          <a:xfrm>
            <a:off x="6162502" y="5152506"/>
            <a:ext cx="5869686" cy="1389140"/>
          </a:xfrm>
          <a:prstGeom prst="rect">
            <a:avLst/>
          </a:prstGeom>
        </p:spPr>
      </p:pic>
    </p:spTree>
    <p:extLst>
      <p:ext uri="{BB962C8B-B14F-4D97-AF65-F5344CB8AC3E}">
        <p14:creationId xmlns:p14="http://schemas.microsoft.com/office/powerpoint/2010/main" val="3640845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4D9CFD60-AC89-45A3-AC04-11A0D2587109}"/>
              </a:ext>
            </a:extLst>
          </p:cNvPr>
          <p:cNvSpPr txBox="1"/>
          <p:nvPr/>
        </p:nvSpPr>
        <p:spPr>
          <a:xfrm>
            <a:off x="4223208" y="660950"/>
            <a:ext cx="3745584" cy="830997"/>
          </a:xfrm>
          <a:prstGeom prst="rect">
            <a:avLst/>
          </a:prstGeom>
          <a:noFill/>
        </p:spPr>
        <p:txBody>
          <a:bodyPr wrap="square" rtlCol="0">
            <a:spAutoFit/>
          </a:bodyPr>
          <a:lstStyle/>
          <a:p>
            <a:pPr algn="ctr"/>
            <a:r>
              <a:rPr lang="zh-CN" altLang="en-US" sz="4800" b="1">
                <a:solidFill>
                  <a:schemeClr val="tx1">
                    <a:lumMod val="75000"/>
                    <a:lumOff val="25000"/>
                  </a:schemeClr>
                </a:solidFill>
                <a:latin typeface="微软雅黑" panose="020B0503020204020204" pitchFamily="34" charset="-122"/>
                <a:ea typeface="微软雅黑" panose="020B0503020204020204" pitchFamily="34" charset="-122"/>
              </a:rPr>
              <a:t>目录</a:t>
            </a:r>
          </a:p>
        </p:txBody>
      </p:sp>
      <p:sp>
        <p:nvSpPr>
          <p:cNvPr id="6" name="文本框 5">
            <a:extLst>
              <a:ext uri="{FF2B5EF4-FFF2-40B4-BE49-F238E27FC236}">
                <a16:creationId xmlns:a16="http://schemas.microsoft.com/office/drawing/2014/main" id="{C0236BE2-1412-4183-83B2-1E49545D51A7}"/>
              </a:ext>
            </a:extLst>
          </p:cNvPr>
          <p:cNvSpPr txBox="1"/>
          <p:nvPr/>
        </p:nvSpPr>
        <p:spPr>
          <a:xfrm>
            <a:off x="5153319" y="2099821"/>
            <a:ext cx="3462780" cy="523220"/>
          </a:xfrm>
          <a:prstGeom prst="rect">
            <a:avLst/>
          </a:prstGeom>
          <a:noFill/>
        </p:spPr>
        <p:txBody>
          <a:bodyPr wrap="square" rtlCol="0">
            <a:spAutoFit/>
          </a:bodyPr>
          <a:lstStyle/>
          <a:p>
            <a:r>
              <a:rPr lang="zh-CN" altLang="en-US" sz="2800" b="1" dirty="0">
                <a:solidFill>
                  <a:srgbClr val="199F8E"/>
                </a:solidFill>
                <a:latin typeface="微软雅黑" panose="020B0503020204020204" pitchFamily="34" charset="-122"/>
                <a:ea typeface="微软雅黑" panose="020B0503020204020204" pitchFamily="34" charset="-122"/>
              </a:rPr>
              <a:t>数据聚类概述</a:t>
            </a:r>
          </a:p>
        </p:txBody>
      </p:sp>
      <p:sp>
        <p:nvSpPr>
          <p:cNvPr id="10" name="文本框 9">
            <a:extLst>
              <a:ext uri="{FF2B5EF4-FFF2-40B4-BE49-F238E27FC236}">
                <a16:creationId xmlns:a16="http://schemas.microsoft.com/office/drawing/2014/main" id="{A2E67B59-47C1-4080-BDCE-EEA3905CB0F6}"/>
              </a:ext>
            </a:extLst>
          </p:cNvPr>
          <p:cNvSpPr txBox="1"/>
          <p:nvPr/>
        </p:nvSpPr>
        <p:spPr>
          <a:xfrm>
            <a:off x="3575900" y="2099821"/>
            <a:ext cx="1483150" cy="523220"/>
          </a:xfrm>
          <a:prstGeom prst="rect">
            <a:avLst/>
          </a:prstGeom>
          <a:noFill/>
        </p:spPr>
        <p:txBody>
          <a:bodyPr wrap="square" rtlCol="0">
            <a:spAutoFit/>
          </a:bodyPr>
          <a:lstStyle/>
          <a:p>
            <a:pPr algn="ctr"/>
            <a:r>
              <a:rPr lang="en-US" altLang="zh-CN" sz="2800" b="1">
                <a:solidFill>
                  <a:srgbClr val="199F8E"/>
                </a:solidFill>
                <a:latin typeface="微软雅黑" panose="020B0503020204020204" pitchFamily="34" charset="-122"/>
                <a:ea typeface="微软雅黑" panose="020B0503020204020204" pitchFamily="34" charset="-122"/>
              </a:rPr>
              <a:t>Part 01</a:t>
            </a:r>
            <a:endParaRPr lang="zh-CN" altLang="en-US" sz="2800" b="1">
              <a:solidFill>
                <a:srgbClr val="199F8E"/>
              </a:solidFill>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68518423-CE38-412B-99DF-387D8E9F43BC}"/>
              </a:ext>
            </a:extLst>
          </p:cNvPr>
          <p:cNvSpPr txBox="1"/>
          <p:nvPr/>
        </p:nvSpPr>
        <p:spPr>
          <a:xfrm>
            <a:off x="5158819" y="3230915"/>
            <a:ext cx="3462780" cy="523220"/>
          </a:xfrm>
          <a:prstGeom prst="rect">
            <a:avLst/>
          </a:prstGeom>
          <a:noFill/>
        </p:spPr>
        <p:txBody>
          <a:bodyPr wrap="square" rtlCol="0">
            <a:spAutoFit/>
          </a:bodyPr>
          <a:lstStyle/>
          <a:p>
            <a:r>
              <a:rPr lang="zh-CN" altLang="en-US" sz="2800" b="1" dirty="0">
                <a:solidFill>
                  <a:srgbClr val="199F8E"/>
                </a:solidFill>
                <a:latin typeface="微软雅黑" panose="020B0503020204020204" pitchFamily="34" charset="-122"/>
                <a:ea typeface="微软雅黑" panose="020B0503020204020204" pitchFamily="34" charset="-122"/>
              </a:rPr>
              <a:t>聚类算法分类</a:t>
            </a:r>
          </a:p>
        </p:txBody>
      </p:sp>
      <p:sp>
        <p:nvSpPr>
          <p:cNvPr id="13" name="文本框 12">
            <a:extLst>
              <a:ext uri="{FF2B5EF4-FFF2-40B4-BE49-F238E27FC236}">
                <a16:creationId xmlns:a16="http://schemas.microsoft.com/office/drawing/2014/main" id="{EA499FB3-4F82-4608-A66D-D22A623F8A36}"/>
              </a:ext>
            </a:extLst>
          </p:cNvPr>
          <p:cNvSpPr txBox="1"/>
          <p:nvPr/>
        </p:nvSpPr>
        <p:spPr>
          <a:xfrm>
            <a:off x="3581400" y="3230915"/>
            <a:ext cx="1483150" cy="523220"/>
          </a:xfrm>
          <a:prstGeom prst="rect">
            <a:avLst/>
          </a:prstGeom>
          <a:noFill/>
        </p:spPr>
        <p:txBody>
          <a:bodyPr wrap="square" rtlCol="0">
            <a:spAutoFit/>
          </a:bodyPr>
          <a:lstStyle/>
          <a:p>
            <a:pPr algn="ctr"/>
            <a:r>
              <a:rPr lang="en-US" altLang="zh-CN" sz="2800" b="1">
                <a:solidFill>
                  <a:srgbClr val="199F8E"/>
                </a:solidFill>
                <a:latin typeface="微软雅黑" panose="020B0503020204020204" pitchFamily="34" charset="-122"/>
                <a:ea typeface="微软雅黑" panose="020B0503020204020204" pitchFamily="34" charset="-122"/>
              </a:rPr>
              <a:t>Part 02</a:t>
            </a:r>
            <a:endParaRPr lang="zh-CN" altLang="en-US" sz="2800" b="1">
              <a:solidFill>
                <a:srgbClr val="199F8E"/>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5F840F37-1593-4AEF-B970-F96C51722993}"/>
              </a:ext>
            </a:extLst>
          </p:cNvPr>
          <p:cNvSpPr txBox="1"/>
          <p:nvPr/>
        </p:nvSpPr>
        <p:spPr>
          <a:xfrm>
            <a:off x="5158819" y="4361354"/>
            <a:ext cx="3462780" cy="523220"/>
          </a:xfrm>
          <a:prstGeom prst="rect">
            <a:avLst/>
          </a:prstGeom>
          <a:noFill/>
        </p:spPr>
        <p:txBody>
          <a:bodyPr wrap="square" rtlCol="0">
            <a:spAutoFit/>
          </a:bodyPr>
          <a:lstStyle/>
          <a:p>
            <a:r>
              <a:rPr lang="zh-CN" altLang="en-US" sz="2800" b="1" dirty="0">
                <a:solidFill>
                  <a:srgbClr val="199F8E"/>
                </a:solidFill>
                <a:latin typeface="微软雅黑" panose="020B0503020204020204" pitchFamily="34" charset="-122"/>
                <a:ea typeface="微软雅黑" panose="020B0503020204020204" pitchFamily="34" charset="-122"/>
              </a:rPr>
              <a:t>常见算法概述</a:t>
            </a:r>
          </a:p>
        </p:txBody>
      </p:sp>
      <p:sp>
        <p:nvSpPr>
          <p:cNvPr id="16" name="文本框 15">
            <a:extLst>
              <a:ext uri="{FF2B5EF4-FFF2-40B4-BE49-F238E27FC236}">
                <a16:creationId xmlns:a16="http://schemas.microsoft.com/office/drawing/2014/main" id="{88D10B15-B64E-49B3-8BDD-821CAB1D62EB}"/>
              </a:ext>
            </a:extLst>
          </p:cNvPr>
          <p:cNvSpPr txBox="1"/>
          <p:nvPr/>
        </p:nvSpPr>
        <p:spPr>
          <a:xfrm>
            <a:off x="3581400" y="4361354"/>
            <a:ext cx="1483150" cy="523220"/>
          </a:xfrm>
          <a:prstGeom prst="rect">
            <a:avLst/>
          </a:prstGeom>
          <a:noFill/>
        </p:spPr>
        <p:txBody>
          <a:bodyPr wrap="square" rtlCol="0">
            <a:spAutoFit/>
          </a:bodyPr>
          <a:lstStyle/>
          <a:p>
            <a:pPr algn="ctr"/>
            <a:r>
              <a:rPr lang="en-US" altLang="zh-CN" sz="2800" b="1">
                <a:solidFill>
                  <a:srgbClr val="199F8E"/>
                </a:solidFill>
                <a:latin typeface="微软雅黑" panose="020B0503020204020204" pitchFamily="34" charset="-122"/>
                <a:ea typeface="微软雅黑" panose="020B0503020204020204" pitchFamily="34" charset="-122"/>
              </a:rPr>
              <a:t>Part 03</a:t>
            </a:r>
            <a:endParaRPr lang="zh-CN" altLang="en-US" sz="2800" b="1">
              <a:solidFill>
                <a:srgbClr val="199F8E"/>
              </a:solidFill>
              <a:latin typeface="微软雅黑" panose="020B0503020204020204" pitchFamily="34" charset="-122"/>
              <a:ea typeface="微软雅黑" panose="020B0503020204020204" pitchFamily="34" charset="-122"/>
            </a:endParaRPr>
          </a:p>
        </p:txBody>
      </p:sp>
      <p:sp>
        <p:nvSpPr>
          <p:cNvPr id="18" name="文本框 17">
            <a:extLst>
              <a:ext uri="{FF2B5EF4-FFF2-40B4-BE49-F238E27FC236}">
                <a16:creationId xmlns:a16="http://schemas.microsoft.com/office/drawing/2014/main" id="{8B82EBBE-9770-4A15-A230-731468021D85}"/>
              </a:ext>
            </a:extLst>
          </p:cNvPr>
          <p:cNvSpPr txBox="1"/>
          <p:nvPr/>
        </p:nvSpPr>
        <p:spPr>
          <a:xfrm>
            <a:off x="5158819" y="5491794"/>
            <a:ext cx="3462780" cy="523220"/>
          </a:xfrm>
          <a:prstGeom prst="rect">
            <a:avLst/>
          </a:prstGeom>
          <a:noFill/>
        </p:spPr>
        <p:txBody>
          <a:bodyPr wrap="square" rtlCol="0">
            <a:spAutoFit/>
          </a:bodyPr>
          <a:lstStyle/>
          <a:p>
            <a:r>
              <a:rPr lang="zh-CN" altLang="en-US" sz="2800" b="1" dirty="0">
                <a:solidFill>
                  <a:srgbClr val="199F8E"/>
                </a:solidFill>
                <a:latin typeface="微软雅黑" panose="020B0503020204020204" pitchFamily="34" charset="-122"/>
                <a:ea typeface="微软雅黑" panose="020B0503020204020204" pitchFamily="34" charset="-122"/>
              </a:rPr>
              <a:t>心得与体会</a:t>
            </a:r>
          </a:p>
        </p:txBody>
      </p:sp>
      <p:sp>
        <p:nvSpPr>
          <p:cNvPr id="19" name="文本框 18">
            <a:extLst>
              <a:ext uri="{FF2B5EF4-FFF2-40B4-BE49-F238E27FC236}">
                <a16:creationId xmlns:a16="http://schemas.microsoft.com/office/drawing/2014/main" id="{2D020C6C-50F7-4926-B521-781C741CBC1C}"/>
              </a:ext>
            </a:extLst>
          </p:cNvPr>
          <p:cNvSpPr txBox="1"/>
          <p:nvPr/>
        </p:nvSpPr>
        <p:spPr>
          <a:xfrm>
            <a:off x="3581400" y="5491794"/>
            <a:ext cx="1483150" cy="523220"/>
          </a:xfrm>
          <a:prstGeom prst="rect">
            <a:avLst/>
          </a:prstGeom>
          <a:noFill/>
        </p:spPr>
        <p:txBody>
          <a:bodyPr wrap="square" rtlCol="0">
            <a:spAutoFit/>
          </a:bodyPr>
          <a:lstStyle/>
          <a:p>
            <a:pPr algn="ctr"/>
            <a:r>
              <a:rPr lang="en-US" altLang="zh-CN" sz="2800" b="1">
                <a:solidFill>
                  <a:srgbClr val="199F8E"/>
                </a:solidFill>
                <a:latin typeface="微软雅黑" panose="020B0503020204020204" pitchFamily="34" charset="-122"/>
                <a:ea typeface="微软雅黑" panose="020B0503020204020204" pitchFamily="34" charset="-122"/>
              </a:rPr>
              <a:t>Part 04</a:t>
            </a:r>
            <a:endParaRPr lang="zh-CN" altLang="en-US" sz="2800" b="1">
              <a:solidFill>
                <a:srgbClr val="199F8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678158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0236BE2-1412-4183-83B2-1E49545D51A7}"/>
              </a:ext>
            </a:extLst>
          </p:cNvPr>
          <p:cNvSpPr txBox="1"/>
          <p:nvPr/>
        </p:nvSpPr>
        <p:spPr>
          <a:xfrm>
            <a:off x="2023620" y="3004794"/>
            <a:ext cx="8144759" cy="830997"/>
          </a:xfrm>
          <a:prstGeom prst="rect">
            <a:avLst/>
          </a:prstGeom>
          <a:noFill/>
        </p:spPr>
        <p:txBody>
          <a:bodyPr wrap="square" rtlCol="0">
            <a:spAutoFit/>
          </a:bodyPr>
          <a:lstStyle/>
          <a:p>
            <a:pPr algn="ctr"/>
            <a:r>
              <a:rPr lang="zh-CN" altLang="en-US" sz="4800" b="1" dirty="0">
                <a:solidFill>
                  <a:srgbClr val="199F8E"/>
                </a:solidFill>
                <a:latin typeface="微软雅黑" panose="020B0503020204020204" pitchFamily="34" charset="-122"/>
                <a:ea typeface="微软雅黑" panose="020B0503020204020204" pitchFamily="34" charset="-122"/>
              </a:rPr>
              <a:t>心得与体会</a:t>
            </a:r>
          </a:p>
        </p:txBody>
      </p:sp>
      <p:sp>
        <p:nvSpPr>
          <p:cNvPr id="9" name="文本框 8">
            <a:extLst>
              <a:ext uri="{FF2B5EF4-FFF2-40B4-BE49-F238E27FC236}">
                <a16:creationId xmlns:a16="http://schemas.microsoft.com/office/drawing/2014/main" id="{4D9CFD60-AC89-45A3-AC04-11A0D2587109}"/>
              </a:ext>
            </a:extLst>
          </p:cNvPr>
          <p:cNvSpPr txBox="1"/>
          <p:nvPr/>
        </p:nvSpPr>
        <p:spPr>
          <a:xfrm>
            <a:off x="4223208" y="2173797"/>
            <a:ext cx="3745584" cy="830997"/>
          </a:xfrm>
          <a:prstGeom prst="rect">
            <a:avLst/>
          </a:prstGeom>
          <a:noFill/>
        </p:spPr>
        <p:txBody>
          <a:bodyPr wrap="square" rtlCol="0">
            <a:spAutoFit/>
          </a:bodyPr>
          <a:lstStyle/>
          <a:p>
            <a:pPr algn="ctr"/>
            <a:r>
              <a:rPr lang="en-US" altLang="zh-CN" sz="4800" b="1">
                <a:solidFill>
                  <a:schemeClr val="tx1">
                    <a:lumMod val="75000"/>
                    <a:lumOff val="25000"/>
                  </a:schemeClr>
                </a:solidFill>
                <a:latin typeface="微软雅黑" panose="020B0503020204020204" pitchFamily="34" charset="-122"/>
                <a:ea typeface="微软雅黑" panose="020B0503020204020204" pitchFamily="34" charset="-122"/>
              </a:rPr>
              <a:t>04</a:t>
            </a:r>
            <a:endParaRPr lang="zh-CN" altLang="en-US" sz="4800" b="1">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97275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397BEC4-E844-4EDD-8564-6904EAC164F5}"/>
              </a:ext>
            </a:extLst>
          </p:cNvPr>
          <p:cNvSpPr txBox="1"/>
          <p:nvPr/>
        </p:nvSpPr>
        <p:spPr>
          <a:xfrm>
            <a:off x="1154097" y="1305017"/>
            <a:ext cx="10892901" cy="2862322"/>
          </a:xfrm>
          <a:prstGeom prst="rect">
            <a:avLst/>
          </a:prstGeom>
          <a:noFill/>
        </p:spPr>
        <p:txBody>
          <a:bodyPr wrap="square" rtlCol="0">
            <a:spAutoFit/>
          </a:bodyPr>
          <a:lstStyle/>
          <a:p>
            <a:r>
              <a:rPr lang="en-US" altLang="zh-CN" dirty="0"/>
              <a:t>1</a:t>
            </a:r>
            <a:r>
              <a:rPr lang="zh-CN" altLang="en-US" dirty="0"/>
              <a:t>，对于每一种算法分类中的经典算法应该牢固的掌握，只有理解了最经典的算法，也许这个算法的时空复杂的比较高，但是只有理解了算法，知道了是什么导致了复杂度高，算法效率低，才能够找到算法优化的角度</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2. </a:t>
            </a:r>
            <a:r>
              <a:rPr lang="zh-CN" altLang="en-US" dirty="0"/>
              <a:t>数学很重要</a:t>
            </a:r>
          </a:p>
        </p:txBody>
      </p:sp>
      <p:sp>
        <p:nvSpPr>
          <p:cNvPr id="3" name="文本框 2">
            <a:extLst>
              <a:ext uri="{FF2B5EF4-FFF2-40B4-BE49-F238E27FC236}">
                <a16:creationId xmlns:a16="http://schemas.microsoft.com/office/drawing/2014/main" id="{80661E74-28B0-400F-9183-ACC395E28D1F}"/>
              </a:ext>
            </a:extLst>
          </p:cNvPr>
          <p:cNvSpPr txBox="1"/>
          <p:nvPr/>
        </p:nvSpPr>
        <p:spPr>
          <a:xfrm>
            <a:off x="381740" y="301840"/>
            <a:ext cx="1338828" cy="369332"/>
          </a:xfrm>
          <a:prstGeom prst="rect">
            <a:avLst/>
          </a:prstGeom>
          <a:noFill/>
        </p:spPr>
        <p:txBody>
          <a:bodyPr wrap="none" rtlCol="0">
            <a:spAutoFit/>
          </a:bodyPr>
          <a:lstStyle/>
          <a:p>
            <a:r>
              <a:rPr lang="zh-CN" altLang="en-US" b="1" dirty="0"/>
              <a:t>心得与体会</a:t>
            </a:r>
          </a:p>
        </p:txBody>
      </p:sp>
    </p:spTree>
    <p:extLst>
      <p:ext uri="{BB962C8B-B14F-4D97-AF65-F5344CB8AC3E}">
        <p14:creationId xmlns:p14="http://schemas.microsoft.com/office/powerpoint/2010/main" val="29675777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0236BE2-1412-4183-83B2-1E49545D51A7}"/>
              </a:ext>
            </a:extLst>
          </p:cNvPr>
          <p:cNvSpPr txBox="1"/>
          <p:nvPr/>
        </p:nvSpPr>
        <p:spPr>
          <a:xfrm>
            <a:off x="2023620" y="3004794"/>
            <a:ext cx="8144759" cy="830997"/>
          </a:xfrm>
          <a:prstGeom prst="rect">
            <a:avLst/>
          </a:prstGeom>
          <a:noFill/>
        </p:spPr>
        <p:txBody>
          <a:bodyPr wrap="square" rtlCol="0">
            <a:spAutoFit/>
          </a:bodyPr>
          <a:lstStyle/>
          <a:p>
            <a:pPr algn="ctr"/>
            <a:r>
              <a:rPr lang="zh-CN" altLang="en-US" sz="4800" b="1" dirty="0">
                <a:solidFill>
                  <a:srgbClr val="199F8E"/>
                </a:solidFill>
                <a:latin typeface="微软雅黑" panose="020B0503020204020204" pitchFamily="34" charset="-122"/>
                <a:ea typeface="微软雅黑" panose="020B0503020204020204" pitchFamily="34" charset="-122"/>
              </a:rPr>
              <a:t>感谢大家的聆听</a:t>
            </a:r>
          </a:p>
        </p:txBody>
      </p:sp>
    </p:spTree>
    <p:extLst>
      <p:ext uri="{BB962C8B-B14F-4D97-AF65-F5344CB8AC3E}">
        <p14:creationId xmlns:p14="http://schemas.microsoft.com/office/powerpoint/2010/main" val="289035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0236BE2-1412-4183-83B2-1E49545D51A7}"/>
              </a:ext>
            </a:extLst>
          </p:cNvPr>
          <p:cNvSpPr txBox="1"/>
          <p:nvPr/>
        </p:nvSpPr>
        <p:spPr>
          <a:xfrm>
            <a:off x="2023620" y="3004794"/>
            <a:ext cx="8144759" cy="830997"/>
          </a:xfrm>
          <a:prstGeom prst="rect">
            <a:avLst/>
          </a:prstGeom>
          <a:noFill/>
        </p:spPr>
        <p:txBody>
          <a:bodyPr wrap="square" rtlCol="0">
            <a:spAutoFit/>
          </a:bodyPr>
          <a:lstStyle/>
          <a:p>
            <a:pPr algn="ctr"/>
            <a:r>
              <a:rPr lang="zh-CN" altLang="en-US" sz="4800" b="1" dirty="0">
                <a:solidFill>
                  <a:srgbClr val="199F8E"/>
                </a:solidFill>
                <a:latin typeface="微软雅黑" panose="020B0503020204020204" pitchFamily="34" charset="-122"/>
                <a:ea typeface="微软雅黑" panose="020B0503020204020204" pitchFamily="34" charset="-122"/>
              </a:rPr>
              <a:t>数据聚类概述</a:t>
            </a:r>
          </a:p>
        </p:txBody>
      </p:sp>
      <p:sp>
        <p:nvSpPr>
          <p:cNvPr id="9" name="文本框 8">
            <a:extLst>
              <a:ext uri="{FF2B5EF4-FFF2-40B4-BE49-F238E27FC236}">
                <a16:creationId xmlns:a16="http://schemas.microsoft.com/office/drawing/2014/main" id="{4D9CFD60-AC89-45A3-AC04-11A0D2587109}"/>
              </a:ext>
            </a:extLst>
          </p:cNvPr>
          <p:cNvSpPr txBox="1"/>
          <p:nvPr/>
        </p:nvSpPr>
        <p:spPr>
          <a:xfrm>
            <a:off x="4223208" y="2173797"/>
            <a:ext cx="3745584" cy="830997"/>
          </a:xfrm>
          <a:prstGeom prst="rect">
            <a:avLst/>
          </a:prstGeom>
          <a:noFill/>
        </p:spPr>
        <p:txBody>
          <a:bodyPr wrap="square" rtlCol="0">
            <a:spAutoFit/>
          </a:bodyPr>
          <a:lstStyle/>
          <a:p>
            <a:pPr algn="ctr"/>
            <a:r>
              <a:rPr lang="en-US" altLang="zh-CN" sz="4800" b="1">
                <a:solidFill>
                  <a:schemeClr val="tx1">
                    <a:lumMod val="75000"/>
                    <a:lumOff val="25000"/>
                  </a:schemeClr>
                </a:solidFill>
                <a:latin typeface="微软雅黑" panose="020B0503020204020204" pitchFamily="34" charset="-122"/>
                <a:ea typeface="微软雅黑" panose="020B0503020204020204" pitchFamily="34" charset="-122"/>
              </a:rPr>
              <a:t>01</a:t>
            </a:r>
            <a:endParaRPr lang="zh-CN" altLang="en-US" sz="4800" b="1">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34837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1"/>
          <p:cNvGrpSpPr/>
          <p:nvPr/>
        </p:nvGrpSpPr>
        <p:grpSpPr>
          <a:xfrm>
            <a:off x="1347014" y="3416731"/>
            <a:ext cx="284798" cy="284798"/>
            <a:chOff x="5528303" y="3044312"/>
            <a:chExt cx="262890" cy="262890"/>
          </a:xfrm>
        </p:grpSpPr>
        <p:sp>
          <p:nvSpPr>
            <p:cNvPr id="41" name="Oval 15"/>
            <p:cNvSpPr/>
            <p:nvPr/>
          </p:nvSpPr>
          <p:spPr>
            <a:xfrm>
              <a:off x="5528303" y="3044312"/>
              <a:ext cx="262890" cy="262890"/>
            </a:xfrm>
            <a:prstGeom prst="ellipse">
              <a:avLst/>
            </a:prstGeom>
            <a:solidFill>
              <a:srgbClr val="199F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16" dirty="0">
                <a:latin typeface="微软雅黑" panose="020B0503020204020204" pitchFamily="34" charset="-122"/>
              </a:endParaRPr>
            </a:p>
          </p:txBody>
        </p:sp>
        <p:sp>
          <p:nvSpPr>
            <p:cNvPr id="42" name="Freeform 9"/>
            <p:cNvSpPr>
              <a:spLocks noEditPoints="1"/>
            </p:cNvSpPr>
            <p:nvPr/>
          </p:nvSpPr>
          <p:spPr bwMode="auto">
            <a:xfrm>
              <a:off x="5584628" y="3106976"/>
              <a:ext cx="153678" cy="136556"/>
            </a:xfrm>
            <a:custGeom>
              <a:avLst/>
              <a:gdLst>
                <a:gd name="T0" fmla="*/ 374 w 2388"/>
                <a:gd name="T1" fmla="*/ 687 h 2123"/>
                <a:gd name="T2" fmla="*/ 700 w 2388"/>
                <a:gd name="T3" fmla="*/ 802 h 2123"/>
                <a:gd name="T4" fmla="*/ 743 w 2388"/>
                <a:gd name="T5" fmla="*/ 790 h 2123"/>
                <a:gd name="T6" fmla="*/ 924 w 2388"/>
                <a:gd name="T7" fmla="*/ 628 h 2123"/>
                <a:gd name="T8" fmla="*/ 928 w 2388"/>
                <a:gd name="T9" fmla="*/ 594 h 2123"/>
                <a:gd name="T10" fmla="*/ 840 w 2388"/>
                <a:gd name="T11" fmla="*/ 480 h 2123"/>
                <a:gd name="T12" fmla="*/ 1305 w 2388"/>
                <a:gd name="T13" fmla="*/ 5 h 2123"/>
                <a:gd name="T14" fmla="*/ 953 w 2388"/>
                <a:gd name="T15" fmla="*/ 4 h 2123"/>
                <a:gd name="T16" fmla="*/ 512 w 2388"/>
                <a:gd name="T17" fmla="*/ 230 h 2123"/>
                <a:gd name="T18" fmla="*/ 330 w 2388"/>
                <a:gd name="T19" fmla="*/ 374 h 2123"/>
                <a:gd name="T20" fmla="*/ 260 w 2388"/>
                <a:gd name="T21" fmla="*/ 534 h 2123"/>
                <a:gd name="T22" fmla="*/ 109 w 2388"/>
                <a:gd name="T23" fmla="*/ 583 h 2123"/>
                <a:gd name="T24" fmla="*/ 19 w 2388"/>
                <a:gd name="T25" fmla="*/ 656 h 2123"/>
                <a:gd name="T26" fmla="*/ 16 w 2388"/>
                <a:gd name="T27" fmla="*/ 712 h 2123"/>
                <a:gd name="T28" fmla="*/ 179 w 2388"/>
                <a:gd name="T29" fmla="*/ 893 h 2123"/>
                <a:gd name="T30" fmla="*/ 247 w 2388"/>
                <a:gd name="T31" fmla="*/ 901 h 2123"/>
                <a:gd name="T32" fmla="*/ 331 w 2388"/>
                <a:gd name="T33" fmla="*/ 827 h 2123"/>
                <a:gd name="T34" fmla="*/ 374 w 2388"/>
                <a:gd name="T35" fmla="*/ 687 h 2123"/>
                <a:gd name="T36" fmla="*/ 1053 w 2388"/>
                <a:gd name="T37" fmla="*/ 748 h 2123"/>
                <a:gd name="T38" fmla="*/ 1006 w 2388"/>
                <a:gd name="T39" fmla="*/ 745 h 2123"/>
                <a:gd name="T40" fmla="*/ 835 w 2388"/>
                <a:gd name="T41" fmla="*/ 894 h 2123"/>
                <a:gd name="T42" fmla="*/ 832 w 2388"/>
                <a:gd name="T43" fmla="*/ 942 h 2123"/>
                <a:gd name="T44" fmla="*/ 1819 w 2388"/>
                <a:gd name="T45" fmla="*/ 2065 h 2123"/>
                <a:gd name="T46" fmla="*/ 1909 w 2388"/>
                <a:gd name="T47" fmla="*/ 2072 h 2123"/>
                <a:gd name="T48" fmla="*/ 2024 w 2388"/>
                <a:gd name="T49" fmla="*/ 1975 h 2123"/>
                <a:gd name="T50" fmla="*/ 2031 w 2388"/>
                <a:gd name="T51" fmla="*/ 1885 h 2123"/>
                <a:gd name="T52" fmla="*/ 1053 w 2388"/>
                <a:gd name="T53" fmla="*/ 748 h 2123"/>
                <a:gd name="T54" fmla="*/ 2370 w 2388"/>
                <a:gd name="T55" fmla="*/ 270 h 2123"/>
                <a:gd name="T56" fmla="*/ 2315 w 2388"/>
                <a:gd name="T57" fmla="*/ 248 h 2123"/>
                <a:gd name="T58" fmla="*/ 2200 w 2388"/>
                <a:gd name="T59" fmla="*/ 428 h 2123"/>
                <a:gd name="T60" fmla="*/ 1970 w 2388"/>
                <a:gd name="T61" fmla="*/ 476 h 2123"/>
                <a:gd name="T62" fmla="*/ 1905 w 2388"/>
                <a:gd name="T63" fmla="*/ 267 h 2123"/>
                <a:gd name="T64" fmla="*/ 2012 w 2388"/>
                <a:gd name="T65" fmla="*/ 78 h 2123"/>
                <a:gd name="T66" fmla="*/ 1968 w 2388"/>
                <a:gd name="T67" fmla="*/ 35 h 2123"/>
                <a:gd name="T68" fmla="*/ 1632 w 2388"/>
                <a:gd name="T69" fmla="*/ 304 h 2123"/>
                <a:gd name="T70" fmla="*/ 1531 w 2388"/>
                <a:gd name="T71" fmla="*/ 720 h 2123"/>
                <a:gd name="T72" fmla="*/ 1371 w 2388"/>
                <a:gd name="T73" fmla="*/ 886 h 2123"/>
                <a:gd name="T74" fmla="*/ 1532 w 2388"/>
                <a:gd name="T75" fmla="*/ 1073 h 2123"/>
                <a:gd name="T76" fmla="*/ 1729 w 2388"/>
                <a:gd name="T77" fmla="*/ 886 h 2123"/>
                <a:gd name="T78" fmla="*/ 1967 w 2388"/>
                <a:gd name="T79" fmla="*/ 814 h 2123"/>
                <a:gd name="T80" fmla="*/ 2331 w 2388"/>
                <a:gd name="T81" fmla="*/ 664 h 2123"/>
                <a:gd name="T82" fmla="*/ 2370 w 2388"/>
                <a:gd name="T83" fmla="*/ 270 h 2123"/>
                <a:gd name="T84" fmla="*/ 327 w 2388"/>
                <a:gd name="T85" fmla="*/ 1897 h 2123"/>
                <a:gd name="T86" fmla="*/ 327 w 2388"/>
                <a:gd name="T87" fmla="*/ 1987 h 2123"/>
                <a:gd name="T88" fmla="*/ 440 w 2388"/>
                <a:gd name="T89" fmla="*/ 2098 h 2123"/>
                <a:gd name="T90" fmla="*/ 529 w 2388"/>
                <a:gd name="T91" fmla="*/ 2087 h 2123"/>
                <a:gd name="T92" fmla="*/ 1113 w 2388"/>
                <a:gd name="T93" fmla="*/ 1513 h 2123"/>
                <a:gd name="T94" fmla="*/ 934 w 2388"/>
                <a:gd name="T95" fmla="*/ 1309 h 2123"/>
                <a:gd name="T96" fmla="*/ 327 w 2388"/>
                <a:gd name="T97" fmla="*/ 1897 h 2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388" h="2123">
                  <a:moveTo>
                    <a:pt x="374" y="687"/>
                  </a:moveTo>
                  <a:cubicBezTo>
                    <a:pt x="485" y="600"/>
                    <a:pt x="577" y="660"/>
                    <a:pt x="700" y="802"/>
                  </a:cubicBezTo>
                  <a:cubicBezTo>
                    <a:pt x="714" y="818"/>
                    <a:pt x="732" y="800"/>
                    <a:pt x="743" y="790"/>
                  </a:cubicBezTo>
                  <a:cubicBezTo>
                    <a:pt x="753" y="781"/>
                    <a:pt x="916" y="635"/>
                    <a:pt x="924" y="628"/>
                  </a:cubicBezTo>
                  <a:cubicBezTo>
                    <a:pt x="931" y="621"/>
                    <a:pt x="941" y="608"/>
                    <a:pt x="928" y="594"/>
                  </a:cubicBezTo>
                  <a:cubicBezTo>
                    <a:pt x="916" y="579"/>
                    <a:pt x="870" y="519"/>
                    <a:pt x="840" y="480"/>
                  </a:cubicBezTo>
                  <a:cubicBezTo>
                    <a:pt x="625" y="199"/>
                    <a:pt x="1429" y="8"/>
                    <a:pt x="1305" y="5"/>
                  </a:cubicBezTo>
                  <a:cubicBezTo>
                    <a:pt x="1243" y="3"/>
                    <a:pt x="990" y="0"/>
                    <a:pt x="953" y="4"/>
                  </a:cubicBezTo>
                  <a:cubicBezTo>
                    <a:pt x="800" y="20"/>
                    <a:pt x="608" y="163"/>
                    <a:pt x="512" y="230"/>
                  </a:cubicBezTo>
                  <a:cubicBezTo>
                    <a:pt x="385" y="316"/>
                    <a:pt x="338" y="367"/>
                    <a:pt x="330" y="374"/>
                  </a:cubicBezTo>
                  <a:cubicBezTo>
                    <a:pt x="295" y="405"/>
                    <a:pt x="325" y="477"/>
                    <a:pt x="260" y="534"/>
                  </a:cubicBezTo>
                  <a:cubicBezTo>
                    <a:pt x="191" y="594"/>
                    <a:pt x="149" y="549"/>
                    <a:pt x="109" y="583"/>
                  </a:cubicBezTo>
                  <a:cubicBezTo>
                    <a:pt x="89" y="601"/>
                    <a:pt x="34" y="642"/>
                    <a:pt x="19" y="656"/>
                  </a:cubicBezTo>
                  <a:cubicBezTo>
                    <a:pt x="3" y="669"/>
                    <a:pt x="0" y="693"/>
                    <a:pt x="16" y="712"/>
                  </a:cubicBezTo>
                  <a:cubicBezTo>
                    <a:pt x="16" y="712"/>
                    <a:pt x="167" y="878"/>
                    <a:pt x="179" y="893"/>
                  </a:cubicBezTo>
                  <a:cubicBezTo>
                    <a:pt x="192" y="907"/>
                    <a:pt x="226" y="920"/>
                    <a:pt x="247" y="901"/>
                  </a:cubicBezTo>
                  <a:cubicBezTo>
                    <a:pt x="268" y="882"/>
                    <a:pt x="322" y="835"/>
                    <a:pt x="331" y="827"/>
                  </a:cubicBezTo>
                  <a:cubicBezTo>
                    <a:pt x="340" y="819"/>
                    <a:pt x="325" y="724"/>
                    <a:pt x="374" y="687"/>
                  </a:cubicBezTo>
                  <a:close/>
                  <a:moveTo>
                    <a:pt x="1053" y="748"/>
                  </a:moveTo>
                  <a:cubicBezTo>
                    <a:pt x="1039" y="732"/>
                    <a:pt x="1021" y="731"/>
                    <a:pt x="1006" y="745"/>
                  </a:cubicBezTo>
                  <a:cubicBezTo>
                    <a:pt x="835" y="894"/>
                    <a:pt x="835" y="894"/>
                    <a:pt x="835" y="894"/>
                  </a:cubicBezTo>
                  <a:cubicBezTo>
                    <a:pt x="822" y="906"/>
                    <a:pt x="820" y="928"/>
                    <a:pt x="832" y="942"/>
                  </a:cubicBezTo>
                  <a:cubicBezTo>
                    <a:pt x="1819" y="2065"/>
                    <a:pt x="1819" y="2065"/>
                    <a:pt x="1819" y="2065"/>
                  </a:cubicBezTo>
                  <a:cubicBezTo>
                    <a:pt x="1843" y="2092"/>
                    <a:pt x="1883" y="2095"/>
                    <a:pt x="1909" y="2072"/>
                  </a:cubicBezTo>
                  <a:cubicBezTo>
                    <a:pt x="2024" y="1975"/>
                    <a:pt x="2024" y="1975"/>
                    <a:pt x="2024" y="1975"/>
                  </a:cubicBezTo>
                  <a:cubicBezTo>
                    <a:pt x="2051" y="1952"/>
                    <a:pt x="2054" y="1911"/>
                    <a:pt x="2031" y="1885"/>
                  </a:cubicBezTo>
                  <a:lnTo>
                    <a:pt x="1053" y="748"/>
                  </a:lnTo>
                  <a:close/>
                  <a:moveTo>
                    <a:pt x="2370" y="270"/>
                  </a:moveTo>
                  <a:cubicBezTo>
                    <a:pt x="2361" y="211"/>
                    <a:pt x="2331" y="223"/>
                    <a:pt x="2315" y="248"/>
                  </a:cubicBezTo>
                  <a:cubicBezTo>
                    <a:pt x="2299" y="273"/>
                    <a:pt x="2229" y="380"/>
                    <a:pt x="2200" y="428"/>
                  </a:cubicBezTo>
                  <a:cubicBezTo>
                    <a:pt x="2172" y="475"/>
                    <a:pt x="2101" y="569"/>
                    <a:pt x="1970" y="476"/>
                  </a:cubicBezTo>
                  <a:cubicBezTo>
                    <a:pt x="1833" y="380"/>
                    <a:pt x="1881" y="313"/>
                    <a:pt x="1905" y="267"/>
                  </a:cubicBezTo>
                  <a:cubicBezTo>
                    <a:pt x="1928" y="222"/>
                    <a:pt x="2002" y="94"/>
                    <a:pt x="2012" y="78"/>
                  </a:cubicBezTo>
                  <a:cubicBezTo>
                    <a:pt x="2023" y="62"/>
                    <a:pt x="2011" y="15"/>
                    <a:pt x="1968" y="35"/>
                  </a:cubicBezTo>
                  <a:cubicBezTo>
                    <a:pt x="1926" y="54"/>
                    <a:pt x="1668" y="157"/>
                    <a:pt x="1632" y="304"/>
                  </a:cubicBezTo>
                  <a:cubicBezTo>
                    <a:pt x="1596" y="453"/>
                    <a:pt x="1663" y="587"/>
                    <a:pt x="1531" y="720"/>
                  </a:cubicBezTo>
                  <a:cubicBezTo>
                    <a:pt x="1371" y="886"/>
                    <a:pt x="1371" y="886"/>
                    <a:pt x="1371" y="886"/>
                  </a:cubicBezTo>
                  <a:cubicBezTo>
                    <a:pt x="1532" y="1073"/>
                    <a:pt x="1532" y="1073"/>
                    <a:pt x="1532" y="1073"/>
                  </a:cubicBezTo>
                  <a:cubicBezTo>
                    <a:pt x="1729" y="886"/>
                    <a:pt x="1729" y="886"/>
                    <a:pt x="1729" y="886"/>
                  </a:cubicBezTo>
                  <a:cubicBezTo>
                    <a:pt x="1776" y="839"/>
                    <a:pt x="1876" y="793"/>
                    <a:pt x="1967" y="814"/>
                  </a:cubicBezTo>
                  <a:cubicBezTo>
                    <a:pt x="2161" y="858"/>
                    <a:pt x="2267" y="785"/>
                    <a:pt x="2331" y="664"/>
                  </a:cubicBezTo>
                  <a:cubicBezTo>
                    <a:pt x="2388" y="556"/>
                    <a:pt x="2379" y="329"/>
                    <a:pt x="2370" y="270"/>
                  </a:cubicBezTo>
                  <a:close/>
                  <a:moveTo>
                    <a:pt x="327" y="1897"/>
                  </a:moveTo>
                  <a:cubicBezTo>
                    <a:pt x="302" y="1922"/>
                    <a:pt x="302" y="1962"/>
                    <a:pt x="327" y="1987"/>
                  </a:cubicBezTo>
                  <a:cubicBezTo>
                    <a:pt x="440" y="2098"/>
                    <a:pt x="440" y="2098"/>
                    <a:pt x="440" y="2098"/>
                  </a:cubicBezTo>
                  <a:cubicBezTo>
                    <a:pt x="465" y="2123"/>
                    <a:pt x="504" y="2112"/>
                    <a:pt x="529" y="2087"/>
                  </a:cubicBezTo>
                  <a:cubicBezTo>
                    <a:pt x="1113" y="1513"/>
                    <a:pt x="1113" y="1513"/>
                    <a:pt x="1113" y="1513"/>
                  </a:cubicBezTo>
                  <a:cubicBezTo>
                    <a:pt x="934" y="1309"/>
                    <a:pt x="934" y="1309"/>
                    <a:pt x="934" y="1309"/>
                  </a:cubicBezTo>
                  <a:lnTo>
                    <a:pt x="327" y="1897"/>
                  </a:lnTo>
                  <a:close/>
                </a:path>
              </a:pathLst>
            </a:custGeom>
            <a:solidFill>
              <a:schemeClr val="bg1"/>
            </a:solidFill>
            <a:ln>
              <a:noFill/>
            </a:ln>
          </p:spPr>
          <p:txBody>
            <a:bodyPr vert="horz" wrap="square" lIns="99060" tIns="49530" rIns="99060" bIns="49530" numCol="1" anchor="t" anchorCtr="0" compatLnSpc="1">
              <a:prstTxWarp prst="textNoShape">
                <a:avLst/>
              </a:prstTxWarp>
            </a:bodyPr>
            <a:lstStyle/>
            <a:p>
              <a:endParaRPr lang="en-US" sz="1716">
                <a:latin typeface="PT Sans" panose="020B0503020203020204" pitchFamily="34" charset="0"/>
              </a:endParaRPr>
            </a:p>
          </p:txBody>
        </p:sp>
      </p:grpSp>
      <p:sp>
        <p:nvSpPr>
          <p:cNvPr id="62" name="Text Placeholder 2"/>
          <p:cNvSpPr txBox="1">
            <a:spLocks/>
          </p:cNvSpPr>
          <p:nvPr/>
        </p:nvSpPr>
        <p:spPr>
          <a:xfrm>
            <a:off x="1714912" y="3376821"/>
            <a:ext cx="2287550" cy="324710"/>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r>
              <a:rPr lang="zh-CN" altLang="en-US" sz="1600" b="1" dirty="0">
                <a:solidFill>
                  <a:srgbClr val="262626"/>
                </a:solidFill>
                <a:latin typeface="微软雅黑" panose="020B0503020204020204" pitchFamily="34" charset="-122"/>
                <a:ea typeface="微软雅黑" panose="020B0503020204020204" pitchFamily="34" charset="-122"/>
              </a:rPr>
              <a:t>目标</a:t>
            </a:r>
            <a:endParaRPr lang="en-US" altLang="zh-CN" sz="1800" dirty="0">
              <a:solidFill>
                <a:srgbClr val="262626"/>
              </a:solidFill>
              <a:latin typeface="Bebas Neue" panose="020B0606020202050201" pitchFamily="34" charset="0"/>
              <a:ea typeface="微软雅黑" panose="020B0503020204020204" pitchFamily="34" charset="-122"/>
            </a:endParaRPr>
          </a:p>
        </p:txBody>
      </p:sp>
      <p:sp>
        <p:nvSpPr>
          <p:cNvPr id="63" name="TextBox 61"/>
          <p:cNvSpPr txBox="1"/>
          <p:nvPr/>
        </p:nvSpPr>
        <p:spPr>
          <a:xfrm>
            <a:off x="1807014" y="3735664"/>
            <a:ext cx="3669930" cy="246221"/>
          </a:xfrm>
          <a:prstGeom prst="rect">
            <a:avLst/>
          </a:prstGeom>
          <a:noFill/>
        </p:spPr>
        <p:txBody>
          <a:bodyPr wrap="square" lIns="0" tIns="0" rIns="0" bIns="0" rtlCol="0">
            <a:spAutoFit/>
          </a:bodyPr>
          <a:lstStyle/>
          <a:p>
            <a:r>
              <a:rPr lang="zh-CN" altLang="en-US" sz="1600" dirty="0">
                <a:solidFill>
                  <a:srgbClr val="262626"/>
                </a:solidFill>
                <a:latin typeface="Adobe Arabic" panose="02040503050201020203" pitchFamily="18" charset="-78"/>
                <a:ea typeface="微软雅黑" panose="020B0503020204020204" pitchFamily="34" charset="-122"/>
                <a:cs typeface="Adobe Arabic" panose="02040503050201020203" pitchFamily="18" charset="-78"/>
              </a:rPr>
              <a:t>在一个数据集中发现其自然分组</a:t>
            </a:r>
            <a:endParaRPr lang="en-US" sz="1600" dirty="0">
              <a:solidFill>
                <a:srgbClr val="262626"/>
              </a:solidFill>
              <a:latin typeface="Adobe Arabic" panose="02040503050201020203" pitchFamily="18" charset="-78"/>
              <a:ea typeface="微软雅黑" panose="020B0503020204020204" pitchFamily="34" charset="-122"/>
              <a:cs typeface="Adobe Arabic" panose="02040503050201020203" pitchFamily="18" charset="-78"/>
            </a:endParaRPr>
          </a:p>
        </p:txBody>
      </p:sp>
      <p:sp>
        <p:nvSpPr>
          <p:cNvPr id="68" name="Text Placeholder 2"/>
          <p:cNvSpPr txBox="1">
            <a:spLocks/>
          </p:cNvSpPr>
          <p:nvPr/>
        </p:nvSpPr>
        <p:spPr>
          <a:xfrm>
            <a:off x="1203452" y="1186849"/>
            <a:ext cx="4411110" cy="726551"/>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r>
              <a:rPr lang="en-US" altLang="zh-CN" sz="3600" dirty="0">
                <a:solidFill>
                  <a:srgbClr val="199F8E"/>
                </a:solidFill>
                <a:latin typeface="微软雅黑" panose="020B0503020204020204" pitchFamily="34" charset="-122"/>
                <a:ea typeface="微软雅黑" panose="020B0503020204020204" pitchFamily="34" charset="-122"/>
              </a:rPr>
              <a:t> </a:t>
            </a:r>
            <a:endParaRPr lang="en-US" altLang="zh-CN" sz="4000" dirty="0">
              <a:solidFill>
                <a:srgbClr val="199F8E"/>
              </a:solidFill>
              <a:latin typeface="Bebas Neue" panose="020B0606020202050201" pitchFamily="34" charset="0"/>
              <a:ea typeface="微软雅黑" panose="020B0503020204020204" pitchFamily="34" charset="-122"/>
            </a:endParaRPr>
          </a:p>
        </p:txBody>
      </p:sp>
      <p:sp>
        <p:nvSpPr>
          <p:cNvPr id="69" name="TextBox 61"/>
          <p:cNvSpPr txBox="1"/>
          <p:nvPr/>
        </p:nvSpPr>
        <p:spPr>
          <a:xfrm>
            <a:off x="1347014" y="1272342"/>
            <a:ext cx="5515425" cy="1603772"/>
          </a:xfrm>
          <a:prstGeom prst="rect">
            <a:avLst/>
          </a:prstGeom>
          <a:noFill/>
        </p:spPr>
        <p:txBody>
          <a:bodyPr wrap="square" lIns="0" tIns="0" rIns="0" bIns="0" rtlCol="0">
            <a:spAutoFit/>
          </a:bodyPr>
          <a:lstStyle/>
          <a:p>
            <a:pPr algn="just">
              <a:lnSpc>
                <a:spcPct val="110000"/>
              </a:lnSpc>
              <a:spcBef>
                <a:spcPct val="0"/>
              </a:spcBef>
              <a:buNone/>
            </a:pPr>
            <a:r>
              <a:rPr lang="zh-CN" altLang="en-US" sz="2400" b="0" i="0" dirty="0">
                <a:solidFill>
                  <a:srgbClr val="333333"/>
                </a:solidFill>
                <a:effectLst/>
                <a:latin typeface="Helvetica Neue"/>
              </a:rPr>
              <a:t>数据聚类是指根据数据的内在性质将数据分成一些聚合类，每一聚合类中的元素尽可能具有相同的特性，不同聚合类之间的特性差别尽可能大。</a:t>
            </a:r>
            <a:endPar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70" name="Straight Connector 4"/>
          <p:cNvCxnSpPr/>
          <p:nvPr/>
        </p:nvCxnSpPr>
        <p:spPr>
          <a:xfrm>
            <a:off x="1285396" y="1186848"/>
            <a:ext cx="990600" cy="0"/>
          </a:xfrm>
          <a:prstGeom prst="line">
            <a:avLst/>
          </a:prstGeom>
          <a:ln w="28575">
            <a:solidFill>
              <a:srgbClr val="199F8E"/>
            </a:solidFill>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2ECCD412-59DA-4D22-8B65-E0525B69BB31}"/>
              </a:ext>
            </a:extLst>
          </p:cNvPr>
          <p:cNvSpPr txBox="1"/>
          <p:nvPr/>
        </p:nvSpPr>
        <p:spPr>
          <a:xfrm>
            <a:off x="363812" y="239376"/>
            <a:ext cx="2748356" cy="465312"/>
          </a:xfrm>
          <a:prstGeom prst="rect">
            <a:avLst/>
          </a:prstGeom>
          <a:noFill/>
        </p:spPr>
        <p:txBody>
          <a:bodyPr wrap="square" rtlCol="0">
            <a:spAutoFit/>
          </a:bodyPr>
          <a:lstStyle/>
          <a:p>
            <a:pPr algn="dist"/>
            <a:r>
              <a:rPr lang="zh-CN" altLang="en-US" sz="2400" b="1" dirty="0">
                <a:solidFill>
                  <a:schemeClr val="bg2">
                    <a:lumMod val="25000"/>
                  </a:schemeClr>
                </a:solidFill>
                <a:latin typeface="微软雅黑" panose="020B0503020204020204" pitchFamily="34" charset="-122"/>
                <a:ea typeface="微软雅黑" panose="020B0503020204020204" pitchFamily="34" charset="-122"/>
              </a:rPr>
              <a:t>什么是数据聚类</a:t>
            </a:r>
          </a:p>
        </p:txBody>
      </p:sp>
      <p:pic>
        <p:nvPicPr>
          <p:cNvPr id="5" name="图片 4">
            <a:extLst>
              <a:ext uri="{FF2B5EF4-FFF2-40B4-BE49-F238E27FC236}">
                <a16:creationId xmlns:a16="http://schemas.microsoft.com/office/drawing/2014/main" id="{3064CE73-12FE-4696-A33C-CCCF455A6A0B}"/>
              </a:ext>
            </a:extLst>
          </p:cNvPr>
          <p:cNvPicPr>
            <a:picLocks noChangeAspect="1"/>
          </p:cNvPicPr>
          <p:nvPr/>
        </p:nvPicPr>
        <p:blipFill>
          <a:blip r:embed="rId2"/>
          <a:stretch>
            <a:fillRect/>
          </a:stretch>
        </p:blipFill>
        <p:spPr>
          <a:xfrm>
            <a:off x="7000420" y="2721595"/>
            <a:ext cx="4826676" cy="3111033"/>
          </a:xfrm>
          <a:prstGeom prst="rect">
            <a:avLst/>
          </a:prstGeom>
        </p:spPr>
      </p:pic>
      <p:sp>
        <p:nvSpPr>
          <p:cNvPr id="6" name="文本框 5">
            <a:extLst>
              <a:ext uri="{FF2B5EF4-FFF2-40B4-BE49-F238E27FC236}">
                <a16:creationId xmlns:a16="http://schemas.microsoft.com/office/drawing/2014/main" id="{8D92827C-8B1B-47DD-A116-0A11A9A84428}"/>
              </a:ext>
            </a:extLst>
          </p:cNvPr>
          <p:cNvSpPr txBox="1"/>
          <p:nvPr/>
        </p:nvSpPr>
        <p:spPr>
          <a:xfrm>
            <a:off x="1245855" y="800450"/>
            <a:ext cx="1649725" cy="400110"/>
          </a:xfrm>
          <a:prstGeom prst="rect">
            <a:avLst/>
          </a:prstGeom>
          <a:noFill/>
        </p:spPr>
        <p:txBody>
          <a:bodyPr wrap="square" rtlCol="0">
            <a:spAutoFit/>
          </a:bodyPr>
          <a:lstStyle/>
          <a:p>
            <a:r>
              <a:rPr lang="zh-CN" altLang="en-US" sz="2000" b="1" dirty="0"/>
              <a:t>定义</a:t>
            </a:r>
          </a:p>
        </p:txBody>
      </p:sp>
    </p:spTree>
    <p:extLst>
      <p:ext uri="{BB962C8B-B14F-4D97-AF65-F5344CB8AC3E}">
        <p14:creationId xmlns:p14="http://schemas.microsoft.com/office/powerpoint/2010/main" val="1360569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文本框 52">
            <a:extLst>
              <a:ext uri="{FF2B5EF4-FFF2-40B4-BE49-F238E27FC236}">
                <a16:creationId xmlns:a16="http://schemas.microsoft.com/office/drawing/2014/main" id="{7CB52551-6102-4CB4-9463-B331C3185002}"/>
              </a:ext>
            </a:extLst>
          </p:cNvPr>
          <p:cNvSpPr txBox="1"/>
          <p:nvPr/>
        </p:nvSpPr>
        <p:spPr>
          <a:xfrm>
            <a:off x="363813" y="239376"/>
            <a:ext cx="1527132" cy="461665"/>
          </a:xfrm>
          <a:prstGeom prst="rect">
            <a:avLst/>
          </a:prstGeom>
          <a:noFill/>
        </p:spPr>
        <p:txBody>
          <a:bodyPr wrap="square" rtlCol="0">
            <a:spAutoFit/>
          </a:bodyPr>
          <a:lstStyle/>
          <a:p>
            <a:pPr algn="dist"/>
            <a:r>
              <a:rPr lang="zh-CN" altLang="en-US" sz="2400" b="1" dirty="0">
                <a:solidFill>
                  <a:schemeClr val="bg2">
                    <a:lumMod val="25000"/>
                  </a:schemeClr>
                </a:solidFill>
                <a:latin typeface="微软雅黑" panose="020B0503020204020204" pitchFamily="34" charset="-122"/>
                <a:ea typeface="微软雅黑" panose="020B0503020204020204" pitchFamily="34" charset="-122"/>
              </a:rPr>
              <a:t>性能度量</a:t>
            </a:r>
          </a:p>
        </p:txBody>
      </p:sp>
      <p:sp>
        <p:nvSpPr>
          <p:cNvPr id="2" name="文本框 1">
            <a:extLst>
              <a:ext uri="{FF2B5EF4-FFF2-40B4-BE49-F238E27FC236}">
                <a16:creationId xmlns:a16="http://schemas.microsoft.com/office/drawing/2014/main" id="{A94A0B1B-33F6-46D9-BCB3-ADAB64966A43}"/>
              </a:ext>
            </a:extLst>
          </p:cNvPr>
          <p:cNvSpPr txBox="1"/>
          <p:nvPr/>
        </p:nvSpPr>
        <p:spPr>
          <a:xfrm>
            <a:off x="514905" y="941086"/>
            <a:ext cx="1802167" cy="400110"/>
          </a:xfrm>
          <a:prstGeom prst="rect">
            <a:avLst/>
          </a:prstGeom>
          <a:noFill/>
        </p:spPr>
        <p:txBody>
          <a:bodyPr wrap="square" rtlCol="0">
            <a:spAutoFit/>
          </a:bodyPr>
          <a:lstStyle/>
          <a:p>
            <a:r>
              <a:rPr lang="en-US" altLang="zh-CN" sz="2000" b="1" dirty="0"/>
              <a:t>1. </a:t>
            </a:r>
            <a:r>
              <a:rPr lang="zh-CN" altLang="en-US" sz="2000" b="1" dirty="0"/>
              <a:t>外部指标</a:t>
            </a:r>
            <a:r>
              <a:rPr lang="en-US" altLang="zh-CN" sz="2000" b="1" dirty="0"/>
              <a:t>:</a:t>
            </a:r>
            <a:endParaRPr lang="zh-CN" altLang="en-US" sz="2000" b="1" dirty="0"/>
          </a:p>
        </p:txBody>
      </p:sp>
      <p:sp>
        <p:nvSpPr>
          <p:cNvPr id="4" name="文本框 3">
            <a:extLst>
              <a:ext uri="{FF2B5EF4-FFF2-40B4-BE49-F238E27FC236}">
                <a16:creationId xmlns:a16="http://schemas.microsoft.com/office/drawing/2014/main" id="{9779AADA-CF97-485D-9729-5C6765D1E245}"/>
              </a:ext>
            </a:extLst>
          </p:cNvPr>
          <p:cNvSpPr txBox="1"/>
          <p:nvPr/>
        </p:nvSpPr>
        <p:spPr>
          <a:xfrm>
            <a:off x="2095130" y="941086"/>
            <a:ext cx="5131294" cy="369332"/>
          </a:xfrm>
          <a:prstGeom prst="rect">
            <a:avLst/>
          </a:prstGeom>
          <a:noFill/>
        </p:spPr>
        <p:txBody>
          <a:bodyPr wrap="square" rtlCol="0">
            <a:spAutoFit/>
          </a:bodyPr>
          <a:lstStyle/>
          <a:p>
            <a:r>
              <a:rPr lang="zh-CN" altLang="en-US" dirty="0"/>
              <a:t>通过自己训练的模型与现有的参考模型进行比较</a:t>
            </a:r>
          </a:p>
        </p:txBody>
      </p:sp>
      <p:pic>
        <p:nvPicPr>
          <p:cNvPr id="6" name="图片 5">
            <a:extLst>
              <a:ext uri="{FF2B5EF4-FFF2-40B4-BE49-F238E27FC236}">
                <a16:creationId xmlns:a16="http://schemas.microsoft.com/office/drawing/2014/main" id="{667314C4-164C-4D3E-9F32-D227DD221551}"/>
              </a:ext>
            </a:extLst>
          </p:cNvPr>
          <p:cNvPicPr>
            <a:picLocks noChangeAspect="1"/>
          </p:cNvPicPr>
          <p:nvPr/>
        </p:nvPicPr>
        <p:blipFill>
          <a:blip r:embed="rId2"/>
          <a:stretch>
            <a:fillRect/>
          </a:stretch>
        </p:blipFill>
        <p:spPr>
          <a:xfrm>
            <a:off x="1162974" y="2050741"/>
            <a:ext cx="5887865" cy="3587594"/>
          </a:xfrm>
          <a:prstGeom prst="rect">
            <a:avLst/>
          </a:prstGeom>
        </p:spPr>
      </p:pic>
      <p:pic>
        <p:nvPicPr>
          <p:cNvPr id="10" name="图片 9">
            <a:extLst>
              <a:ext uri="{FF2B5EF4-FFF2-40B4-BE49-F238E27FC236}">
                <a16:creationId xmlns:a16="http://schemas.microsoft.com/office/drawing/2014/main" id="{309C15EC-1BDE-47D2-BD59-7B6689BC8FDD}"/>
              </a:ext>
            </a:extLst>
          </p:cNvPr>
          <p:cNvPicPr>
            <a:picLocks noChangeAspect="1"/>
          </p:cNvPicPr>
          <p:nvPr/>
        </p:nvPicPr>
        <p:blipFill>
          <a:blip r:embed="rId3"/>
          <a:stretch>
            <a:fillRect/>
          </a:stretch>
        </p:blipFill>
        <p:spPr>
          <a:xfrm>
            <a:off x="7158507" y="2050742"/>
            <a:ext cx="4950129" cy="3587594"/>
          </a:xfrm>
          <a:prstGeom prst="rect">
            <a:avLst/>
          </a:prstGeom>
        </p:spPr>
      </p:pic>
    </p:spTree>
    <p:extLst>
      <p:ext uri="{BB962C8B-B14F-4D97-AF65-F5344CB8AC3E}">
        <p14:creationId xmlns:p14="http://schemas.microsoft.com/office/powerpoint/2010/main" val="3032242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文本框 41">
            <a:extLst>
              <a:ext uri="{FF2B5EF4-FFF2-40B4-BE49-F238E27FC236}">
                <a16:creationId xmlns:a16="http://schemas.microsoft.com/office/drawing/2014/main" id="{C2B4240B-22A8-4EFA-A583-A752284504E3}"/>
              </a:ext>
            </a:extLst>
          </p:cNvPr>
          <p:cNvSpPr txBox="1"/>
          <p:nvPr/>
        </p:nvSpPr>
        <p:spPr>
          <a:xfrm>
            <a:off x="363813" y="239376"/>
            <a:ext cx="1527132" cy="461665"/>
          </a:xfrm>
          <a:prstGeom prst="rect">
            <a:avLst/>
          </a:prstGeom>
          <a:noFill/>
        </p:spPr>
        <p:txBody>
          <a:bodyPr wrap="square" rtlCol="0">
            <a:spAutoFit/>
          </a:bodyPr>
          <a:lstStyle/>
          <a:p>
            <a:pPr algn="dist"/>
            <a:r>
              <a:rPr lang="zh-CN" altLang="en-US" sz="2400" b="1" dirty="0">
                <a:solidFill>
                  <a:schemeClr val="bg2">
                    <a:lumMod val="25000"/>
                  </a:schemeClr>
                </a:solidFill>
                <a:latin typeface="微软雅黑" panose="020B0503020204020204" pitchFamily="34" charset="-122"/>
                <a:ea typeface="微软雅黑" panose="020B0503020204020204" pitchFamily="34" charset="-122"/>
              </a:rPr>
              <a:t>性能度量</a:t>
            </a:r>
          </a:p>
        </p:txBody>
      </p:sp>
      <p:sp>
        <p:nvSpPr>
          <p:cNvPr id="43" name="文本框 42">
            <a:extLst>
              <a:ext uri="{FF2B5EF4-FFF2-40B4-BE49-F238E27FC236}">
                <a16:creationId xmlns:a16="http://schemas.microsoft.com/office/drawing/2014/main" id="{7339F16D-FEDB-41B1-9D61-1FB97EA24D93}"/>
              </a:ext>
            </a:extLst>
          </p:cNvPr>
          <p:cNvSpPr txBox="1"/>
          <p:nvPr/>
        </p:nvSpPr>
        <p:spPr>
          <a:xfrm>
            <a:off x="514905" y="941086"/>
            <a:ext cx="1802167" cy="400110"/>
          </a:xfrm>
          <a:prstGeom prst="rect">
            <a:avLst/>
          </a:prstGeom>
          <a:noFill/>
        </p:spPr>
        <p:txBody>
          <a:bodyPr wrap="square" rtlCol="0">
            <a:spAutoFit/>
          </a:bodyPr>
          <a:lstStyle/>
          <a:p>
            <a:r>
              <a:rPr lang="en-US" altLang="zh-CN" sz="2000" b="1" dirty="0"/>
              <a:t>2. </a:t>
            </a:r>
            <a:r>
              <a:rPr lang="zh-CN" altLang="en-US" sz="2000" b="1" dirty="0"/>
              <a:t>内部指标</a:t>
            </a:r>
            <a:r>
              <a:rPr lang="en-US" altLang="zh-CN" sz="2000" b="1" dirty="0"/>
              <a:t>:</a:t>
            </a:r>
            <a:endParaRPr lang="zh-CN" altLang="en-US" sz="2000" b="1" dirty="0"/>
          </a:p>
        </p:txBody>
      </p:sp>
      <p:sp>
        <p:nvSpPr>
          <p:cNvPr id="44" name="文本框 43">
            <a:extLst>
              <a:ext uri="{FF2B5EF4-FFF2-40B4-BE49-F238E27FC236}">
                <a16:creationId xmlns:a16="http://schemas.microsoft.com/office/drawing/2014/main" id="{000B412D-0B15-47A2-A588-6D36C2944BFF}"/>
              </a:ext>
            </a:extLst>
          </p:cNvPr>
          <p:cNvSpPr txBox="1"/>
          <p:nvPr/>
        </p:nvSpPr>
        <p:spPr>
          <a:xfrm>
            <a:off x="2095130" y="941086"/>
            <a:ext cx="9463596" cy="646331"/>
          </a:xfrm>
          <a:prstGeom prst="rect">
            <a:avLst/>
          </a:prstGeom>
          <a:noFill/>
        </p:spPr>
        <p:txBody>
          <a:bodyPr wrap="square" rtlCol="0">
            <a:spAutoFit/>
          </a:bodyPr>
          <a:lstStyle/>
          <a:p>
            <a:r>
              <a:rPr lang="zh-CN" altLang="en-US" dirty="0"/>
              <a:t>由于大多数时候都是没有现成的模型提供参考，所以就要用到内部指标来衡量聚类的好坏，内部指标也就是指通过划分的结果自己和自己比较</a:t>
            </a:r>
          </a:p>
        </p:txBody>
      </p:sp>
      <p:pic>
        <p:nvPicPr>
          <p:cNvPr id="21" name="图片 20">
            <a:extLst>
              <a:ext uri="{FF2B5EF4-FFF2-40B4-BE49-F238E27FC236}">
                <a16:creationId xmlns:a16="http://schemas.microsoft.com/office/drawing/2014/main" id="{33B5F212-9469-4E4C-A3D4-D939073AD6FA}"/>
              </a:ext>
            </a:extLst>
          </p:cNvPr>
          <p:cNvPicPr>
            <a:picLocks noChangeAspect="1"/>
          </p:cNvPicPr>
          <p:nvPr/>
        </p:nvPicPr>
        <p:blipFill>
          <a:blip r:embed="rId2"/>
          <a:stretch>
            <a:fillRect/>
          </a:stretch>
        </p:blipFill>
        <p:spPr>
          <a:xfrm>
            <a:off x="288586" y="1581241"/>
            <a:ext cx="7994073" cy="2156647"/>
          </a:xfrm>
          <a:prstGeom prst="rect">
            <a:avLst/>
          </a:prstGeom>
        </p:spPr>
      </p:pic>
      <p:pic>
        <p:nvPicPr>
          <p:cNvPr id="37" name="图片 36">
            <a:extLst>
              <a:ext uri="{FF2B5EF4-FFF2-40B4-BE49-F238E27FC236}">
                <a16:creationId xmlns:a16="http://schemas.microsoft.com/office/drawing/2014/main" id="{272C4CE9-E87C-43B9-97C0-FF6501BA4A14}"/>
              </a:ext>
            </a:extLst>
          </p:cNvPr>
          <p:cNvPicPr>
            <a:picLocks noChangeAspect="1"/>
          </p:cNvPicPr>
          <p:nvPr/>
        </p:nvPicPr>
        <p:blipFill rotWithShape="1">
          <a:blip r:embed="rId3"/>
          <a:srcRect r="24639" b="3895"/>
          <a:stretch/>
        </p:blipFill>
        <p:spPr>
          <a:xfrm>
            <a:off x="1365488" y="2306237"/>
            <a:ext cx="1459284" cy="465243"/>
          </a:xfrm>
          <a:prstGeom prst="rect">
            <a:avLst/>
          </a:prstGeom>
        </p:spPr>
      </p:pic>
      <p:pic>
        <p:nvPicPr>
          <p:cNvPr id="39" name="图片 38">
            <a:extLst>
              <a:ext uri="{FF2B5EF4-FFF2-40B4-BE49-F238E27FC236}">
                <a16:creationId xmlns:a16="http://schemas.microsoft.com/office/drawing/2014/main" id="{78465CE5-2C3A-4F9D-82BA-6E1F8A66AC9C}"/>
              </a:ext>
            </a:extLst>
          </p:cNvPr>
          <p:cNvPicPr>
            <a:picLocks noChangeAspect="1"/>
          </p:cNvPicPr>
          <p:nvPr/>
        </p:nvPicPr>
        <p:blipFill>
          <a:blip r:embed="rId4"/>
          <a:stretch>
            <a:fillRect/>
          </a:stretch>
        </p:blipFill>
        <p:spPr>
          <a:xfrm>
            <a:off x="288587" y="3908850"/>
            <a:ext cx="7994073" cy="2735817"/>
          </a:xfrm>
          <a:prstGeom prst="rect">
            <a:avLst/>
          </a:prstGeom>
        </p:spPr>
      </p:pic>
    </p:spTree>
    <p:extLst>
      <p:ext uri="{BB962C8B-B14F-4D97-AF65-F5344CB8AC3E}">
        <p14:creationId xmlns:p14="http://schemas.microsoft.com/office/powerpoint/2010/main" val="1954766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0236BE2-1412-4183-83B2-1E49545D51A7}"/>
              </a:ext>
            </a:extLst>
          </p:cNvPr>
          <p:cNvSpPr txBox="1"/>
          <p:nvPr/>
        </p:nvSpPr>
        <p:spPr>
          <a:xfrm>
            <a:off x="2023620" y="3004794"/>
            <a:ext cx="8144759" cy="830997"/>
          </a:xfrm>
          <a:prstGeom prst="rect">
            <a:avLst/>
          </a:prstGeom>
          <a:noFill/>
        </p:spPr>
        <p:txBody>
          <a:bodyPr wrap="square" rtlCol="0">
            <a:spAutoFit/>
          </a:bodyPr>
          <a:lstStyle/>
          <a:p>
            <a:pPr algn="ctr"/>
            <a:r>
              <a:rPr lang="zh-CN" altLang="en-US" sz="4800" b="1" dirty="0">
                <a:solidFill>
                  <a:srgbClr val="199F8E"/>
                </a:solidFill>
                <a:latin typeface="微软雅黑" panose="020B0503020204020204" pitchFamily="34" charset="-122"/>
                <a:ea typeface="微软雅黑" panose="020B0503020204020204" pitchFamily="34" charset="-122"/>
              </a:rPr>
              <a:t>聚类算法分类</a:t>
            </a:r>
          </a:p>
        </p:txBody>
      </p:sp>
      <p:sp>
        <p:nvSpPr>
          <p:cNvPr id="9" name="文本框 8">
            <a:extLst>
              <a:ext uri="{FF2B5EF4-FFF2-40B4-BE49-F238E27FC236}">
                <a16:creationId xmlns:a16="http://schemas.microsoft.com/office/drawing/2014/main" id="{4D9CFD60-AC89-45A3-AC04-11A0D2587109}"/>
              </a:ext>
            </a:extLst>
          </p:cNvPr>
          <p:cNvSpPr txBox="1"/>
          <p:nvPr/>
        </p:nvSpPr>
        <p:spPr>
          <a:xfrm>
            <a:off x="4223208" y="2173797"/>
            <a:ext cx="3745584" cy="830997"/>
          </a:xfrm>
          <a:prstGeom prst="rect">
            <a:avLst/>
          </a:prstGeom>
          <a:noFill/>
        </p:spPr>
        <p:txBody>
          <a:bodyPr wrap="square" rtlCol="0">
            <a:spAutoFit/>
          </a:bodyPr>
          <a:lstStyle/>
          <a:p>
            <a:pPr algn="ctr"/>
            <a:r>
              <a:rPr lang="en-US" altLang="zh-CN" sz="4800" b="1">
                <a:solidFill>
                  <a:schemeClr val="tx1">
                    <a:lumMod val="75000"/>
                    <a:lumOff val="25000"/>
                  </a:schemeClr>
                </a:solidFill>
                <a:latin typeface="微软雅黑" panose="020B0503020204020204" pitchFamily="34" charset="-122"/>
                <a:ea typeface="微软雅黑" panose="020B0503020204020204" pitchFamily="34" charset="-122"/>
              </a:rPr>
              <a:t>02</a:t>
            </a:r>
            <a:endParaRPr lang="zh-CN" altLang="en-US" sz="4800" b="1">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16485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a:extLst>
              <a:ext uri="{FF2B5EF4-FFF2-40B4-BE49-F238E27FC236}">
                <a16:creationId xmlns:a16="http://schemas.microsoft.com/office/drawing/2014/main" id="{941AC058-8180-4224-A6C3-95BBB58C62AB}"/>
              </a:ext>
            </a:extLst>
          </p:cNvPr>
          <p:cNvSpPr txBox="1"/>
          <p:nvPr/>
        </p:nvSpPr>
        <p:spPr>
          <a:xfrm>
            <a:off x="291624" y="239375"/>
            <a:ext cx="2027368" cy="461665"/>
          </a:xfrm>
          <a:prstGeom prst="rect">
            <a:avLst/>
          </a:prstGeom>
          <a:noFill/>
        </p:spPr>
        <p:txBody>
          <a:bodyPr wrap="square" rtlCol="0">
            <a:spAutoFit/>
          </a:bodyPr>
          <a:lstStyle/>
          <a:p>
            <a:pPr algn="dist"/>
            <a:r>
              <a:rPr lang="zh-CN" altLang="en-US" sz="2400" b="1" dirty="0">
                <a:solidFill>
                  <a:schemeClr val="bg2">
                    <a:lumMod val="25000"/>
                  </a:schemeClr>
                </a:solidFill>
                <a:latin typeface="微软雅黑" panose="020B0503020204020204" pitchFamily="34" charset="-122"/>
                <a:ea typeface="微软雅黑" panose="020B0503020204020204" pitchFamily="34" charset="-122"/>
              </a:rPr>
              <a:t>聚类算法分类</a:t>
            </a:r>
          </a:p>
        </p:txBody>
      </p:sp>
      <p:sp>
        <p:nvSpPr>
          <p:cNvPr id="2" name="左大括号 1">
            <a:extLst>
              <a:ext uri="{FF2B5EF4-FFF2-40B4-BE49-F238E27FC236}">
                <a16:creationId xmlns:a16="http://schemas.microsoft.com/office/drawing/2014/main" id="{0FC7CB75-1D62-43F5-8DD6-453CFDF8395A}"/>
              </a:ext>
            </a:extLst>
          </p:cNvPr>
          <p:cNvSpPr/>
          <p:nvPr/>
        </p:nvSpPr>
        <p:spPr>
          <a:xfrm>
            <a:off x="1787865" y="701040"/>
            <a:ext cx="603315" cy="615696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020C19ED-4B6B-44C5-95A1-BBF93BCEE4DE}"/>
              </a:ext>
            </a:extLst>
          </p:cNvPr>
          <p:cNvSpPr txBox="1"/>
          <p:nvPr/>
        </p:nvSpPr>
        <p:spPr>
          <a:xfrm>
            <a:off x="623309" y="3594854"/>
            <a:ext cx="1164556" cy="369332"/>
          </a:xfrm>
          <a:prstGeom prst="rect">
            <a:avLst/>
          </a:prstGeom>
          <a:noFill/>
        </p:spPr>
        <p:txBody>
          <a:bodyPr wrap="square" rtlCol="0">
            <a:spAutoFit/>
          </a:bodyPr>
          <a:lstStyle/>
          <a:p>
            <a:r>
              <a:rPr lang="zh-CN" altLang="en-US" dirty="0"/>
              <a:t>数据聚类</a:t>
            </a:r>
          </a:p>
        </p:txBody>
      </p:sp>
      <p:sp>
        <p:nvSpPr>
          <p:cNvPr id="4" name="文本框 3">
            <a:extLst>
              <a:ext uri="{FF2B5EF4-FFF2-40B4-BE49-F238E27FC236}">
                <a16:creationId xmlns:a16="http://schemas.microsoft.com/office/drawing/2014/main" id="{6E0E7782-F252-49CE-A144-5A1393C0F3E3}"/>
              </a:ext>
            </a:extLst>
          </p:cNvPr>
          <p:cNvSpPr txBox="1"/>
          <p:nvPr/>
        </p:nvSpPr>
        <p:spPr>
          <a:xfrm>
            <a:off x="2302123" y="755304"/>
            <a:ext cx="1800493" cy="369332"/>
          </a:xfrm>
          <a:prstGeom prst="rect">
            <a:avLst/>
          </a:prstGeom>
          <a:noFill/>
        </p:spPr>
        <p:txBody>
          <a:bodyPr wrap="none" rtlCol="0">
            <a:spAutoFit/>
          </a:bodyPr>
          <a:lstStyle/>
          <a:p>
            <a:pPr algn="ctr"/>
            <a:r>
              <a:rPr lang="zh-CN" altLang="en-US" dirty="0"/>
              <a:t>基于模型的聚类</a:t>
            </a:r>
          </a:p>
        </p:txBody>
      </p:sp>
      <p:sp>
        <p:nvSpPr>
          <p:cNvPr id="23" name="文本框 22">
            <a:extLst>
              <a:ext uri="{FF2B5EF4-FFF2-40B4-BE49-F238E27FC236}">
                <a16:creationId xmlns:a16="http://schemas.microsoft.com/office/drawing/2014/main" id="{A3B47B6B-674C-4E31-A0AA-1C66A4AA8DFB}"/>
              </a:ext>
            </a:extLst>
          </p:cNvPr>
          <p:cNvSpPr txBox="1"/>
          <p:nvPr/>
        </p:nvSpPr>
        <p:spPr>
          <a:xfrm>
            <a:off x="2302123" y="1261057"/>
            <a:ext cx="1800493" cy="369332"/>
          </a:xfrm>
          <a:prstGeom prst="rect">
            <a:avLst/>
          </a:prstGeom>
          <a:noFill/>
        </p:spPr>
        <p:txBody>
          <a:bodyPr wrap="none" rtlCol="0">
            <a:spAutoFit/>
          </a:bodyPr>
          <a:lstStyle/>
          <a:p>
            <a:pPr algn="ctr"/>
            <a:r>
              <a:rPr lang="zh-CN" altLang="en-US" dirty="0"/>
              <a:t>基于划分的聚类</a:t>
            </a:r>
          </a:p>
        </p:txBody>
      </p:sp>
      <p:sp>
        <p:nvSpPr>
          <p:cNvPr id="25" name="文本框 24">
            <a:extLst>
              <a:ext uri="{FF2B5EF4-FFF2-40B4-BE49-F238E27FC236}">
                <a16:creationId xmlns:a16="http://schemas.microsoft.com/office/drawing/2014/main" id="{4C647A34-90F1-48C1-B87E-E2549FF9A086}"/>
              </a:ext>
            </a:extLst>
          </p:cNvPr>
          <p:cNvSpPr txBox="1"/>
          <p:nvPr/>
        </p:nvSpPr>
        <p:spPr>
          <a:xfrm>
            <a:off x="2309778" y="1750560"/>
            <a:ext cx="1800493" cy="369332"/>
          </a:xfrm>
          <a:prstGeom prst="rect">
            <a:avLst/>
          </a:prstGeom>
          <a:noFill/>
        </p:spPr>
        <p:txBody>
          <a:bodyPr wrap="none" rtlCol="0">
            <a:spAutoFit/>
          </a:bodyPr>
          <a:lstStyle/>
          <a:p>
            <a:pPr algn="ctr"/>
            <a:r>
              <a:rPr lang="zh-CN" altLang="en-US" dirty="0"/>
              <a:t>基于密度的聚类</a:t>
            </a:r>
          </a:p>
        </p:txBody>
      </p:sp>
      <p:sp>
        <p:nvSpPr>
          <p:cNvPr id="26" name="文本框 25">
            <a:extLst>
              <a:ext uri="{FF2B5EF4-FFF2-40B4-BE49-F238E27FC236}">
                <a16:creationId xmlns:a16="http://schemas.microsoft.com/office/drawing/2014/main" id="{BDEECB6D-76B5-4160-AD31-C1F9439251E4}"/>
              </a:ext>
            </a:extLst>
          </p:cNvPr>
          <p:cNvSpPr txBox="1"/>
          <p:nvPr/>
        </p:nvSpPr>
        <p:spPr>
          <a:xfrm>
            <a:off x="2612215" y="2246984"/>
            <a:ext cx="1107996" cy="369332"/>
          </a:xfrm>
          <a:prstGeom prst="rect">
            <a:avLst/>
          </a:prstGeom>
          <a:noFill/>
        </p:spPr>
        <p:txBody>
          <a:bodyPr wrap="none" rtlCol="0">
            <a:spAutoFit/>
          </a:bodyPr>
          <a:lstStyle/>
          <a:p>
            <a:pPr algn="ctr"/>
            <a:r>
              <a:rPr lang="zh-CN" altLang="en-US" dirty="0"/>
              <a:t>层次聚类</a:t>
            </a:r>
          </a:p>
        </p:txBody>
      </p:sp>
      <p:sp>
        <p:nvSpPr>
          <p:cNvPr id="27" name="文本框 26">
            <a:extLst>
              <a:ext uri="{FF2B5EF4-FFF2-40B4-BE49-F238E27FC236}">
                <a16:creationId xmlns:a16="http://schemas.microsoft.com/office/drawing/2014/main" id="{12F02E4F-B482-428C-B427-1FC5CDD7D459}"/>
              </a:ext>
            </a:extLst>
          </p:cNvPr>
          <p:cNvSpPr txBox="1"/>
          <p:nvPr/>
        </p:nvSpPr>
        <p:spPr>
          <a:xfrm>
            <a:off x="2328574" y="2782999"/>
            <a:ext cx="877163" cy="369332"/>
          </a:xfrm>
          <a:prstGeom prst="rect">
            <a:avLst/>
          </a:prstGeom>
          <a:noFill/>
        </p:spPr>
        <p:txBody>
          <a:bodyPr wrap="none" rtlCol="0">
            <a:spAutoFit/>
          </a:bodyPr>
          <a:lstStyle/>
          <a:p>
            <a:r>
              <a:rPr lang="zh-CN" altLang="en-US" dirty="0"/>
              <a:t>谱聚类</a:t>
            </a:r>
          </a:p>
        </p:txBody>
      </p:sp>
      <p:sp>
        <p:nvSpPr>
          <p:cNvPr id="28" name="文本框 27">
            <a:extLst>
              <a:ext uri="{FF2B5EF4-FFF2-40B4-BE49-F238E27FC236}">
                <a16:creationId xmlns:a16="http://schemas.microsoft.com/office/drawing/2014/main" id="{76B60D45-6950-49D0-8242-447915D7BD3D}"/>
              </a:ext>
            </a:extLst>
          </p:cNvPr>
          <p:cNvSpPr txBox="1"/>
          <p:nvPr/>
        </p:nvSpPr>
        <p:spPr>
          <a:xfrm>
            <a:off x="2309776" y="4332102"/>
            <a:ext cx="1338828" cy="369332"/>
          </a:xfrm>
          <a:prstGeom prst="rect">
            <a:avLst/>
          </a:prstGeom>
          <a:noFill/>
        </p:spPr>
        <p:txBody>
          <a:bodyPr wrap="none" rtlCol="0">
            <a:spAutoFit/>
          </a:bodyPr>
          <a:lstStyle/>
          <a:p>
            <a:r>
              <a:rPr lang="zh-CN" altLang="en-US" dirty="0"/>
              <a:t>半监督聚类</a:t>
            </a:r>
          </a:p>
        </p:txBody>
      </p:sp>
      <p:sp>
        <p:nvSpPr>
          <p:cNvPr id="29" name="文本框 28">
            <a:extLst>
              <a:ext uri="{FF2B5EF4-FFF2-40B4-BE49-F238E27FC236}">
                <a16:creationId xmlns:a16="http://schemas.microsoft.com/office/drawing/2014/main" id="{4ADB1074-3287-4C58-A857-CAE316BCBB0E}"/>
              </a:ext>
            </a:extLst>
          </p:cNvPr>
          <p:cNvSpPr txBox="1"/>
          <p:nvPr/>
        </p:nvSpPr>
        <p:spPr>
          <a:xfrm>
            <a:off x="2309776" y="3803159"/>
            <a:ext cx="1800493" cy="369332"/>
          </a:xfrm>
          <a:prstGeom prst="rect">
            <a:avLst/>
          </a:prstGeom>
          <a:noFill/>
        </p:spPr>
        <p:txBody>
          <a:bodyPr wrap="none" rtlCol="0">
            <a:spAutoFit/>
          </a:bodyPr>
          <a:lstStyle/>
          <a:p>
            <a:r>
              <a:rPr lang="zh-CN" altLang="en-US" dirty="0"/>
              <a:t>子空间聚类聚类</a:t>
            </a:r>
          </a:p>
        </p:txBody>
      </p:sp>
      <p:sp>
        <p:nvSpPr>
          <p:cNvPr id="30" name="文本框 29">
            <a:extLst>
              <a:ext uri="{FF2B5EF4-FFF2-40B4-BE49-F238E27FC236}">
                <a16:creationId xmlns:a16="http://schemas.microsoft.com/office/drawing/2014/main" id="{A4589B5F-58F3-4744-87C7-91617AAB87B7}"/>
              </a:ext>
            </a:extLst>
          </p:cNvPr>
          <p:cNvSpPr txBox="1"/>
          <p:nvPr/>
        </p:nvSpPr>
        <p:spPr>
          <a:xfrm>
            <a:off x="2309776" y="3270775"/>
            <a:ext cx="2031325" cy="369332"/>
          </a:xfrm>
          <a:prstGeom prst="rect">
            <a:avLst/>
          </a:prstGeom>
          <a:noFill/>
        </p:spPr>
        <p:txBody>
          <a:bodyPr wrap="none" rtlCol="0">
            <a:spAutoFit/>
          </a:bodyPr>
          <a:lstStyle/>
          <a:p>
            <a:r>
              <a:rPr lang="zh-CN" altLang="en-US" dirty="0"/>
              <a:t>非负矩阵分解聚类</a:t>
            </a:r>
          </a:p>
        </p:txBody>
      </p:sp>
      <p:sp>
        <p:nvSpPr>
          <p:cNvPr id="31" name="文本框 30">
            <a:extLst>
              <a:ext uri="{FF2B5EF4-FFF2-40B4-BE49-F238E27FC236}">
                <a16:creationId xmlns:a16="http://schemas.microsoft.com/office/drawing/2014/main" id="{66313EEA-FC75-4894-ABBD-9836ADB417A1}"/>
              </a:ext>
            </a:extLst>
          </p:cNvPr>
          <p:cNvSpPr txBox="1"/>
          <p:nvPr/>
        </p:nvSpPr>
        <p:spPr>
          <a:xfrm>
            <a:off x="2265967" y="5828751"/>
            <a:ext cx="1338828" cy="369332"/>
          </a:xfrm>
          <a:prstGeom prst="rect">
            <a:avLst/>
          </a:prstGeom>
          <a:noFill/>
        </p:spPr>
        <p:txBody>
          <a:bodyPr wrap="none" rtlCol="0">
            <a:spAutoFit/>
          </a:bodyPr>
          <a:lstStyle/>
          <a:p>
            <a:r>
              <a:rPr lang="zh-CN" altLang="en-US" dirty="0"/>
              <a:t>多模态聚类</a:t>
            </a:r>
          </a:p>
        </p:txBody>
      </p:sp>
      <p:sp>
        <p:nvSpPr>
          <p:cNvPr id="32" name="文本框 31">
            <a:extLst>
              <a:ext uri="{FF2B5EF4-FFF2-40B4-BE49-F238E27FC236}">
                <a16:creationId xmlns:a16="http://schemas.microsoft.com/office/drawing/2014/main" id="{29AD7D1F-C09E-4B40-AC4C-16F94B189697}"/>
              </a:ext>
            </a:extLst>
          </p:cNvPr>
          <p:cNvSpPr txBox="1"/>
          <p:nvPr/>
        </p:nvSpPr>
        <p:spPr>
          <a:xfrm>
            <a:off x="2265967" y="5367086"/>
            <a:ext cx="1338828" cy="369332"/>
          </a:xfrm>
          <a:prstGeom prst="rect">
            <a:avLst/>
          </a:prstGeom>
          <a:noFill/>
        </p:spPr>
        <p:txBody>
          <a:bodyPr wrap="none" rtlCol="0">
            <a:spAutoFit/>
          </a:bodyPr>
          <a:lstStyle/>
          <a:p>
            <a:r>
              <a:rPr lang="zh-CN" altLang="en-US" dirty="0"/>
              <a:t>多任务聚类</a:t>
            </a:r>
          </a:p>
        </p:txBody>
      </p:sp>
      <p:sp>
        <p:nvSpPr>
          <p:cNvPr id="33" name="文本框 32">
            <a:extLst>
              <a:ext uri="{FF2B5EF4-FFF2-40B4-BE49-F238E27FC236}">
                <a16:creationId xmlns:a16="http://schemas.microsoft.com/office/drawing/2014/main" id="{1E316CA5-AEF9-4624-82D8-211C86159BD7}"/>
              </a:ext>
            </a:extLst>
          </p:cNvPr>
          <p:cNvSpPr txBox="1"/>
          <p:nvPr/>
        </p:nvSpPr>
        <p:spPr>
          <a:xfrm>
            <a:off x="2302123" y="6319510"/>
            <a:ext cx="1107996" cy="369332"/>
          </a:xfrm>
          <a:prstGeom prst="rect">
            <a:avLst/>
          </a:prstGeom>
          <a:noFill/>
        </p:spPr>
        <p:txBody>
          <a:bodyPr wrap="none" rtlCol="0">
            <a:spAutoFit/>
          </a:bodyPr>
          <a:lstStyle/>
          <a:p>
            <a:r>
              <a:rPr lang="zh-CN" altLang="en-US" dirty="0"/>
              <a:t>迁移聚类</a:t>
            </a:r>
          </a:p>
        </p:txBody>
      </p:sp>
      <p:sp>
        <p:nvSpPr>
          <p:cNvPr id="34" name="文本框 33">
            <a:extLst>
              <a:ext uri="{FF2B5EF4-FFF2-40B4-BE49-F238E27FC236}">
                <a16:creationId xmlns:a16="http://schemas.microsoft.com/office/drawing/2014/main" id="{00CDCB59-D569-4CC6-BEA0-38AB8DD954A3}"/>
              </a:ext>
            </a:extLst>
          </p:cNvPr>
          <p:cNvSpPr txBox="1"/>
          <p:nvPr/>
        </p:nvSpPr>
        <p:spPr>
          <a:xfrm>
            <a:off x="2292704" y="4927302"/>
            <a:ext cx="1800493" cy="369332"/>
          </a:xfrm>
          <a:prstGeom prst="rect">
            <a:avLst/>
          </a:prstGeom>
          <a:noFill/>
        </p:spPr>
        <p:txBody>
          <a:bodyPr wrap="square" rtlCol="0">
            <a:spAutoFit/>
          </a:bodyPr>
          <a:lstStyle/>
          <a:p>
            <a:r>
              <a:rPr lang="zh-CN" altLang="en-US" dirty="0"/>
              <a:t>多视角聚类</a:t>
            </a:r>
          </a:p>
        </p:txBody>
      </p:sp>
      <p:sp>
        <p:nvSpPr>
          <p:cNvPr id="5" name="右大括号 4">
            <a:extLst>
              <a:ext uri="{FF2B5EF4-FFF2-40B4-BE49-F238E27FC236}">
                <a16:creationId xmlns:a16="http://schemas.microsoft.com/office/drawing/2014/main" id="{64ADD607-8E07-4238-B247-D9FC4A334BE0}"/>
              </a:ext>
            </a:extLst>
          </p:cNvPr>
          <p:cNvSpPr/>
          <p:nvPr/>
        </p:nvSpPr>
        <p:spPr>
          <a:xfrm>
            <a:off x="4788814" y="829110"/>
            <a:ext cx="314707" cy="1602557"/>
          </a:xfrm>
          <a:prstGeom prst="rightBrace">
            <a:avLst>
              <a:gd name="adj1" fmla="val 8333"/>
              <a:gd name="adj2" fmla="val 5124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35" name="右大括号 34">
            <a:extLst>
              <a:ext uri="{FF2B5EF4-FFF2-40B4-BE49-F238E27FC236}">
                <a16:creationId xmlns:a16="http://schemas.microsoft.com/office/drawing/2014/main" id="{A3AFE0EB-F41A-48FF-9A4B-09745BA8884F}"/>
              </a:ext>
            </a:extLst>
          </p:cNvPr>
          <p:cNvSpPr/>
          <p:nvPr/>
        </p:nvSpPr>
        <p:spPr>
          <a:xfrm>
            <a:off x="4788815" y="2914211"/>
            <a:ext cx="314707" cy="1714350"/>
          </a:xfrm>
          <a:prstGeom prst="rightBrace">
            <a:avLst>
              <a:gd name="adj1" fmla="val 8333"/>
              <a:gd name="adj2" fmla="val 5124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6" name="右大括号 35">
            <a:extLst>
              <a:ext uri="{FF2B5EF4-FFF2-40B4-BE49-F238E27FC236}">
                <a16:creationId xmlns:a16="http://schemas.microsoft.com/office/drawing/2014/main" id="{711530A4-67D5-4653-843E-72E4FAEF3D65}"/>
              </a:ext>
            </a:extLst>
          </p:cNvPr>
          <p:cNvSpPr/>
          <p:nvPr/>
        </p:nvSpPr>
        <p:spPr>
          <a:xfrm>
            <a:off x="4788814" y="5051270"/>
            <a:ext cx="314707" cy="1602557"/>
          </a:xfrm>
          <a:prstGeom prst="rightBrace">
            <a:avLst>
              <a:gd name="adj1" fmla="val 8333"/>
              <a:gd name="adj2" fmla="val 5124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7DA2D246-CCD7-4CA6-A94F-DC77FF644362}"/>
              </a:ext>
            </a:extLst>
          </p:cNvPr>
          <p:cNvSpPr txBox="1"/>
          <p:nvPr/>
        </p:nvSpPr>
        <p:spPr>
          <a:xfrm>
            <a:off x="5263567" y="1445723"/>
            <a:ext cx="1244338" cy="369332"/>
          </a:xfrm>
          <a:prstGeom prst="rect">
            <a:avLst/>
          </a:prstGeom>
          <a:noFill/>
        </p:spPr>
        <p:txBody>
          <a:bodyPr wrap="square" rtlCol="0">
            <a:spAutoFit/>
          </a:bodyPr>
          <a:lstStyle/>
          <a:p>
            <a:r>
              <a:rPr lang="zh-CN" altLang="en-US" dirty="0"/>
              <a:t>经典算法</a:t>
            </a:r>
          </a:p>
        </p:txBody>
      </p:sp>
      <p:sp>
        <p:nvSpPr>
          <p:cNvPr id="37" name="文本框 36">
            <a:extLst>
              <a:ext uri="{FF2B5EF4-FFF2-40B4-BE49-F238E27FC236}">
                <a16:creationId xmlns:a16="http://schemas.microsoft.com/office/drawing/2014/main" id="{69350503-A90F-4033-B8E4-6A363655F83F}"/>
              </a:ext>
            </a:extLst>
          </p:cNvPr>
          <p:cNvSpPr txBox="1"/>
          <p:nvPr/>
        </p:nvSpPr>
        <p:spPr>
          <a:xfrm>
            <a:off x="5263567" y="3618493"/>
            <a:ext cx="1244338" cy="369332"/>
          </a:xfrm>
          <a:prstGeom prst="rect">
            <a:avLst/>
          </a:prstGeom>
          <a:noFill/>
        </p:spPr>
        <p:txBody>
          <a:bodyPr wrap="square" rtlCol="0">
            <a:spAutoFit/>
          </a:bodyPr>
          <a:lstStyle/>
          <a:p>
            <a:r>
              <a:rPr lang="zh-CN" altLang="en-US" dirty="0"/>
              <a:t>高级算法</a:t>
            </a:r>
          </a:p>
        </p:txBody>
      </p:sp>
      <p:sp>
        <p:nvSpPr>
          <p:cNvPr id="38" name="文本框 37">
            <a:extLst>
              <a:ext uri="{FF2B5EF4-FFF2-40B4-BE49-F238E27FC236}">
                <a16:creationId xmlns:a16="http://schemas.microsoft.com/office/drawing/2014/main" id="{02E1F2BA-E400-4488-A327-B79C2FD229BD}"/>
              </a:ext>
            </a:extLst>
          </p:cNvPr>
          <p:cNvSpPr txBox="1"/>
          <p:nvPr/>
        </p:nvSpPr>
        <p:spPr>
          <a:xfrm>
            <a:off x="5263566" y="5667883"/>
            <a:ext cx="1627427" cy="369332"/>
          </a:xfrm>
          <a:prstGeom prst="rect">
            <a:avLst/>
          </a:prstGeom>
          <a:noFill/>
        </p:spPr>
        <p:txBody>
          <a:bodyPr wrap="square" rtlCol="0">
            <a:spAutoFit/>
          </a:bodyPr>
          <a:lstStyle/>
          <a:p>
            <a:r>
              <a:rPr lang="zh-CN" altLang="en-US" dirty="0"/>
              <a:t>多源数据算法</a:t>
            </a:r>
          </a:p>
        </p:txBody>
      </p:sp>
    </p:spTree>
    <p:extLst>
      <p:ext uri="{BB962C8B-B14F-4D97-AF65-F5344CB8AC3E}">
        <p14:creationId xmlns:p14="http://schemas.microsoft.com/office/powerpoint/2010/main" val="2801505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0236BE2-1412-4183-83B2-1E49545D51A7}"/>
              </a:ext>
            </a:extLst>
          </p:cNvPr>
          <p:cNvSpPr txBox="1"/>
          <p:nvPr/>
        </p:nvSpPr>
        <p:spPr>
          <a:xfrm>
            <a:off x="2023620" y="3004794"/>
            <a:ext cx="8144759" cy="830997"/>
          </a:xfrm>
          <a:prstGeom prst="rect">
            <a:avLst/>
          </a:prstGeom>
          <a:noFill/>
        </p:spPr>
        <p:txBody>
          <a:bodyPr wrap="square" rtlCol="0">
            <a:spAutoFit/>
          </a:bodyPr>
          <a:lstStyle/>
          <a:p>
            <a:pPr algn="ctr"/>
            <a:r>
              <a:rPr lang="zh-CN" altLang="en-US" sz="4800" b="1" dirty="0">
                <a:solidFill>
                  <a:srgbClr val="199F8E"/>
                </a:solidFill>
                <a:latin typeface="微软雅黑" panose="020B0503020204020204" pitchFamily="34" charset="-122"/>
                <a:ea typeface="微软雅黑" panose="020B0503020204020204" pitchFamily="34" charset="-122"/>
              </a:rPr>
              <a:t>常见算法概述</a:t>
            </a:r>
          </a:p>
        </p:txBody>
      </p:sp>
      <p:sp>
        <p:nvSpPr>
          <p:cNvPr id="9" name="文本框 8">
            <a:extLst>
              <a:ext uri="{FF2B5EF4-FFF2-40B4-BE49-F238E27FC236}">
                <a16:creationId xmlns:a16="http://schemas.microsoft.com/office/drawing/2014/main" id="{4D9CFD60-AC89-45A3-AC04-11A0D2587109}"/>
              </a:ext>
            </a:extLst>
          </p:cNvPr>
          <p:cNvSpPr txBox="1"/>
          <p:nvPr/>
        </p:nvSpPr>
        <p:spPr>
          <a:xfrm>
            <a:off x="4223208" y="2173797"/>
            <a:ext cx="3745584" cy="830997"/>
          </a:xfrm>
          <a:prstGeom prst="rect">
            <a:avLst/>
          </a:prstGeom>
          <a:noFill/>
        </p:spPr>
        <p:txBody>
          <a:bodyPr wrap="square" rtlCol="0">
            <a:spAutoFit/>
          </a:bodyPr>
          <a:lstStyle/>
          <a:p>
            <a:pPr algn="ctr"/>
            <a:r>
              <a:rPr lang="en-US" altLang="zh-CN" sz="4800" b="1">
                <a:solidFill>
                  <a:schemeClr val="tx1">
                    <a:lumMod val="75000"/>
                    <a:lumOff val="25000"/>
                  </a:schemeClr>
                </a:solidFill>
                <a:latin typeface="微软雅黑" panose="020B0503020204020204" pitchFamily="34" charset="-122"/>
                <a:ea typeface="微软雅黑" panose="020B0503020204020204" pitchFamily="34" charset="-122"/>
              </a:rPr>
              <a:t>03</a:t>
            </a:r>
            <a:endParaRPr lang="zh-CN" altLang="en-US" sz="4800" b="1">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491341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407</TotalTime>
  <Words>820</Words>
  <Application>Microsoft Office PowerPoint</Application>
  <PresentationFormat>宽屏</PresentationFormat>
  <Paragraphs>97</Paragraphs>
  <Slides>22</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22</vt:i4>
      </vt:variant>
    </vt:vector>
  </HeadingPairs>
  <TitlesOfParts>
    <vt:vector size="31" baseType="lpstr">
      <vt:lpstr>Adobe Arabic</vt:lpstr>
      <vt:lpstr>Bebas Neue</vt:lpstr>
      <vt:lpstr>Helvetica Neue</vt:lpstr>
      <vt:lpstr>PT Sans</vt:lpstr>
      <vt:lpstr>等线</vt:lpstr>
      <vt:lpstr>等线 Light</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颜 国强</cp:lastModifiedBy>
  <cp:revision>18</cp:revision>
  <dcterms:created xsi:type="dcterms:W3CDTF">2017-10-15T08:03:31Z</dcterms:created>
  <dcterms:modified xsi:type="dcterms:W3CDTF">2021-09-03T12:06:48Z</dcterms:modified>
</cp:coreProperties>
</file>