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4"/>
  </p:notesMasterIdLst>
  <p:handoutMasterIdLst>
    <p:handoutMasterId r:id="rId25"/>
  </p:handoutMasterIdLst>
  <p:sldIdLst>
    <p:sldId id="256" r:id="rId5"/>
    <p:sldId id="296" r:id="rId6"/>
    <p:sldId id="298" r:id="rId7"/>
    <p:sldId id="278" r:id="rId8"/>
    <p:sldId id="297" r:id="rId9"/>
    <p:sldId id="295" r:id="rId10"/>
    <p:sldId id="300" r:id="rId11"/>
    <p:sldId id="301" r:id="rId12"/>
    <p:sldId id="289" r:id="rId13"/>
    <p:sldId id="310" r:id="rId14"/>
    <p:sldId id="299" r:id="rId15"/>
    <p:sldId id="307" r:id="rId16"/>
    <p:sldId id="309" r:id="rId17"/>
    <p:sldId id="275" r:id="rId18"/>
    <p:sldId id="302" r:id="rId19"/>
    <p:sldId id="303" r:id="rId20"/>
    <p:sldId id="306" r:id="rId21"/>
    <p:sldId id="311" r:id="rId22"/>
    <p:sldId id="30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4" d="100"/>
          <a:sy n="114" d="100"/>
        </p:scale>
        <p:origin x="186" y="9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11/10/2021</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320921" y="4434840"/>
            <a:ext cx="4941771" cy="1122202"/>
          </a:xfrm>
        </p:spPr>
        <p:txBody>
          <a:bodyPr/>
          <a:lstStyle/>
          <a:p>
            <a:r>
              <a:rPr lang="en-US" dirty="0"/>
              <a:t>Prepare by:</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0" y="5557042"/>
            <a:ext cx="4941770" cy="396660"/>
          </a:xfrm>
        </p:spPr>
        <p:txBody>
          <a:bodyPr>
            <a:normAutofit/>
          </a:bodyPr>
          <a:lstStyle/>
          <a:p>
            <a:r>
              <a:rPr lang="en-US" sz="2000" dirty="0"/>
              <a:t>Yan Jia Huey | Oct 22, 2021</a:t>
            </a:r>
          </a:p>
        </p:txBody>
      </p:sp>
      <p:sp>
        <p:nvSpPr>
          <p:cNvPr id="5" name="TextBox 4">
            <a:extLst>
              <a:ext uri="{FF2B5EF4-FFF2-40B4-BE49-F238E27FC236}">
                <a16:creationId xmlns:a16="http://schemas.microsoft.com/office/drawing/2014/main" id="{A7BB4255-2CB2-44D7-BE93-F41E1A811BFE}"/>
              </a:ext>
            </a:extLst>
          </p:cNvPr>
          <p:cNvSpPr txBox="1"/>
          <p:nvPr/>
        </p:nvSpPr>
        <p:spPr>
          <a:xfrm>
            <a:off x="709447" y="1499830"/>
            <a:ext cx="9443547" cy="1754326"/>
          </a:xfrm>
          <a:prstGeom prst="rect">
            <a:avLst/>
          </a:prstGeom>
          <a:noFill/>
        </p:spPr>
        <p:txBody>
          <a:bodyPr wrap="square" rtlCol="0">
            <a:spAutoFit/>
          </a:bodyPr>
          <a:lstStyle/>
          <a:p>
            <a:r>
              <a:rPr lang="en-SG" sz="5400" dirty="0">
                <a:latin typeface="Aharoni" panose="020B0604020202020204" pitchFamily="2" charset="-79"/>
                <a:cs typeface="Aharoni" panose="020B0604020202020204" pitchFamily="2" charset="-79"/>
              </a:rPr>
              <a:t>Bank Customer Churner Prediction Using </a:t>
            </a:r>
            <a:r>
              <a:rPr lang="en-SG" sz="5400" dirty="0" err="1">
                <a:latin typeface="Aharoni" panose="020B0604020202020204" pitchFamily="2" charset="-79"/>
                <a:cs typeface="Aharoni" panose="020B0604020202020204" pitchFamily="2" charset="-79"/>
              </a:rPr>
              <a:t>PyCaret</a:t>
            </a:r>
            <a:endParaRPr lang="en-SG" sz="5400" dirty="0">
              <a:latin typeface="Aharoni" panose="020B0604020202020204" pitchFamily="2" charset="-79"/>
              <a:cs typeface="Aharoni" panose="020B0604020202020204" pitchFamily="2" charset="-79"/>
            </a:endParaRP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CAA997F7-955F-4301-B80F-1AE6DD8BD1E1}"/>
              </a:ext>
            </a:extLst>
          </p:cNvPr>
          <p:cNvSpPr>
            <a:spLocks noGrp="1"/>
          </p:cNvSpPr>
          <p:nvPr>
            <p:ph type="sldNum" sz="quarter" idx="12"/>
          </p:nvPr>
        </p:nvSpPr>
        <p:spPr/>
        <p:txBody>
          <a:bodyPr/>
          <a:lstStyle/>
          <a:p>
            <a:fld id="{B5CEABB6-07DC-46E8-9B57-56EC44A396E5}" type="slidenum">
              <a:rPr lang="en-US" smtClean="0"/>
              <a:t>10</a:t>
            </a:fld>
            <a:endParaRPr lang="en-US" dirty="0"/>
          </a:p>
        </p:txBody>
      </p:sp>
      <p:sp>
        <p:nvSpPr>
          <p:cNvPr id="18" name="Rectangle: Rounded Corners 17">
            <a:extLst>
              <a:ext uri="{FF2B5EF4-FFF2-40B4-BE49-F238E27FC236}">
                <a16:creationId xmlns:a16="http://schemas.microsoft.com/office/drawing/2014/main" id="{63317958-86D6-4999-A685-76D34BF4DDFE}"/>
              </a:ext>
            </a:extLst>
          </p:cNvPr>
          <p:cNvSpPr/>
          <p:nvPr/>
        </p:nvSpPr>
        <p:spPr>
          <a:xfrm>
            <a:off x="897622" y="260453"/>
            <a:ext cx="10377182" cy="723163"/>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a:p>
            <a:pPr algn="ctr"/>
            <a:r>
              <a:rPr lang="en-SG" sz="3600" dirty="0" err="1">
                <a:solidFill>
                  <a:schemeClr val="tx1"/>
                </a:solidFill>
              </a:rPr>
              <a:t>Lightgbm</a:t>
            </a:r>
            <a:r>
              <a:rPr lang="en-SG" sz="3600" dirty="0">
                <a:solidFill>
                  <a:schemeClr val="tx1"/>
                </a:solidFill>
              </a:rPr>
              <a:t> F1 score between tune and before tune </a:t>
            </a:r>
          </a:p>
          <a:p>
            <a:pPr algn="ctr"/>
            <a:endParaRPr lang="en-SG" sz="3600" dirty="0"/>
          </a:p>
        </p:txBody>
      </p:sp>
      <p:sp>
        <p:nvSpPr>
          <p:cNvPr id="19" name="Rectangle: Rounded Corners 18">
            <a:extLst>
              <a:ext uri="{FF2B5EF4-FFF2-40B4-BE49-F238E27FC236}">
                <a16:creationId xmlns:a16="http://schemas.microsoft.com/office/drawing/2014/main" id="{C65E8B5F-0D87-4914-AFA2-00FFA475D018}"/>
              </a:ext>
            </a:extLst>
          </p:cNvPr>
          <p:cNvSpPr/>
          <p:nvPr/>
        </p:nvSpPr>
        <p:spPr>
          <a:xfrm>
            <a:off x="699374" y="260453"/>
            <a:ext cx="10499929" cy="8211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1" name="Picture 20">
            <a:extLst>
              <a:ext uri="{FF2B5EF4-FFF2-40B4-BE49-F238E27FC236}">
                <a16:creationId xmlns:a16="http://schemas.microsoft.com/office/drawing/2014/main" id="{624B2689-07C6-4FE3-A409-BEE6E837CA85}"/>
              </a:ext>
            </a:extLst>
          </p:cNvPr>
          <p:cNvPicPr>
            <a:picLocks noChangeAspect="1"/>
          </p:cNvPicPr>
          <p:nvPr/>
        </p:nvPicPr>
        <p:blipFill>
          <a:blip r:embed="rId2"/>
          <a:stretch>
            <a:fillRect/>
          </a:stretch>
        </p:blipFill>
        <p:spPr>
          <a:xfrm>
            <a:off x="699374" y="1812335"/>
            <a:ext cx="4114054" cy="3296387"/>
          </a:xfrm>
          <a:prstGeom prst="rect">
            <a:avLst/>
          </a:prstGeom>
        </p:spPr>
      </p:pic>
      <p:sp>
        <p:nvSpPr>
          <p:cNvPr id="22" name="Rectangle 21">
            <a:extLst>
              <a:ext uri="{FF2B5EF4-FFF2-40B4-BE49-F238E27FC236}">
                <a16:creationId xmlns:a16="http://schemas.microsoft.com/office/drawing/2014/main" id="{AE93BA60-E309-475B-8058-7C6C3F7EFCF8}"/>
              </a:ext>
            </a:extLst>
          </p:cNvPr>
          <p:cNvSpPr/>
          <p:nvPr/>
        </p:nvSpPr>
        <p:spPr>
          <a:xfrm>
            <a:off x="3234054" y="4513124"/>
            <a:ext cx="511728" cy="2888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3" name="Picture 22">
            <a:extLst>
              <a:ext uri="{FF2B5EF4-FFF2-40B4-BE49-F238E27FC236}">
                <a16:creationId xmlns:a16="http://schemas.microsoft.com/office/drawing/2014/main" id="{3617E024-6146-4A1C-AD07-22745D97460A}"/>
              </a:ext>
            </a:extLst>
          </p:cNvPr>
          <p:cNvPicPr>
            <a:picLocks noChangeAspect="1"/>
          </p:cNvPicPr>
          <p:nvPr/>
        </p:nvPicPr>
        <p:blipFill>
          <a:blip r:embed="rId3"/>
          <a:stretch>
            <a:fillRect/>
          </a:stretch>
        </p:blipFill>
        <p:spPr>
          <a:xfrm>
            <a:off x="6185490" y="1791067"/>
            <a:ext cx="4114054" cy="3296387"/>
          </a:xfrm>
          <a:prstGeom prst="rect">
            <a:avLst/>
          </a:prstGeom>
        </p:spPr>
      </p:pic>
      <p:sp>
        <p:nvSpPr>
          <p:cNvPr id="24" name="Rectangle 23">
            <a:extLst>
              <a:ext uri="{FF2B5EF4-FFF2-40B4-BE49-F238E27FC236}">
                <a16:creationId xmlns:a16="http://schemas.microsoft.com/office/drawing/2014/main" id="{7A3F1565-75F9-4481-9884-14295C8D9E01}"/>
              </a:ext>
            </a:extLst>
          </p:cNvPr>
          <p:cNvSpPr/>
          <p:nvPr/>
        </p:nvSpPr>
        <p:spPr>
          <a:xfrm>
            <a:off x="8774802" y="4491856"/>
            <a:ext cx="551983" cy="2888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Rounded Corners 24">
            <a:extLst>
              <a:ext uri="{FF2B5EF4-FFF2-40B4-BE49-F238E27FC236}">
                <a16:creationId xmlns:a16="http://schemas.microsoft.com/office/drawing/2014/main" id="{685B79B5-1246-451E-97D0-A2F7D49B4246}"/>
              </a:ext>
            </a:extLst>
          </p:cNvPr>
          <p:cNvSpPr/>
          <p:nvPr/>
        </p:nvSpPr>
        <p:spPr>
          <a:xfrm>
            <a:off x="6223926" y="5219437"/>
            <a:ext cx="3344687" cy="1108947"/>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err="1">
                <a:solidFill>
                  <a:schemeClr val="tx1"/>
                </a:solidFill>
              </a:rPr>
              <a:t>Lightgbm</a:t>
            </a:r>
            <a:r>
              <a:rPr lang="en-SG" dirty="0">
                <a:solidFill>
                  <a:schemeClr val="tx1"/>
                </a:solidFill>
              </a:rPr>
              <a:t> F1 score after tune: </a:t>
            </a:r>
          </a:p>
          <a:p>
            <a:r>
              <a:rPr lang="en-SG" dirty="0">
                <a:solidFill>
                  <a:schemeClr val="tx1"/>
                </a:solidFill>
              </a:rPr>
              <a:t>0.9138 = </a:t>
            </a:r>
            <a:r>
              <a:rPr lang="en-SG" sz="4800" b="1" dirty="0">
                <a:solidFill>
                  <a:schemeClr val="tx1"/>
                </a:solidFill>
              </a:rPr>
              <a:t>91.38%</a:t>
            </a:r>
          </a:p>
        </p:txBody>
      </p:sp>
      <p:sp>
        <p:nvSpPr>
          <p:cNvPr id="26" name="Rectangle: Rounded Corners 25">
            <a:extLst>
              <a:ext uri="{FF2B5EF4-FFF2-40B4-BE49-F238E27FC236}">
                <a16:creationId xmlns:a16="http://schemas.microsoft.com/office/drawing/2014/main" id="{62B44D4C-B7C4-4950-BF06-AA361655822D}"/>
              </a:ext>
            </a:extLst>
          </p:cNvPr>
          <p:cNvSpPr/>
          <p:nvPr/>
        </p:nvSpPr>
        <p:spPr>
          <a:xfrm>
            <a:off x="6167475" y="5156234"/>
            <a:ext cx="3334026" cy="12585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Rounded Corners 26">
            <a:extLst>
              <a:ext uri="{FF2B5EF4-FFF2-40B4-BE49-F238E27FC236}">
                <a16:creationId xmlns:a16="http://schemas.microsoft.com/office/drawing/2014/main" id="{379DB59F-747E-486B-8729-D01CA242805C}"/>
              </a:ext>
            </a:extLst>
          </p:cNvPr>
          <p:cNvSpPr/>
          <p:nvPr/>
        </p:nvSpPr>
        <p:spPr>
          <a:xfrm>
            <a:off x="6265339" y="1147366"/>
            <a:ext cx="3090411" cy="529342"/>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Model after tune</a:t>
            </a:r>
          </a:p>
        </p:txBody>
      </p:sp>
      <p:sp>
        <p:nvSpPr>
          <p:cNvPr id="28" name="Rectangle: Rounded Corners 27">
            <a:extLst>
              <a:ext uri="{FF2B5EF4-FFF2-40B4-BE49-F238E27FC236}">
                <a16:creationId xmlns:a16="http://schemas.microsoft.com/office/drawing/2014/main" id="{3B9771D4-71E7-4541-B2FA-7F377D42C224}"/>
              </a:ext>
            </a:extLst>
          </p:cNvPr>
          <p:cNvSpPr/>
          <p:nvPr/>
        </p:nvSpPr>
        <p:spPr>
          <a:xfrm>
            <a:off x="6185491" y="1201208"/>
            <a:ext cx="3250108" cy="5293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Rounded Corners 28">
            <a:extLst>
              <a:ext uri="{FF2B5EF4-FFF2-40B4-BE49-F238E27FC236}">
                <a16:creationId xmlns:a16="http://schemas.microsoft.com/office/drawing/2014/main" id="{C0E37E97-1157-46B4-9F25-1D87707C43DF}"/>
              </a:ext>
            </a:extLst>
          </p:cNvPr>
          <p:cNvSpPr/>
          <p:nvPr/>
        </p:nvSpPr>
        <p:spPr>
          <a:xfrm>
            <a:off x="775181" y="1175443"/>
            <a:ext cx="3090412" cy="529343"/>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Model before tune</a:t>
            </a:r>
          </a:p>
        </p:txBody>
      </p:sp>
      <p:sp>
        <p:nvSpPr>
          <p:cNvPr id="30" name="Rectangle: Rounded Corners 29">
            <a:extLst>
              <a:ext uri="{FF2B5EF4-FFF2-40B4-BE49-F238E27FC236}">
                <a16:creationId xmlns:a16="http://schemas.microsoft.com/office/drawing/2014/main" id="{CFBEB057-134C-4314-AFFD-D3E6F63C1F29}"/>
              </a:ext>
            </a:extLst>
          </p:cNvPr>
          <p:cNvSpPr/>
          <p:nvPr/>
        </p:nvSpPr>
        <p:spPr>
          <a:xfrm>
            <a:off x="699374" y="1233585"/>
            <a:ext cx="3250108" cy="5293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Rounded Corners 30">
            <a:extLst>
              <a:ext uri="{FF2B5EF4-FFF2-40B4-BE49-F238E27FC236}">
                <a16:creationId xmlns:a16="http://schemas.microsoft.com/office/drawing/2014/main" id="{49F6BAD7-F471-45EB-ADF0-D682F4E473DE}"/>
              </a:ext>
            </a:extLst>
          </p:cNvPr>
          <p:cNvSpPr/>
          <p:nvPr/>
        </p:nvSpPr>
        <p:spPr>
          <a:xfrm>
            <a:off x="755825" y="5219437"/>
            <a:ext cx="2923918" cy="1083878"/>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dirty="0">
              <a:solidFill>
                <a:schemeClr val="tx1"/>
              </a:solidFill>
            </a:endParaRPr>
          </a:p>
          <a:p>
            <a:r>
              <a:rPr lang="en-SG" dirty="0" err="1">
                <a:solidFill>
                  <a:schemeClr val="tx1"/>
                </a:solidFill>
              </a:rPr>
              <a:t>Lightgbm</a:t>
            </a:r>
            <a:r>
              <a:rPr lang="en-SG" dirty="0">
                <a:solidFill>
                  <a:schemeClr val="tx1"/>
                </a:solidFill>
              </a:rPr>
              <a:t> F1 score: </a:t>
            </a:r>
          </a:p>
          <a:p>
            <a:r>
              <a:rPr lang="en-SG" dirty="0">
                <a:solidFill>
                  <a:schemeClr val="tx1"/>
                </a:solidFill>
              </a:rPr>
              <a:t>0.9100 = </a:t>
            </a:r>
            <a:r>
              <a:rPr lang="en-SG" sz="4800" b="1" dirty="0">
                <a:solidFill>
                  <a:schemeClr val="tx1"/>
                </a:solidFill>
              </a:rPr>
              <a:t>91%</a:t>
            </a:r>
          </a:p>
          <a:p>
            <a:pPr algn="ctr"/>
            <a:endParaRPr lang="en-SG" dirty="0"/>
          </a:p>
        </p:txBody>
      </p:sp>
      <p:sp>
        <p:nvSpPr>
          <p:cNvPr id="32" name="Rectangle: Rounded Corners 31">
            <a:extLst>
              <a:ext uri="{FF2B5EF4-FFF2-40B4-BE49-F238E27FC236}">
                <a16:creationId xmlns:a16="http://schemas.microsoft.com/office/drawing/2014/main" id="{6D285088-2C91-4857-849F-3BF413BA45E3}"/>
              </a:ext>
            </a:extLst>
          </p:cNvPr>
          <p:cNvSpPr/>
          <p:nvPr/>
        </p:nvSpPr>
        <p:spPr>
          <a:xfrm>
            <a:off x="699374" y="5178485"/>
            <a:ext cx="2923918" cy="1211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Arrow: Down 32">
            <a:extLst>
              <a:ext uri="{FF2B5EF4-FFF2-40B4-BE49-F238E27FC236}">
                <a16:creationId xmlns:a16="http://schemas.microsoft.com/office/drawing/2014/main" id="{2502C281-286D-4100-921D-C25315769D37}"/>
              </a:ext>
            </a:extLst>
          </p:cNvPr>
          <p:cNvSpPr/>
          <p:nvPr/>
        </p:nvSpPr>
        <p:spPr>
          <a:xfrm rot="16200000">
            <a:off x="5255271" y="2780273"/>
            <a:ext cx="484632" cy="1196826"/>
          </a:xfrm>
          <a:prstGeom prst="downArrow">
            <a:avLst/>
          </a:prstGeom>
          <a:solidFill>
            <a:schemeClr val="accent1">
              <a:lumMod val="7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57548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
        <p:nvSpPr>
          <p:cNvPr id="56" name="Rectangle: Rounded Corners 55">
            <a:extLst>
              <a:ext uri="{FF2B5EF4-FFF2-40B4-BE49-F238E27FC236}">
                <a16:creationId xmlns:a16="http://schemas.microsoft.com/office/drawing/2014/main" id="{25A8CF3F-BE90-4522-A10A-1E21E947C6E3}"/>
              </a:ext>
            </a:extLst>
          </p:cNvPr>
          <p:cNvSpPr/>
          <p:nvPr/>
        </p:nvSpPr>
        <p:spPr>
          <a:xfrm>
            <a:off x="1174976" y="236602"/>
            <a:ext cx="7021929" cy="841458"/>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a:p>
            <a:pPr algn="ctr"/>
            <a:r>
              <a:rPr lang="en-SG" sz="3600" dirty="0">
                <a:solidFill>
                  <a:schemeClr val="tx1"/>
                </a:solidFill>
              </a:rPr>
              <a:t>Feature Importance: Lightgbm</a:t>
            </a:r>
          </a:p>
          <a:p>
            <a:pPr algn="ctr"/>
            <a:endParaRPr lang="en-SG" sz="3600" dirty="0"/>
          </a:p>
        </p:txBody>
      </p:sp>
      <p:sp>
        <p:nvSpPr>
          <p:cNvPr id="57" name="Rectangle: Rounded Corners 56">
            <a:extLst>
              <a:ext uri="{FF2B5EF4-FFF2-40B4-BE49-F238E27FC236}">
                <a16:creationId xmlns:a16="http://schemas.microsoft.com/office/drawing/2014/main" id="{4D867D49-A8DC-4DA2-B0A7-4C5235EA08B8}"/>
              </a:ext>
            </a:extLst>
          </p:cNvPr>
          <p:cNvSpPr/>
          <p:nvPr/>
        </p:nvSpPr>
        <p:spPr>
          <a:xfrm>
            <a:off x="919804" y="359678"/>
            <a:ext cx="7277101"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TextBox 51">
            <a:extLst>
              <a:ext uri="{FF2B5EF4-FFF2-40B4-BE49-F238E27FC236}">
                <a16:creationId xmlns:a16="http://schemas.microsoft.com/office/drawing/2014/main" id="{082FEDD7-EED4-427E-AC47-A78090CC5DD5}"/>
              </a:ext>
            </a:extLst>
          </p:cNvPr>
          <p:cNvSpPr txBox="1"/>
          <p:nvPr/>
        </p:nvSpPr>
        <p:spPr>
          <a:xfrm>
            <a:off x="919804" y="1397154"/>
            <a:ext cx="8508804" cy="400110"/>
          </a:xfrm>
          <a:prstGeom prst="rect">
            <a:avLst/>
          </a:prstGeom>
          <a:noFill/>
        </p:spPr>
        <p:txBody>
          <a:bodyPr wrap="none" rtlCol="0">
            <a:spAutoFit/>
          </a:bodyPr>
          <a:lstStyle/>
          <a:p>
            <a:r>
              <a:rPr lang="en-SG" sz="2000" b="0" i="0" dirty="0">
                <a:effectLst/>
              </a:rPr>
              <a:t>The 10 most important feature that sorted by highest scores for prediction…</a:t>
            </a:r>
            <a:endParaRPr lang="en-SG" sz="2000" dirty="0"/>
          </a:p>
        </p:txBody>
      </p:sp>
      <p:pic>
        <p:nvPicPr>
          <p:cNvPr id="55" name="Picture 54">
            <a:extLst>
              <a:ext uri="{FF2B5EF4-FFF2-40B4-BE49-F238E27FC236}">
                <a16:creationId xmlns:a16="http://schemas.microsoft.com/office/drawing/2014/main" id="{1570A70C-857B-4F61-9393-DDC11575B012}"/>
              </a:ext>
            </a:extLst>
          </p:cNvPr>
          <p:cNvPicPr>
            <a:picLocks noChangeAspect="1"/>
          </p:cNvPicPr>
          <p:nvPr/>
        </p:nvPicPr>
        <p:blipFill>
          <a:blip r:embed="rId2"/>
          <a:stretch>
            <a:fillRect/>
          </a:stretch>
        </p:blipFill>
        <p:spPr>
          <a:xfrm>
            <a:off x="838200" y="1920340"/>
            <a:ext cx="7830015" cy="4754526"/>
          </a:xfrm>
          <a:prstGeom prst="rect">
            <a:avLst/>
          </a:prstGeom>
        </p:spPr>
      </p:pic>
      <p:sp>
        <p:nvSpPr>
          <p:cNvPr id="64" name="TextBox 63">
            <a:extLst>
              <a:ext uri="{FF2B5EF4-FFF2-40B4-BE49-F238E27FC236}">
                <a16:creationId xmlns:a16="http://schemas.microsoft.com/office/drawing/2014/main" id="{5C28BBE8-70B5-452A-B63B-DA0C2BAF196D}"/>
              </a:ext>
            </a:extLst>
          </p:cNvPr>
          <p:cNvSpPr txBox="1"/>
          <p:nvPr/>
        </p:nvSpPr>
        <p:spPr>
          <a:xfrm>
            <a:off x="9127067" y="2565400"/>
            <a:ext cx="2531532" cy="1323439"/>
          </a:xfrm>
          <a:prstGeom prst="rect">
            <a:avLst/>
          </a:prstGeom>
          <a:noFill/>
        </p:spPr>
        <p:txBody>
          <a:bodyPr wrap="square">
            <a:spAutoFit/>
          </a:bodyPr>
          <a:lstStyle/>
          <a:p>
            <a:r>
              <a:rPr lang="en-SG" sz="2000" b="0" dirty="0" err="1">
                <a:effectLst/>
              </a:rPr>
              <a:t>plot_model</a:t>
            </a:r>
            <a:r>
              <a:rPr lang="en-SG" sz="2000" b="0" dirty="0">
                <a:effectLst/>
              </a:rPr>
              <a:t>(</a:t>
            </a:r>
            <a:r>
              <a:rPr lang="en-SG" sz="2000" b="0" dirty="0" err="1">
                <a:effectLst/>
              </a:rPr>
              <a:t>lr_tuned</a:t>
            </a:r>
            <a:r>
              <a:rPr lang="en-SG" sz="2000" b="0" dirty="0">
                <a:effectLst/>
              </a:rPr>
              <a:t>, plot='feature’)</a:t>
            </a:r>
          </a:p>
          <a:p>
            <a:endParaRPr lang="en-SG" sz="2000" dirty="0"/>
          </a:p>
          <a:p>
            <a:endParaRPr lang="en-SG" sz="2000" b="0" dirty="0">
              <a:effectLst/>
            </a:endParaRPr>
          </a:p>
        </p:txBody>
      </p:sp>
      <p:sp>
        <p:nvSpPr>
          <p:cNvPr id="65" name="Rectangle 64">
            <a:extLst>
              <a:ext uri="{FF2B5EF4-FFF2-40B4-BE49-F238E27FC236}">
                <a16:creationId xmlns:a16="http://schemas.microsoft.com/office/drawing/2014/main" id="{A3B5C816-BE77-4E1D-AF3A-7EAFA3BAF8D6}"/>
              </a:ext>
            </a:extLst>
          </p:cNvPr>
          <p:cNvSpPr/>
          <p:nvPr/>
        </p:nvSpPr>
        <p:spPr>
          <a:xfrm>
            <a:off x="685802" y="1873731"/>
            <a:ext cx="8136466" cy="48477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000325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160BC82-7FB2-4B97-97C3-23663DFF3515}"/>
              </a:ext>
            </a:extLst>
          </p:cNvPr>
          <p:cNvSpPr>
            <a:spLocks noGrp="1"/>
          </p:cNvSpPr>
          <p:nvPr>
            <p:ph type="sldNum" sz="quarter" idx="12"/>
          </p:nvPr>
        </p:nvSpPr>
        <p:spPr/>
        <p:txBody>
          <a:bodyPr/>
          <a:lstStyle/>
          <a:p>
            <a:fld id="{B5CEABB6-07DC-46E8-9B57-56EC44A396E5}" type="slidenum">
              <a:rPr lang="en-US" smtClean="0"/>
              <a:t>12</a:t>
            </a:fld>
            <a:endParaRPr lang="en-US" dirty="0"/>
          </a:p>
        </p:txBody>
      </p:sp>
      <p:pic>
        <p:nvPicPr>
          <p:cNvPr id="8" name="Picture 7">
            <a:extLst>
              <a:ext uri="{FF2B5EF4-FFF2-40B4-BE49-F238E27FC236}">
                <a16:creationId xmlns:a16="http://schemas.microsoft.com/office/drawing/2014/main" id="{E7676567-1B9E-436D-88D4-264C9D4A401A}"/>
              </a:ext>
            </a:extLst>
          </p:cNvPr>
          <p:cNvPicPr>
            <a:picLocks noChangeAspect="1"/>
          </p:cNvPicPr>
          <p:nvPr/>
        </p:nvPicPr>
        <p:blipFill>
          <a:blip r:embed="rId2"/>
          <a:stretch>
            <a:fillRect/>
          </a:stretch>
        </p:blipFill>
        <p:spPr>
          <a:xfrm>
            <a:off x="392907" y="1733332"/>
            <a:ext cx="6241522" cy="4682504"/>
          </a:xfrm>
          <a:prstGeom prst="rect">
            <a:avLst/>
          </a:prstGeom>
        </p:spPr>
      </p:pic>
      <p:sp>
        <p:nvSpPr>
          <p:cNvPr id="9" name="Rectangle: Rounded Corners 8">
            <a:extLst>
              <a:ext uri="{FF2B5EF4-FFF2-40B4-BE49-F238E27FC236}">
                <a16:creationId xmlns:a16="http://schemas.microsoft.com/office/drawing/2014/main" id="{D4CB4127-B292-4204-A073-C1618D33D0E4}"/>
              </a:ext>
            </a:extLst>
          </p:cNvPr>
          <p:cNvSpPr/>
          <p:nvPr/>
        </p:nvSpPr>
        <p:spPr>
          <a:xfrm>
            <a:off x="532983" y="202735"/>
            <a:ext cx="7021929" cy="841458"/>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a:p>
            <a:pPr algn="ctr"/>
            <a:r>
              <a:rPr lang="en-SG" sz="3600" dirty="0">
                <a:solidFill>
                  <a:schemeClr val="tx1"/>
                </a:solidFill>
              </a:rPr>
              <a:t>ROC-AUC Curves: Lightgbm</a:t>
            </a:r>
          </a:p>
          <a:p>
            <a:pPr algn="ctr"/>
            <a:endParaRPr lang="en-SG" sz="3600" dirty="0"/>
          </a:p>
        </p:txBody>
      </p:sp>
      <p:sp>
        <p:nvSpPr>
          <p:cNvPr id="10" name="Rectangle: Rounded Corners 9">
            <a:extLst>
              <a:ext uri="{FF2B5EF4-FFF2-40B4-BE49-F238E27FC236}">
                <a16:creationId xmlns:a16="http://schemas.microsoft.com/office/drawing/2014/main" id="{2AA7B04C-5A10-4310-8192-DF02529B8D23}"/>
              </a:ext>
            </a:extLst>
          </p:cNvPr>
          <p:cNvSpPr/>
          <p:nvPr/>
        </p:nvSpPr>
        <p:spPr>
          <a:xfrm>
            <a:off x="277811" y="325811"/>
            <a:ext cx="7277101" cy="8414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BD9F5344-CAE3-4B1E-A202-3A481B7D3F22}"/>
              </a:ext>
            </a:extLst>
          </p:cNvPr>
          <p:cNvSpPr txBox="1"/>
          <p:nvPr/>
        </p:nvSpPr>
        <p:spPr>
          <a:xfrm>
            <a:off x="346339" y="1224438"/>
            <a:ext cx="6104466" cy="400110"/>
          </a:xfrm>
          <a:prstGeom prst="rect">
            <a:avLst/>
          </a:prstGeom>
          <a:noFill/>
        </p:spPr>
        <p:txBody>
          <a:bodyPr wrap="square">
            <a:spAutoFit/>
          </a:bodyPr>
          <a:lstStyle/>
          <a:p>
            <a:r>
              <a:rPr lang="en-SG" sz="2000" b="0" dirty="0" err="1">
                <a:effectLst/>
              </a:rPr>
              <a:t>plot_model</a:t>
            </a:r>
            <a:r>
              <a:rPr lang="en-SG" sz="2000" b="0" dirty="0">
                <a:effectLst/>
              </a:rPr>
              <a:t>(</a:t>
            </a:r>
            <a:r>
              <a:rPr lang="en-SG" sz="2000" b="0" dirty="0" err="1">
                <a:effectLst/>
              </a:rPr>
              <a:t>lr_tuned</a:t>
            </a:r>
            <a:r>
              <a:rPr lang="en-SG" sz="2000" b="0" dirty="0">
                <a:effectLst/>
              </a:rPr>
              <a:t>)</a:t>
            </a:r>
          </a:p>
        </p:txBody>
      </p:sp>
      <p:sp>
        <p:nvSpPr>
          <p:cNvPr id="13" name="Rectangle 12">
            <a:extLst>
              <a:ext uri="{FF2B5EF4-FFF2-40B4-BE49-F238E27FC236}">
                <a16:creationId xmlns:a16="http://schemas.microsoft.com/office/drawing/2014/main" id="{CC6AD201-4DD3-48B1-A50A-B5EC61718968}"/>
              </a:ext>
            </a:extLst>
          </p:cNvPr>
          <p:cNvSpPr/>
          <p:nvPr/>
        </p:nvSpPr>
        <p:spPr>
          <a:xfrm>
            <a:off x="392906" y="1733332"/>
            <a:ext cx="6376989" cy="4805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Rounded Corners 13">
            <a:extLst>
              <a:ext uri="{FF2B5EF4-FFF2-40B4-BE49-F238E27FC236}">
                <a16:creationId xmlns:a16="http://schemas.microsoft.com/office/drawing/2014/main" id="{E2B7E655-170C-43B5-8465-8C6E4F82E13F}"/>
              </a:ext>
            </a:extLst>
          </p:cNvPr>
          <p:cNvSpPr/>
          <p:nvPr/>
        </p:nvSpPr>
        <p:spPr>
          <a:xfrm>
            <a:off x="7630719" y="4387884"/>
            <a:ext cx="3723081" cy="1910324"/>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5400" b="1" dirty="0">
                <a:solidFill>
                  <a:schemeClr val="tx1"/>
                </a:solidFill>
              </a:rPr>
              <a:t>0.99 </a:t>
            </a:r>
            <a:r>
              <a:rPr lang="en-SG" sz="2000" dirty="0">
                <a:solidFill>
                  <a:schemeClr val="tx1"/>
                </a:solidFill>
              </a:rPr>
              <a:t>AUROC Score</a:t>
            </a:r>
          </a:p>
        </p:txBody>
      </p:sp>
      <p:sp>
        <p:nvSpPr>
          <p:cNvPr id="15" name="Rectangle: Rounded Corners 14">
            <a:extLst>
              <a:ext uri="{FF2B5EF4-FFF2-40B4-BE49-F238E27FC236}">
                <a16:creationId xmlns:a16="http://schemas.microsoft.com/office/drawing/2014/main" id="{1B649B71-20D7-4C6F-9D85-C82E0437BE1A}"/>
              </a:ext>
            </a:extLst>
          </p:cNvPr>
          <p:cNvSpPr/>
          <p:nvPr/>
        </p:nvSpPr>
        <p:spPr>
          <a:xfrm>
            <a:off x="7429500" y="4329741"/>
            <a:ext cx="3723081" cy="20421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7" name="Picture 16">
            <a:extLst>
              <a:ext uri="{FF2B5EF4-FFF2-40B4-BE49-F238E27FC236}">
                <a16:creationId xmlns:a16="http://schemas.microsoft.com/office/drawing/2014/main" id="{849BDF13-E125-42CC-B85F-CBE97D1DCF90}"/>
              </a:ext>
            </a:extLst>
          </p:cNvPr>
          <p:cNvPicPr>
            <a:picLocks noChangeAspect="1"/>
          </p:cNvPicPr>
          <p:nvPr/>
        </p:nvPicPr>
        <p:blipFill>
          <a:blip r:embed="rId3"/>
          <a:stretch>
            <a:fillRect/>
          </a:stretch>
        </p:blipFill>
        <p:spPr>
          <a:xfrm>
            <a:off x="7815783" y="2183503"/>
            <a:ext cx="2774258" cy="1667043"/>
          </a:xfrm>
          <a:prstGeom prst="rect">
            <a:avLst/>
          </a:prstGeom>
        </p:spPr>
      </p:pic>
      <p:sp>
        <p:nvSpPr>
          <p:cNvPr id="18" name="Rectangle: Rounded Corners 17">
            <a:extLst>
              <a:ext uri="{FF2B5EF4-FFF2-40B4-BE49-F238E27FC236}">
                <a16:creationId xmlns:a16="http://schemas.microsoft.com/office/drawing/2014/main" id="{52D9C9D4-7F11-40A8-8783-74398802F810}"/>
              </a:ext>
            </a:extLst>
          </p:cNvPr>
          <p:cNvSpPr/>
          <p:nvPr/>
        </p:nvSpPr>
        <p:spPr>
          <a:xfrm>
            <a:off x="7630719" y="1428820"/>
            <a:ext cx="3090412" cy="529343"/>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AUROC Category</a:t>
            </a:r>
          </a:p>
        </p:txBody>
      </p:sp>
      <p:sp>
        <p:nvSpPr>
          <p:cNvPr id="19" name="Rectangle: Rounded Corners 18">
            <a:extLst>
              <a:ext uri="{FF2B5EF4-FFF2-40B4-BE49-F238E27FC236}">
                <a16:creationId xmlns:a16="http://schemas.microsoft.com/office/drawing/2014/main" id="{ED2B6D11-7F7F-4684-9EDC-A9BFA574F27F}"/>
              </a:ext>
            </a:extLst>
          </p:cNvPr>
          <p:cNvSpPr/>
          <p:nvPr/>
        </p:nvSpPr>
        <p:spPr>
          <a:xfrm>
            <a:off x="7554912" y="1486962"/>
            <a:ext cx="3250108" cy="5293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a:extLst>
              <a:ext uri="{FF2B5EF4-FFF2-40B4-BE49-F238E27FC236}">
                <a16:creationId xmlns:a16="http://schemas.microsoft.com/office/drawing/2014/main" id="{94055FAC-97B4-4867-AE07-1F2DDB3FF884}"/>
              </a:ext>
            </a:extLst>
          </p:cNvPr>
          <p:cNvSpPr/>
          <p:nvPr/>
        </p:nvSpPr>
        <p:spPr>
          <a:xfrm>
            <a:off x="3673929" y="4914900"/>
            <a:ext cx="2776876" cy="5388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Arrow: Down 20">
            <a:extLst>
              <a:ext uri="{FF2B5EF4-FFF2-40B4-BE49-F238E27FC236}">
                <a16:creationId xmlns:a16="http://schemas.microsoft.com/office/drawing/2014/main" id="{D0DA4A96-C761-41B8-9E60-ED20738FCF53}"/>
              </a:ext>
            </a:extLst>
          </p:cNvPr>
          <p:cNvSpPr/>
          <p:nvPr/>
        </p:nvSpPr>
        <p:spPr>
          <a:xfrm rot="16200000">
            <a:off x="6809681" y="4895161"/>
            <a:ext cx="484632" cy="755006"/>
          </a:xfrm>
          <a:prstGeom prst="downArrow">
            <a:avLst/>
          </a:prstGeom>
          <a:solidFill>
            <a:schemeClr val="accent1">
              <a:lumMod val="7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91037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DAFDF35-8B08-4808-A83D-36B57D8F3D67}"/>
              </a:ext>
            </a:extLst>
          </p:cNvPr>
          <p:cNvSpPr>
            <a:spLocks noGrp="1"/>
          </p:cNvSpPr>
          <p:nvPr>
            <p:ph type="sldNum" sz="quarter" idx="12"/>
          </p:nvPr>
        </p:nvSpPr>
        <p:spPr/>
        <p:txBody>
          <a:bodyPr/>
          <a:lstStyle/>
          <a:p>
            <a:fld id="{B5CEABB6-07DC-46E8-9B57-56EC44A396E5}" type="slidenum">
              <a:rPr lang="en-US" smtClean="0"/>
              <a:t>13</a:t>
            </a:fld>
            <a:endParaRPr lang="en-US" dirty="0"/>
          </a:p>
        </p:txBody>
      </p:sp>
      <p:sp>
        <p:nvSpPr>
          <p:cNvPr id="7" name="Rectangle: Rounded Corners 6">
            <a:extLst>
              <a:ext uri="{FF2B5EF4-FFF2-40B4-BE49-F238E27FC236}">
                <a16:creationId xmlns:a16="http://schemas.microsoft.com/office/drawing/2014/main" id="{C9BFD32F-5ABB-48B4-89E3-A0139B11C3E4}"/>
              </a:ext>
            </a:extLst>
          </p:cNvPr>
          <p:cNvSpPr/>
          <p:nvPr/>
        </p:nvSpPr>
        <p:spPr>
          <a:xfrm>
            <a:off x="573751" y="1509802"/>
            <a:ext cx="10077316" cy="136297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sz="2400" b="1" dirty="0">
                <a:solidFill>
                  <a:schemeClr val="tx1"/>
                </a:solidFill>
              </a:rPr>
              <a:t>Precision</a:t>
            </a:r>
            <a:r>
              <a:rPr lang="en-SG" sz="2000" dirty="0">
                <a:solidFill>
                  <a:schemeClr val="tx1"/>
                </a:solidFill>
              </a:rPr>
              <a:t> is refer to the correctly positive cases out of all predicted as positive, which is how precise of actual positive when it predicts as positive. For instance, out of 10 customer predicted as churn by the model, how many customer are correct churn.</a:t>
            </a:r>
          </a:p>
        </p:txBody>
      </p:sp>
      <p:sp>
        <p:nvSpPr>
          <p:cNvPr id="8" name="Rectangle: Rounded Corners 7">
            <a:extLst>
              <a:ext uri="{FF2B5EF4-FFF2-40B4-BE49-F238E27FC236}">
                <a16:creationId xmlns:a16="http://schemas.microsoft.com/office/drawing/2014/main" id="{EFDDAEA4-3E72-48C1-98C2-24F291D2A9CD}"/>
              </a:ext>
            </a:extLst>
          </p:cNvPr>
          <p:cNvSpPr/>
          <p:nvPr/>
        </p:nvSpPr>
        <p:spPr>
          <a:xfrm>
            <a:off x="372533" y="1515688"/>
            <a:ext cx="10278534" cy="15153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Rounded Corners 8">
            <a:extLst>
              <a:ext uri="{FF2B5EF4-FFF2-40B4-BE49-F238E27FC236}">
                <a16:creationId xmlns:a16="http://schemas.microsoft.com/office/drawing/2014/main" id="{5A8B9B11-E794-4802-BBEE-8E5F12E326D5}"/>
              </a:ext>
            </a:extLst>
          </p:cNvPr>
          <p:cNvSpPr/>
          <p:nvPr/>
        </p:nvSpPr>
        <p:spPr>
          <a:xfrm>
            <a:off x="565375" y="355136"/>
            <a:ext cx="8866492" cy="841458"/>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a:p>
            <a:pPr algn="ctr"/>
            <a:r>
              <a:rPr lang="en-SG" sz="3600" dirty="0">
                <a:solidFill>
                  <a:schemeClr val="tx1"/>
                </a:solidFill>
              </a:rPr>
              <a:t>Confusion Matrix: Recall Or Precision?</a:t>
            </a:r>
          </a:p>
          <a:p>
            <a:pPr algn="ctr"/>
            <a:endParaRPr lang="en-SG" sz="3600" dirty="0"/>
          </a:p>
        </p:txBody>
      </p:sp>
      <p:sp>
        <p:nvSpPr>
          <p:cNvPr id="10" name="Rectangle: Rounded Corners 9">
            <a:extLst>
              <a:ext uri="{FF2B5EF4-FFF2-40B4-BE49-F238E27FC236}">
                <a16:creationId xmlns:a16="http://schemas.microsoft.com/office/drawing/2014/main" id="{FAEA68C5-E7E3-4BC9-9B55-19EE5AE5F90D}"/>
              </a:ext>
            </a:extLst>
          </p:cNvPr>
          <p:cNvSpPr/>
          <p:nvPr/>
        </p:nvSpPr>
        <p:spPr>
          <a:xfrm>
            <a:off x="372533" y="478212"/>
            <a:ext cx="9059334"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Rounded Corners 10">
            <a:extLst>
              <a:ext uri="{FF2B5EF4-FFF2-40B4-BE49-F238E27FC236}">
                <a16:creationId xmlns:a16="http://schemas.microsoft.com/office/drawing/2014/main" id="{AB6CDA07-12D5-4183-BA34-F6921008EC15}"/>
              </a:ext>
            </a:extLst>
          </p:cNvPr>
          <p:cNvSpPr/>
          <p:nvPr/>
        </p:nvSpPr>
        <p:spPr>
          <a:xfrm>
            <a:off x="573751" y="3221644"/>
            <a:ext cx="10077315" cy="136297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sz="2400" b="1" dirty="0">
                <a:solidFill>
                  <a:schemeClr val="tx1"/>
                </a:solidFill>
              </a:rPr>
              <a:t>Recall</a:t>
            </a:r>
            <a:r>
              <a:rPr lang="en-SG" sz="2000" dirty="0">
                <a:solidFill>
                  <a:schemeClr val="tx1"/>
                </a:solidFill>
              </a:rPr>
              <a:t> is refer to the number of true positives cases out of all positives in dataset, which is how often predicted correctly as positive. For instance, out of 10 churn customer in the data, how many customer classified correctly as churn customer.</a:t>
            </a:r>
          </a:p>
        </p:txBody>
      </p:sp>
      <p:sp>
        <p:nvSpPr>
          <p:cNvPr id="12" name="Rectangle: Rounded Corners 11">
            <a:extLst>
              <a:ext uri="{FF2B5EF4-FFF2-40B4-BE49-F238E27FC236}">
                <a16:creationId xmlns:a16="http://schemas.microsoft.com/office/drawing/2014/main" id="{42EF3792-0914-43B2-8C4B-C5C7449E22CC}"/>
              </a:ext>
            </a:extLst>
          </p:cNvPr>
          <p:cNvSpPr/>
          <p:nvPr/>
        </p:nvSpPr>
        <p:spPr>
          <a:xfrm>
            <a:off x="372533" y="3285839"/>
            <a:ext cx="10278534" cy="15153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Rounded Corners 12">
            <a:extLst>
              <a:ext uri="{FF2B5EF4-FFF2-40B4-BE49-F238E27FC236}">
                <a16:creationId xmlns:a16="http://schemas.microsoft.com/office/drawing/2014/main" id="{47CF6026-6724-41CE-BDE8-C40AE0E9FF43}"/>
              </a:ext>
            </a:extLst>
          </p:cNvPr>
          <p:cNvSpPr/>
          <p:nvPr/>
        </p:nvSpPr>
        <p:spPr>
          <a:xfrm>
            <a:off x="573752" y="4987485"/>
            <a:ext cx="7156316" cy="136297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sz="2000" dirty="0">
                <a:solidFill>
                  <a:schemeClr val="tx1"/>
                </a:solidFill>
              </a:rPr>
              <a:t>As observation at above, we shall using </a:t>
            </a:r>
            <a:r>
              <a:rPr lang="en-SG" sz="2400" b="1" dirty="0">
                <a:solidFill>
                  <a:schemeClr val="tx1"/>
                </a:solidFill>
              </a:rPr>
              <a:t>recall</a:t>
            </a:r>
            <a:r>
              <a:rPr lang="en-SG" sz="2000" dirty="0">
                <a:solidFill>
                  <a:schemeClr val="tx1"/>
                </a:solidFill>
              </a:rPr>
              <a:t> for confusion matrix measurement. This reason is we wish to find out how many customers are correctly predicted as churn from 10127 rows in this dataset.</a:t>
            </a:r>
          </a:p>
        </p:txBody>
      </p:sp>
      <p:sp>
        <p:nvSpPr>
          <p:cNvPr id="14" name="Rectangle: Rounded Corners 13">
            <a:extLst>
              <a:ext uri="{FF2B5EF4-FFF2-40B4-BE49-F238E27FC236}">
                <a16:creationId xmlns:a16="http://schemas.microsoft.com/office/drawing/2014/main" id="{7D70127E-AB6F-42A2-91DB-2991C5FBFED2}"/>
              </a:ext>
            </a:extLst>
          </p:cNvPr>
          <p:cNvSpPr/>
          <p:nvPr/>
        </p:nvSpPr>
        <p:spPr>
          <a:xfrm>
            <a:off x="372533" y="4987485"/>
            <a:ext cx="7357535" cy="15153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Rounded Corners 14">
            <a:extLst>
              <a:ext uri="{FF2B5EF4-FFF2-40B4-BE49-F238E27FC236}">
                <a16:creationId xmlns:a16="http://schemas.microsoft.com/office/drawing/2014/main" id="{97483DFC-B465-4DF8-8D45-3C847B380940}"/>
              </a:ext>
            </a:extLst>
          </p:cNvPr>
          <p:cNvSpPr/>
          <p:nvPr/>
        </p:nvSpPr>
        <p:spPr>
          <a:xfrm>
            <a:off x="8448702" y="4856173"/>
            <a:ext cx="3077629" cy="1445222"/>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000" b="1" dirty="0">
                <a:solidFill>
                  <a:schemeClr val="tx1"/>
                </a:solidFill>
              </a:rPr>
              <a:t>We deal with </a:t>
            </a:r>
            <a:r>
              <a:rPr lang="en-SG" sz="5400" b="1" dirty="0">
                <a:solidFill>
                  <a:schemeClr val="tx1"/>
                </a:solidFill>
              </a:rPr>
              <a:t>Recall</a:t>
            </a:r>
            <a:r>
              <a:rPr lang="en-SG" sz="5400" dirty="0">
                <a:solidFill>
                  <a:schemeClr val="tx1"/>
                </a:solidFill>
              </a:rPr>
              <a:t> !!</a:t>
            </a:r>
          </a:p>
        </p:txBody>
      </p:sp>
      <p:sp>
        <p:nvSpPr>
          <p:cNvPr id="16" name="Rectangle: Rounded Corners 15">
            <a:extLst>
              <a:ext uri="{FF2B5EF4-FFF2-40B4-BE49-F238E27FC236}">
                <a16:creationId xmlns:a16="http://schemas.microsoft.com/office/drawing/2014/main" id="{C8072447-B3E5-4435-9D56-DF5DA6128927}"/>
              </a:ext>
            </a:extLst>
          </p:cNvPr>
          <p:cNvSpPr/>
          <p:nvPr/>
        </p:nvSpPr>
        <p:spPr>
          <a:xfrm>
            <a:off x="8360834" y="4856173"/>
            <a:ext cx="3077629" cy="15236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Arrow: Down 16">
            <a:extLst>
              <a:ext uri="{FF2B5EF4-FFF2-40B4-BE49-F238E27FC236}">
                <a16:creationId xmlns:a16="http://schemas.microsoft.com/office/drawing/2014/main" id="{E162C02A-D7F7-4BEE-9844-26DD942EEADE}"/>
              </a:ext>
            </a:extLst>
          </p:cNvPr>
          <p:cNvSpPr/>
          <p:nvPr/>
        </p:nvSpPr>
        <p:spPr>
          <a:xfrm rot="16200000">
            <a:off x="7824337" y="5389936"/>
            <a:ext cx="485597" cy="587398"/>
          </a:xfrm>
          <a:prstGeom prst="downArrow">
            <a:avLst>
              <a:gd name="adj1" fmla="val 31818"/>
              <a:gd name="adj2" fmla="val 50000"/>
            </a:avLst>
          </a:prstGeom>
          <a:solidFill>
            <a:schemeClr val="accent1">
              <a:lumMod val="5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4005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177800" y="6379788"/>
            <a:ext cx="2743200" cy="365125"/>
          </a:xfrm>
        </p:spPr>
        <p:txBody>
          <a:bodyPr/>
          <a:lstStyle/>
          <a:p>
            <a:fld id="{B5CEABB6-07DC-46E8-9B57-56EC44A396E5}" type="slidenum">
              <a:rPr lang="en-US" smtClean="0"/>
              <a:pPr/>
              <a:t>14</a:t>
            </a:fld>
            <a:endParaRPr lang="en-US" dirty="0"/>
          </a:p>
        </p:txBody>
      </p:sp>
      <p:sp>
        <p:nvSpPr>
          <p:cNvPr id="11" name="Rectangle: Rounded Corners 10">
            <a:extLst>
              <a:ext uri="{FF2B5EF4-FFF2-40B4-BE49-F238E27FC236}">
                <a16:creationId xmlns:a16="http://schemas.microsoft.com/office/drawing/2014/main" id="{5D60085B-B0FA-4D34-9CA9-35797BB8CB7D}"/>
              </a:ext>
            </a:extLst>
          </p:cNvPr>
          <p:cNvSpPr/>
          <p:nvPr/>
        </p:nvSpPr>
        <p:spPr>
          <a:xfrm>
            <a:off x="565375" y="355136"/>
            <a:ext cx="7867425" cy="841458"/>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a:p>
            <a:pPr algn="ctr"/>
            <a:r>
              <a:rPr lang="en-SG" sz="3600" dirty="0">
                <a:solidFill>
                  <a:schemeClr val="tx1"/>
                </a:solidFill>
              </a:rPr>
              <a:t>Confusion Matrix: </a:t>
            </a:r>
            <a:r>
              <a:rPr lang="en-SG" sz="3600" dirty="0" err="1">
                <a:solidFill>
                  <a:schemeClr val="tx1"/>
                </a:solidFill>
              </a:rPr>
              <a:t>Lightgbm</a:t>
            </a:r>
            <a:r>
              <a:rPr lang="en-SG" sz="3600" dirty="0">
                <a:solidFill>
                  <a:schemeClr val="tx1"/>
                </a:solidFill>
              </a:rPr>
              <a:t> (Recall)</a:t>
            </a:r>
          </a:p>
          <a:p>
            <a:pPr algn="ctr"/>
            <a:endParaRPr lang="en-SG" sz="3600" dirty="0"/>
          </a:p>
        </p:txBody>
      </p:sp>
      <p:sp>
        <p:nvSpPr>
          <p:cNvPr id="12" name="Rectangle: Rounded Corners 11">
            <a:extLst>
              <a:ext uri="{FF2B5EF4-FFF2-40B4-BE49-F238E27FC236}">
                <a16:creationId xmlns:a16="http://schemas.microsoft.com/office/drawing/2014/main" id="{D3B927E0-8E50-4012-9EE8-E338E95C5784}"/>
              </a:ext>
            </a:extLst>
          </p:cNvPr>
          <p:cNvSpPr/>
          <p:nvPr/>
        </p:nvSpPr>
        <p:spPr>
          <a:xfrm>
            <a:off x="372533" y="478212"/>
            <a:ext cx="8060267"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3FB17691-412A-4E57-B459-115EF24FFF6E}"/>
              </a:ext>
            </a:extLst>
          </p:cNvPr>
          <p:cNvSpPr/>
          <p:nvPr/>
        </p:nvSpPr>
        <p:spPr>
          <a:xfrm>
            <a:off x="5213530" y="1961702"/>
            <a:ext cx="6769180" cy="46334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TextBox 15">
            <a:extLst>
              <a:ext uri="{FF2B5EF4-FFF2-40B4-BE49-F238E27FC236}">
                <a16:creationId xmlns:a16="http://schemas.microsoft.com/office/drawing/2014/main" id="{AAB91F6F-FA14-4838-8B29-893A0661058B}"/>
              </a:ext>
            </a:extLst>
          </p:cNvPr>
          <p:cNvSpPr txBox="1"/>
          <p:nvPr/>
        </p:nvSpPr>
        <p:spPr>
          <a:xfrm rot="10800000" flipV="1">
            <a:off x="5299165" y="1442553"/>
            <a:ext cx="4080933" cy="400110"/>
          </a:xfrm>
          <a:prstGeom prst="rect">
            <a:avLst/>
          </a:prstGeom>
          <a:noFill/>
        </p:spPr>
        <p:txBody>
          <a:bodyPr wrap="square">
            <a:spAutoFit/>
          </a:bodyPr>
          <a:lstStyle/>
          <a:p>
            <a:r>
              <a:rPr lang="en-SG" sz="2000" b="0" dirty="0" err="1">
                <a:effectLst/>
              </a:rPr>
              <a:t>evaluate_model</a:t>
            </a:r>
            <a:r>
              <a:rPr lang="en-SG" sz="2000" b="0" dirty="0">
                <a:effectLst/>
              </a:rPr>
              <a:t>(</a:t>
            </a:r>
            <a:r>
              <a:rPr lang="en-SG" sz="2000" b="0" dirty="0" err="1">
                <a:effectLst/>
              </a:rPr>
              <a:t>lr_tuned</a:t>
            </a:r>
            <a:r>
              <a:rPr lang="en-SG" sz="2000" b="0" dirty="0">
                <a:effectLst/>
              </a:rPr>
              <a:t>)</a:t>
            </a:r>
          </a:p>
        </p:txBody>
      </p:sp>
      <p:pic>
        <p:nvPicPr>
          <p:cNvPr id="18" name="Picture 17">
            <a:extLst>
              <a:ext uri="{FF2B5EF4-FFF2-40B4-BE49-F238E27FC236}">
                <a16:creationId xmlns:a16="http://schemas.microsoft.com/office/drawing/2014/main" id="{382B47F2-691E-436C-A775-99EA5D738388}"/>
              </a:ext>
            </a:extLst>
          </p:cNvPr>
          <p:cNvPicPr>
            <a:picLocks noChangeAspect="1"/>
          </p:cNvPicPr>
          <p:nvPr/>
        </p:nvPicPr>
        <p:blipFill>
          <a:blip r:embed="rId2"/>
          <a:stretch>
            <a:fillRect/>
          </a:stretch>
        </p:blipFill>
        <p:spPr>
          <a:xfrm>
            <a:off x="5306799" y="2189088"/>
            <a:ext cx="6446292" cy="4313776"/>
          </a:xfrm>
          <a:prstGeom prst="rect">
            <a:avLst/>
          </a:prstGeom>
        </p:spPr>
      </p:pic>
      <p:sp>
        <p:nvSpPr>
          <p:cNvPr id="19" name="Rectangle: Rounded Corners 18">
            <a:extLst>
              <a:ext uri="{FF2B5EF4-FFF2-40B4-BE49-F238E27FC236}">
                <a16:creationId xmlns:a16="http://schemas.microsoft.com/office/drawing/2014/main" id="{2C0835CA-1DFC-4B5F-8D06-7B6BACEDC619}"/>
              </a:ext>
            </a:extLst>
          </p:cNvPr>
          <p:cNvSpPr/>
          <p:nvPr/>
        </p:nvSpPr>
        <p:spPr>
          <a:xfrm>
            <a:off x="372534" y="2491530"/>
            <a:ext cx="4697012" cy="3888257"/>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2000" dirty="0">
              <a:solidFill>
                <a:schemeClr val="tx1"/>
              </a:solidFill>
            </a:endParaRPr>
          </a:p>
          <a:p>
            <a:endParaRPr lang="en-SG" sz="2000" dirty="0">
              <a:solidFill>
                <a:schemeClr val="tx1"/>
              </a:solidFill>
            </a:endParaRPr>
          </a:p>
          <a:p>
            <a:endParaRPr lang="en-SG" sz="2000" dirty="0">
              <a:solidFill>
                <a:schemeClr val="tx1"/>
              </a:solidFill>
            </a:endParaRPr>
          </a:p>
          <a:p>
            <a:endParaRPr lang="en-SG" sz="2000" dirty="0">
              <a:solidFill>
                <a:schemeClr val="tx1"/>
              </a:solidFill>
            </a:endParaRPr>
          </a:p>
          <a:p>
            <a:endParaRPr lang="en-SG" sz="2000" dirty="0">
              <a:solidFill>
                <a:schemeClr val="tx1"/>
              </a:solidFill>
            </a:endParaRPr>
          </a:p>
          <a:p>
            <a:r>
              <a:rPr lang="en-SG" sz="2000" dirty="0">
                <a:solidFill>
                  <a:schemeClr val="tx1"/>
                </a:solidFill>
              </a:rPr>
              <a:t>True Positive : 433</a:t>
            </a:r>
          </a:p>
          <a:p>
            <a:r>
              <a:rPr lang="en-SG" sz="2000" dirty="0">
                <a:solidFill>
                  <a:schemeClr val="tx1"/>
                </a:solidFill>
              </a:rPr>
              <a:t>True Negative : 2518</a:t>
            </a:r>
          </a:p>
          <a:p>
            <a:r>
              <a:rPr lang="en-SG" sz="2000" dirty="0">
                <a:solidFill>
                  <a:schemeClr val="tx1"/>
                </a:solidFill>
              </a:rPr>
              <a:t>False Negative : 59</a:t>
            </a:r>
          </a:p>
          <a:p>
            <a:r>
              <a:rPr lang="en-SG" sz="2000" dirty="0">
                <a:solidFill>
                  <a:schemeClr val="tx1"/>
                </a:solidFill>
              </a:rPr>
              <a:t>False Positive : 29</a:t>
            </a:r>
          </a:p>
          <a:p>
            <a:endParaRPr lang="en-SG" sz="2000" dirty="0">
              <a:solidFill>
                <a:schemeClr val="tx1"/>
              </a:solidFill>
            </a:endParaRPr>
          </a:p>
          <a:p>
            <a:r>
              <a:rPr lang="en-SG" sz="2000" dirty="0">
                <a:solidFill>
                  <a:schemeClr val="tx1"/>
                </a:solidFill>
              </a:rPr>
              <a:t>Recall  Formula: TP/(TP + FN)</a:t>
            </a:r>
          </a:p>
          <a:p>
            <a:r>
              <a:rPr lang="en-SG" sz="2000" dirty="0">
                <a:solidFill>
                  <a:schemeClr val="tx1"/>
                </a:solidFill>
              </a:rPr>
              <a:t>Recall 	= 433/(433 + 59) </a:t>
            </a:r>
          </a:p>
          <a:p>
            <a:r>
              <a:rPr lang="en-SG" sz="2000" dirty="0">
                <a:solidFill>
                  <a:schemeClr val="tx1"/>
                </a:solidFill>
              </a:rPr>
              <a:t> 	=0.8800813</a:t>
            </a:r>
          </a:p>
          <a:p>
            <a:endParaRPr lang="en-SG" sz="2000" dirty="0">
              <a:solidFill>
                <a:schemeClr val="tx1"/>
              </a:solidFill>
            </a:endParaRPr>
          </a:p>
          <a:p>
            <a:r>
              <a:rPr lang="en-SG" sz="5400" b="1" dirty="0">
                <a:solidFill>
                  <a:schemeClr val="tx1"/>
                </a:solidFill>
              </a:rPr>
              <a:t>88% </a:t>
            </a:r>
            <a:r>
              <a:rPr lang="en-SG" sz="2000" dirty="0">
                <a:solidFill>
                  <a:schemeClr val="tx1"/>
                </a:solidFill>
              </a:rPr>
              <a:t>Recall Score</a:t>
            </a:r>
          </a:p>
          <a:p>
            <a:endParaRPr lang="en-SG" sz="2000" dirty="0">
              <a:solidFill>
                <a:schemeClr val="tx1"/>
              </a:solidFill>
            </a:endParaRPr>
          </a:p>
          <a:p>
            <a:endParaRPr lang="en-SG" sz="2000" dirty="0">
              <a:solidFill>
                <a:schemeClr val="tx1"/>
              </a:solidFill>
            </a:endParaRPr>
          </a:p>
          <a:p>
            <a:endParaRPr lang="en-SG" sz="2000" dirty="0">
              <a:solidFill>
                <a:schemeClr val="tx1"/>
              </a:solidFill>
            </a:endParaRPr>
          </a:p>
          <a:p>
            <a:endParaRPr lang="en-SG" sz="2000" dirty="0">
              <a:solidFill>
                <a:schemeClr val="tx1"/>
              </a:solidFill>
            </a:endParaRPr>
          </a:p>
          <a:p>
            <a:endParaRPr lang="en-SG" sz="2000" dirty="0">
              <a:solidFill>
                <a:schemeClr val="tx1"/>
              </a:solidFill>
            </a:endParaRPr>
          </a:p>
          <a:p>
            <a:endParaRPr lang="en-SG" sz="2000" dirty="0">
              <a:solidFill>
                <a:schemeClr val="tx1"/>
              </a:solidFill>
            </a:endParaRPr>
          </a:p>
        </p:txBody>
      </p:sp>
      <p:sp>
        <p:nvSpPr>
          <p:cNvPr id="20" name="Rectangle: Rounded Corners 19">
            <a:extLst>
              <a:ext uri="{FF2B5EF4-FFF2-40B4-BE49-F238E27FC236}">
                <a16:creationId xmlns:a16="http://schemas.microsoft.com/office/drawing/2014/main" id="{8995712C-9493-4D17-A6E2-EA3F531DB95A}"/>
              </a:ext>
            </a:extLst>
          </p:cNvPr>
          <p:cNvSpPr/>
          <p:nvPr/>
        </p:nvSpPr>
        <p:spPr>
          <a:xfrm>
            <a:off x="177798" y="2290194"/>
            <a:ext cx="4697012" cy="40895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92017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986B81F9-FFF1-497A-BFFE-8841E3C023C3}"/>
              </a:ext>
            </a:extLst>
          </p:cNvPr>
          <p:cNvSpPr>
            <a:spLocks noGrp="1"/>
          </p:cNvSpPr>
          <p:nvPr>
            <p:ph type="sldNum" sz="quarter" idx="22"/>
          </p:nvPr>
        </p:nvSpPr>
        <p:spPr/>
        <p:txBody>
          <a:bodyPr/>
          <a:lstStyle/>
          <a:p>
            <a:fld id="{B5CEABB6-07DC-46E8-9B57-56EC44A396E5}" type="slidenum">
              <a:rPr lang="en-US" smtClean="0"/>
              <a:pPr/>
              <a:t>15</a:t>
            </a:fld>
            <a:endParaRPr lang="en-US" dirty="0"/>
          </a:p>
        </p:txBody>
      </p:sp>
      <p:sp>
        <p:nvSpPr>
          <p:cNvPr id="14" name="Rectangle: Rounded Corners 13">
            <a:extLst>
              <a:ext uri="{FF2B5EF4-FFF2-40B4-BE49-F238E27FC236}">
                <a16:creationId xmlns:a16="http://schemas.microsoft.com/office/drawing/2014/main" id="{8B92092D-6BC2-46D0-AEAD-E538E375EE58}"/>
              </a:ext>
            </a:extLst>
          </p:cNvPr>
          <p:cNvSpPr/>
          <p:nvPr/>
        </p:nvSpPr>
        <p:spPr>
          <a:xfrm>
            <a:off x="565375" y="355136"/>
            <a:ext cx="7410225" cy="841458"/>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a:p>
            <a:pPr algn="ctr"/>
            <a:r>
              <a:rPr lang="en-SG" sz="3600" dirty="0">
                <a:solidFill>
                  <a:schemeClr val="tx1"/>
                </a:solidFill>
              </a:rPr>
              <a:t>Deploy Model: Save &amp; Load Model</a:t>
            </a:r>
          </a:p>
          <a:p>
            <a:pPr algn="ctr"/>
            <a:endParaRPr lang="en-SG" sz="3600" dirty="0"/>
          </a:p>
        </p:txBody>
      </p:sp>
      <p:sp>
        <p:nvSpPr>
          <p:cNvPr id="15" name="Rectangle: Rounded Corners 14">
            <a:extLst>
              <a:ext uri="{FF2B5EF4-FFF2-40B4-BE49-F238E27FC236}">
                <a16:creationId xmlns:a16="http://schemas.microsoft.com/office/drawing/2014/main" id="{302A3E9C-D750-4632-90B8-EBC96436E9B7}"/>
              </a:ext>
            </a:extLst>
          </p:cNvPr>
          <p:cNvSpPr/>
          <p:nvPr/>
        </p:nvSpPr>
        <p:spPr>
          <a:xfrm>
            <a:off x="372533" y="478212"/>
            <a:ext cx="7603067"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Rounded Corners 15">
            <a:extLst>
              <a:ext uri="{FF2B5EF4-FFF2-40B4-BE49-F238E27FC236}">
                <a16:creationId xmlns:a16="http://schemas.microsoft.com/office/drawing/2014/main" id="{786ED8D9-20E9-49AE-924E-5C150EDCF422}"/>
              </a:ext>
            </a:extLst>
          </p:cNvPr>
          <p:cNvSpPr/>
          <p:nvPr/>
        </p:nvSpPr>
        <p:spPr>
          <a:xfrm>
            <a:off x="2506133" y="1905153"/>
            <a:ext cx="7603067" cy="1523847"/>
          </a:xfrm>
          <a:prstGeom prst="round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2400" dirty="0">
              <a:solidFill>
                <a:schemeClr val="tx1"/>
              </a:solidFill>
            </a:endParaRPr>
          </a:p>
          <a:p>
            <a:r>
              <a:rPr lang="en-SG" sz="2400" dirty="0">
                <a:solidFill>
                  <a:schemeClr val="tx1"/>
                </a:solidFill>
              </a:rPr>
              <a:t>Save the model:</a:t>
            </a:r>
          </a:p>
          <a:p>
            <a:endParaRPr lang="en-SG" sz="2400" dirty="0">
              <a:solidFill>
                <a:schemeClr val="tx1"/>
              </a:solidFill>
            </a:endParaRPr>
          </a:p>
          <a:p>
            <a:r>
              <a:rPr lang="en-SG" sz="2000" b="0" dirty="0">
                <a:solidFill>
                  <a:schemeClr val="tx1"/>
                </a:solidFill>
                <a:effectLst/>
              </a:rPr>
              <a:t>save_model(best_model, </a:t>
            </a:r>
            <a:r>
              <a:rPr lang="en-SG" sz="2000" b="0" dirty="0" err="1">
                <a:solidFill>
                  <a:schemeClr val="tx1"/>
                </a:solidFill>
                <a:effectLst/>
              </a:rPr>
              <a:t>model_name</a:t>
            </a:r>
            <a:r>
              <a:rPr lang="en-SG" sz="2000" b="0" dirty="0">
                <a:solidFill>
                  <a:schemeClr val="tx1"/>
                </a:solidFill>
                <a:effectLst/>
              </a:rPr>
              <a:t>='bank_churner_train_01')</a:t>
            </a:r>
          </a:p>
          <a:p>
            <a:pPr algn="ctr"/>
            <a:endParaRPr lang="en-SG" sz="2400" dirty="0"/>
          </a:p>
        </p:txBody>
      </p:sp>
      <p:sp>
        <p:nvSpPr>
          <p:cNvPr id="17" name="Rectangle: Rounded Corners 16">
            <a:extLst>
              <a:ext uri="{FF2B5EF4-FFF2-40B4-BE49-F238E27FC236}">
                <a16:creationId xmlns:a16="http://schemas.microsoft.com/office/drawing/2014/main" id="{72D27D44-10DC-446D-A174-53C5462721DD}"/>
              </a:ext>
            </a:extLst>
          </p:cNvPr>
          <p:cNvSpPr/>
          <p:nvPr/>
        </p:nvSpPr>
        <p:spPr>
          <a:xfrm>
            <a:off x="2302933" y="2082953"/>
            <a:ext cx="7806267" cy="15238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5400"/>
          </a:p>
        </p:txBody>
      </p:sp>
      <p:sp>
        <p:nvSpPr>
          <p:cNvPr id="18" name="Rectangle: Rounded Corners 17">
            <a:extLst>
              <a:ext uri="{FF2B5EF4-FFF2-40B4-BE49-F238E27FC236}">
                <a16:creationId xmlns:a16="http://schemas.microsoft.com/office/drawing/2014/main" id="{64009F3C-041D-4522-AF5A-FAEA64AB17CA}"/>
              </a:ext>
            </a:extLst>
          </p:cNvPr>
          <p:cNvSpPr/>
          <p:nvPr/>
        </p:nvSpPr>
        <p:spPr>
          <a:xfrm>
            <a:off x="2506133" y="4580315"/>
            <a:ext cx="7603067" cy="1523847"/>
          </a:xfrm>
          <a:prstGeom prst="round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2400" dirty="0">
              <a:solidFill>
                <a:schemeClr val="tx1"/>
              </a:solidFill>
            </a:endParaRPr>
          </a:p>
          <a:p>
            <a:r>
              <a:rPr lang="en-SG" sz="2400" dirty="0">
                <a:solidFill>
                  <a:schemeClr val="tx1"/>
                </a:solidFill>
              </a:rPr>
              <a:t>load the model:</a:t>
            </a:r>
          </a:p>
          <a:p>
            <a:endParaRPr lang="en-SG" sz="2400" dirty="0">
              <a:solidFill>
                <a:schemeClr val="tx1"/>
              </a:solidFill>
            </a:endParaRPr>
          </a:p>
          <a:p>
            <a:r>
              <a:rPr lang="en-SG" sz="2000" b="0" dirty="0">
                <a:solidFill>
                  <a:schemeClr val="tx1"/>
                </a:solidFill>
                <a:effectLst/>
              </a:rPr>
              <a:t>best_model = load_model('bank_churner_train_01</a:t>
            </a:r>
            <a:r>
              <a:rPr lang="en-SG" sz="2000" b="0" dirty="0">
                <a:solidFill>
                  <a:schemeClr val="tx1"/>
                </a:solidFill>
                <a:effectLst/>
                <a:latin typeface="Courier New" panose="02070309020205020404" pitchFamily="49" charset="0"/>
              </a:rPr>
              <a:t>’)</a:t>
            </a:r>
            <a:r>
              <a:rPr lang="en-SG" sz="2000" b="0" dirty="0">
                <a:solidFill>
                  <a:srgbClr val="DCDCDC"/>
                </a:solidFill>
                <a:effectLst/>
                <a:latin typeface="Courier New" panose="02070309020205020404" pitchFamily="49" charset="0"/>
              </a:rPr>
              <a:t>)</a:t>
            </a:r>
            <a:endParaRPr lang="en-SG" sz="2000" b="0" dirty="0">
              <a:solidFill>
                <a:srgbClr val="D4D4D4"/>
              </a:solidFill>
              <a:effectLst/>
              <a:latin typeface="Courier New" panose="02070309020205020404" pitchFamily="49" charset="0"/>
            </a:endParaRPr>
          </a:p>
          <a:p>
            <a:pPr algn="ctr"/>
            <a:endParaRPr lang="en-SG" sz="2400" dirty="0"/>
          </a:p>
        </p:txBody>
      </p:sp>
      <p:sp>
        <p:nvSpPr>
          <p:cNvPr id="19" name="Rectangle: Rounded Corners 18">
            <a:extLst>
              <a:ext uri="{FF2B5EF4-FFF2-40B4-BE49-F238E27FC236}">
                <a16:creationId xmlns:a16="http://schemas.microsoft.com/office/drawing/2014/main" id="{D5004ABE-9C78-4305-BF0A-D35C6B4834F2}"/>
              </a:ext>
            </a:extLst>
          </p:cNvPr>
          <p:cNvSpPr/>
          <p:nvPr/>
        </p:nvSpPr>
        <p:spPr>
          <a:xfrm>
            <a:off x="2302933" y="4758115"/>
            <a:ext cx="7806267" cy="15238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5400"/>
          </a:p>
        </p:txBody>
      </p:sp>
      <p:sp>
        <p:nvSpPr>
          <p:cNvPr id="20" name="Arrow: Down 19">
            <a:extLst>
              <a:ext uri="{FF2B5EF4-FFF2-40B4-BE49-F238E27FC236}">
                <a16:creationId xmlns:a16="http://schemas.microsoft.com/office/drawing/2014/main" id="{87E30E35-4D31-4A43-9D66-DF3CDD634C6A}"/>
              </a:ext>
            </a:extLst>
          </p:cNvPr>
          <p:cNvSpPr/>
          <p:nvPr/>
        </p:nvSpPr>
        <p:spPr>
          <a:xfrm>
            <a:off x="5892799" y="3606799"/>
            <a:ext cx="795867" cy="973515"/>
          </a:xfrm>
          <a:prstGeom prst="downArrow">
            <a:avLst>
              <a:gd name="adj1" fmla="val 31818"/>
              <a:gd name="adj2" fmla="val 50000"/>
            </a:avLst>
          </a:prstGeom>
          <a:solidFill>
            <a:schemeClr val="accent1">
              <a:lumMod val="5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804287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DB43AA91-3976-43D8-B961-F06C9BED63E7}"/>
              </a:ext>
            </a:extLst>
          </p:cNvPr>
          <p:cNvSpPr>
            <a:spLocks noGrp="1"/>
          </p:cNvSpPr>
          <p:nvPr>
            <p:ph type="sldNum" sz="quarter" idx="12"/>
          </p:nvPr>
        </p:nvSpPr>
        <p:spPr>
          <a:xfrm>
            <a:off x="263371" y="3080653"/>
            <a:ext cx="2743200" cy="365125"/>
          </a:xfrm>
        </p:spPr>
        <p:txBody>
          <a:bodyPr/>
          <a:lstStyle/>
          <a:p>
            <a:fld id="{B5CEABB6-07DC-46E8-9B57-56EC44A396E5}" type="slidenum">
              <a:rPr lang="en-US" smtClean="0"/>
              <a:t>16</a:t>
            </a:fld>
            <a:endParaRPr lang="en-US" dirty="0"/>
          </a:p>
        </p:txBody>
      </p:sp>
      <p:sp>
        <p:nvSpPr>
          <p:cNvPr id="18" name="Rectangle: Rounded Corners 17">
            <a:extLst>
              <a:ext uri="{FF2B5EF4-FFF2-40B4-BE49-F238E27FC236}">
                <a16:creationId xmlns:a16="http://schemas.microsoft.com/office/drawing/2014/main" id="{1645ADEA-00E8-4092-B464-C523ACB90967}"/>
              </a:ext>
            </a:extLst>
          </p:cNvPr>
          <p:cNvSpPr/>
          <p:nvPr/>
        </p:nvSpPr>
        <p:spPr>
          <a:xfrm>
            <a:off x="565375" y="355136"/>
            <a:ext cx="7410225" cy="841458"/>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a:p>
            <a:pPr algn="ctr"/>
            <a:r>
              <a:rPr lang="en-SG" sz="3600" dirty="0">
                <a:solidFill>
                  <a:schemeClr val="tx1"/>
                </a:solidFill>
              </a:rPr>
              <a:t>Deploy Model: Create User Input</a:t>
            </a:r>
          </a:p>
          <a:p>
            <a:pPr algn="ctr"/>
            <a:endParaRPr lang="en-SG" sz="3600" dirty="0"/>
          </a:p>
        </p:txBody>
      </p:sp>
      <p:sp>
        <p:nvSpPr>
          <p:cNvPr id="19" name="Rectangle: Rounded Corners 18">
            <a:extLst>
              <a:ext uri="{FF2B5EF4-FFF2-40B4-BE49-F238E27FC236}">
                <a16:creationId xmlns:a16="http://schemas.microsoft.com/office/drawing/2014/main" id="{2E7B0B81-7338-43D8-B9C5-36BF2380382C}"/>
              </a:ext>
            </a:extLst>
          </p:cNvPr>
          <p:cNvSpPr/>
          <p:nvPr/>
        </p:nvSpPr>
        <p:spPr>
          <a:xfrm>
            <a:off x="372533" y="478212"/>
            <a:ext cx="7603067"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Rounded Corners 21">
            <a:extLst>
              <a:ext uri="{FF2B5EF4-FFF2-40B4-BE49-F238E27FC236}">
                <a16:creationId xmlns:a16="http://schemas.microsoft.com/office/drawing/2014/main" id="{8E327B0A-F291-4243-838E-03875D2E153B}"/>
              </a:ext>
            </a:extLst>
          </p:cNvPr>
          <p:cNvSpPr/>
          <p:nvPr/>
        </p:nvSpPr>
        <p:spPr>
          <a:xfrm>
            <a:off x="481487" y="1623269"/>
            <a:ext cx="4040180" cy="5012424"/>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400" b="0" dirty="0">
                <a:solidFill>
                  <a:schemeClr val="tx1"/>
                </a:solidFill>
                <a:effectLst/>
              </a:rPr>
              <a:t>user_request = [{</a:t>
            </a:r>
          </a:p>
          <a:p>
            <a:r>
              <a:rPr lang="en-SG" sz="1400" b="0" dirty="0">
                <a:solidFill>
                  <a:schemeClr val="tx1"/>
                </a:solidFill>
                <a:effectLst/>
              </a:rPr>
              <a:t>    '</a:t>
            </a:r>
            <a:r>
              <a:rPr lang="en-SG" sz="1400" b="0" dirty="0" err="1">
                <a:solidFill>
                  <a:schemeClr val="tx1"/>
                </a:solidFill>
                <a:effectLst/>
              </a:rPr>
              <a:t>customer_age</a:t>
            </a:r>
            <a:r>
              <a:rPr lang="en-SG" sz="1400" b="0" dirty="0">
                <a:solidFill>
                  <a:schemeClr val="tx1"/>
                </a:solidFill>
                <a:effectLst/>
              </a:rPr>
              <a:t>': 30, </a:t>
            </a:r>
          </a:p>
          <a:p>
            <a:r>
              <a:rPr lang="en-SG" sz="1400" b="0" dirty="0">
                <a:solidFill>
                  <a:schemeClr val="tx1"/>
                </a:solidFill>
                <a:effectLst/>
              </a:rPr>
              <a:t>    'gender': 'M',</a:t>
            </a:r>
          </a:p>
          <a:p>
            <a:r>
              <a:rPr lang="en-SG" sz="1400" b="0" dirty="0">
                <a:solidFill>
                  <a:schemeClr val="tx1"/>
                </a:solidFill>
                <a:effectLst/>
              </a:rPr>
              <a:t>    '</a:t>
            </a:r>
            <a:r>
              <a:rPr lang="en-SG" sz="1400" b="0" dirty="0" err="1">
                <a:solidFill>
                  <a:schemeClr val="tx1"/>
                </a:solidFill>
                <a:effectLst/>
              </a:rPr>
              <a:t>dependent_count</a:t>
            </a:r>
            <a:r>
              <a:rPr lang="en-SG" sz="1400" b="0" dirty="0">
                <a:solidFill>
                  <a:schemeClr val="tx1"/>
                </a:solidFill>
                <a:effectLst/>
              </a:rPr>
              <a:t>': 4, </a:t>
            </a:r>
          </a:p>
          <a:p>
            <a:r>
              <a:rPr lang="en-SG" sz="1400" b="0" dirty="0">
                <a:solidFill>
                  <a:schemeClr val="tx1"/>
                </a:solidFill>
                <a:effectLst/>
              </a:rPr>
              <a:t>    '</a:t>
            </a:r>
            <a:r>
              <a:rPr lang="en-SG" sz="1400" b="0" dirty="0" err="1">
                <a:solidFill>
                  <a:schemeClr val="tx1"/>
                </a:solidFill>
                <a:effectLst/>
              </a:rPr>
              <a:t>education_level</a:t>
            </a:r>
            <a:r>
              <a:rPr lang="en-SG" sz="1400" b="0" dirty="0">
                <a:solidFill>
                  <a:schemeClr val="tx1"/>
                </a:solidFill>
                <a:effectLst/>
              </a:rPr>
              <a:t>': '</a:t>
            </a:r>
            <a:r>
              <a:rPr lang="en-SG" sz="1400" b="0" dirty="0" err="1">
                <a:solidFill>
                  <a:schemeClr val="tx1"/>
                </a:solidFill>
                <a:effectLst/>
              </a:rPr>
              <a:t>High_School</a:t>
            </a:r>
            <a:r>
              <a:rPr lang="en-SG" sz="1400" b="0" dirty="0">
                <a:solidFill>
                  <a:schemeClr val="tx1"/>
                </a:solidFill>
                <a:effectLst/>
              </a:rPr>
              <a:t>', </a:t>
            </a:r>
          </a:p>
          <a:p>
            <a:r>
              <a:rPr lang="en-SG" sz="1400" b="0" dirty="0">
                <a:solidFill>
                  <a:schemeClr val="tx1"/>
                </a:solidFill>
                <a:effectLst/>
              </a:rPr>
              <a:t>    '</a:t>
            </a:r>
            <a:r>
              <a:rPr lang="en-SG" sz="1400" b="0" dirty="0" err="1">
                <a:solidFill>
                  <a:schemeClr val="tx1"/>
                </a:solidFill>
                <a:effectLst/>
              </a:rPr>
              <a:t>marital_status</a:t>
            </a:r>
            <a:r>
              <a:rPr lang="en-SG" sz="1400" b="0" dirty="0">
                <a:solidFill>
                  <a:schemeClr val="tx1"/>
                </a:solidFill>
                <a:effectLst/>
              </a:rPr>
              <a:t>': 'Single',</a:t>
            </a:r>
          </a:p>
          <a:p>
            <a:r>
              <a:rPr lang="en-SG" sz="1400" b="0" dirty="0">
                <a:solidFill>
                  <a:schemeClr val="tx1"/>
                </a:solidFill>
                <a:effectLst/>
              </a:rPr>
              <a:t>    '</a:t>
            </a:r>
            <a:r>
              <a:rPr lang="en-SG" sz="1400" b="0" dirty="0" err="1">
                <a:solidFill>
                  <a:schemeClr val="tx1"/>
                </a:solidFill>
                <a:effectLst/>
              </a:rPr>
              <a:t>income_category</a:t>
            </a:r>
            <a:r>
              <a:rPr lang="en-SG" sz="1400" b="0" dirty="0">
                <a:solidFill>
                  <a:schemeClr val="tx1"/>
                </a:solidFill>
                <a:effectLst/>
              </a:rPr>
              <a:t>': '$60K - $80K',</a:t>
            </a:r>
          </a:p>
          <a:p>
            <a:r>
              <a:rPr lang="en-SG" sz="1400" b="0" dirty="0">
                <a:solidFill>
                  <a:schemeClr val="tx1"/>
                </a:solidFill>
                <a:effectLst/>
              </a:rPr>
              <a:t>    '</a:t>
            </a:r>
            <a:r>
              <a:rPr lang="en-SG" sz="1400" b="0" dirty="0" err="1">
                <a:solidFill>
                  <a:schemeClr val="tx1"/>
                </a:solidFill>
                <a:effectLst/>
              </a:rPr>
              <a:t>card_category</a:t>
            </a:r>
            <a:r>
              <a:rPr lang="en-SG" sz="1400" b="0" dirty="0">
                <a:solidFill>
                  <a:schemeClr val="tx1"/>
                </a:solidFill>
                <a:effectLst/>
              </a:rPr>
              <a:t>': 'Blue', </a:t>
            </a:r>
          </a:p>
          <a:p>
            <a:r>
              <a:rPr lang="en-SG" sz="1400" b="0" dirty="0">
                <a:solidFill>
                  <a:schemeClr val="tx1"/>
                </a:solidFill>
                <a:effectLst/>
              </a:rPr>
              <a:t>    '</a:t>
            </a:r>
            <a:r>
              <a:rPr lang="en-SG" sz="1400" b="0" dirty="0" err="1">
                <a:solidFill>
                  <a:schemeClr val="tx1"/>
                </a:solidFill>
                <a:effectLst/>
              </a:rPr>
              <a:t>months_on_book</a:t>
            </a:r>
            <a:r>
              <a:rPr lang="en-SG" sz="1400" b="0" dirty="0">
                <a:solidFill>
                  <a:schemeClr val="tx1"/>
                </a:solidFill>
                <a:effectLst/>
              </a:rPr>
              <a:t>': 30,</a:t>
            </a:r>
          </a:p>
          <a:p>
            <a:r>
              <a:rPr lang="en-SG" sz="1400" b="0" dirty="0">
                <a:solidFill>
                  <a:schemeClr val="tx1"/>
                </a:solidFill>
                <a:effectLst/>
              </a:rPr>
              <a:t>    '</a:t>
            </a:r>
            <a:r>
              <a:rPr lang="en-SG" sz="1400" b="0" dirty="0" err="1">
                <a:solidFill>
                  <a:schemeClr val="tx1"/>
                </a:solidFill>
                <a:effectLst/>
              </a:rPr>
              <a:t>total_relationship_count</a:t>
            </a:r>
            <a:r>
              <a:rPr lang="en-SG" sz="1400" b="0" dirty="0">
                <a:solidFill>
                  <a:schemeClr val="tx1"/>
                </a:solidFill>
                <a:effectLst/>
              </a:rPr>
              <a:t>': 4, </a:t>
            </a:r>
          </a:p>
          <a:p>
            <a:r>
              <a:rPr lang="en-SG" sz="1400" b="0" dirty="0">
                <a:solidFill>
                  <a:schemeClr val="tx1"/>
                </a:solidFill>
                <a:effectLst/>
              </a:rPr>
              <a:t>    'months_inactive_12_mon': 1,</a:t>
            </a:r>
          </a:p>
          <a:p>
            <a:r>
              <a:rPr lang="en-SG" sz="1400" b="0" dirty="0">
                <a:solidFill>
                  <a:schemeClr val="tx1"/>
                </a:solidFill>
                <a:effectLst/>
              </a:rPr>
              <a:t>    'contacts_count_12_mon': 4, </a:t>
            </a:r>
          </a:p>
          <a:p>
            <a:r>
              <a:rPr lang="en-SG" sz="1400" b="0" dirty="0">
                <a:solidFill>
                  <a:schemeClr val="tx1"/>
                </a:solidFill>
                <a:effectLst/>
              </a:rPr>
              <a:t>    '</a:t>
            </a:r>
            <a:r>
              <a:rPr lang="en-SG" sz="1400" b="0" dirty="0" err="1">
                <a:solidFill>
                  <a:schemeClr val="tx1"/>
                </a:solidFill>
                <a:effectLst/>
              </a:rPr>
              <a:t>credit_limit</a:t>
            </a:r>
            <a:r>
              <a:rPr lang="en-SG" sz="1400" b="0" dirty="0">
                <a:solidFill>
                  <a:schemeClr val="tx1"/>
                </a:solidFill>
                <a:effectLst/>
              </a:rPr>
              <a:t>': 30000, </a:t>
            </a:r>
          </a:p>
          <a:p>
            <a:r>
              <a:rPr lang="en-SG" sz="1400" b="0" dirty="0">
                <a:solidFill>
                  <a:schemeClr val="tx1"/>
                </a:solidFill>
                <a:effectLst/>
              </a:rPr>
              <a:t>    '</a:t>
            </a:r>
            <a:r>
              <a:rPr lang="en-SG" sz="1400" b="0" dirty="0" err="1">
                <a:solidFill>
                  <a:schemeClr val="tx1"/>
                </a:solidFill>
                <a:effectLst/>
              </a:rPr>
              <a:t>total_revolving_bal</a:t>
            </a:r>
            <a:r>
              <a:rPr lang="en-SG" sz="1400" b="0" dirty="0">
                <a:solidFill>
                  <a:schemeClr val="tx1"/>
                </a:solidFill>
                <a:effectLst/>
              </a:rPr>
              <a:t>': 800,</a:t>
            </a:r>
          </a:p>
          <a:p>
            <a:r>
              <a:rPr lang="en-SG" sz="1400" b="0" dirty="0">
                <a:solidFill>
                  <a:schemeClr val="tx1"/>
                </a:solidFill>
                <a:effectLst/>
              </a:rPr>
              <a:t>    '</a:t>
            </a:r>
            <a:r>
              <a:rPr lang="en-SG" sz="1400" b="0" dirty="0" err="1">
                <a:solidFill>
                  <a:schemeClr val="tx1"/>
                </a:solidFill>
                <a:effectLst/>
              </a:rPr>
              <a:t>avg_open_to_buy</a:t>
            </a:r>
            <a:r>
              <a:rPr lang="en-SG" sz="1400" b="0" dirty="0">
                <a:solidFill>
                  <a:schemeClr val="tx1"/>
                </a:solidFill>
                <a:effectLst/>
              </a:rPr>
              <a:t>': 29000, </a:t>
            </a:r>
          </a:p>
          <a:p>
            <a:r>
              <a:rPr lang="en-SG" sz="1400" b="0" dirty="0">
                <a:solidFill>
                  <a:schemeClr val="tx1"/>
                </a:solidFill>
                <a:effectLst/>
              </a:rPr>
              <a:t>    'total_amt_chng_q4_q1': 1.345, </a:t>
            </a:r>
          </a:p>
          <a:p>
            <a:r>
              <a:rPr lang="en-SG" sz="1400" b="0" dirty="0">
                <a:solidFill>
                  <a:schemeClr val="tx1"/>
                </a:solidFill>
                <a:effectLst/>
              </a:rPr>
              <a:t>    '</a:t>
            </a:r>
            <a:r>
              <a:rPr lang="en-SG" sz="1400" b="0" dirty="0" err="1">
                <a:solidFill>
                  <a:schemeClr val="tx1"/>
                </a:solidFill>
                <a:effectLst/>
              </a:rPr>
              <a:t>total_trans_amt</a:t>
            </a:r>
            <a:r>
              <a:rPr lang="en-SG" sz="1400" b="0" dirty="0">
                <a:solidFill>
                  <a:schemeClr val="tx1"/>
                </a:solidFill>
                <a:effectLst/>
              </a:rPr>
              <a:t>': 350, #1000</a:t>
            </a:r>
          </a:p>
          <a:p>
            <a:r>
              <a:rPr lang="en-SG" sz="1400" b="0" dirty="0">
                <a:solidFill>
                  <a:schemeClr val="tx1"/>
                </a:solidFill>
                <a:effectLst/>
              </a:rPr>
              <a:t>    '</a:t>
            </a:r>
            <a:r>
              <a:rPr lang="en-SG" sz="1400" b="0" dirty="0" err="1">
                <a:solidFill>
                  <a:schemeClr val="tx1"/>
                </a:solidFill>
                <a:effectLst/>
              </a:rPr>
              <a:t>total_trans_ct</a:t>
            </a:r>
            <a:r>
              <a:rPr lang="en-SG" sz="1400" b="0" dirty="0">
                <a:solidFill>
                  <a:schemeClr val="tx1"/>
                </a:solidFill>
                <a:effectLst/>
              </a:rPr>
              <a:t>': 40, </a:t>
            </a:r>
          </a:p>
          <a:p>
            <a:r>
              <a:rPr lang="en-SG" sz="1400" b="0" dirty="0">
                <a:solidFill>
                  <a:schemeClr val="tx1"/>
                </a:solidFill>
                <a:effectLst/>
              </a:rPr>
              <a:t>    'total_ct_chng_q4_q1': 1.525, </a:t>
            </a:r>
          </a:p>
          <a:p>
            <a:r>
              <a:rPr lang="en-SG" sz="1400" b="0" dirty="0">
                <a:solidFill>
                  <a:schemeClr val="tx1"/>
                </a:solidFill>
                <a:effectLst/>
              </a:rPr>
              <a:t>    '</a:t>
            </a:r>
            <a:r>
              <a:rPr lang="en-SG" sz="1400" b="0" dirty="0" err="1">
                <a:solidFill>
                  <a:schemeClr val="tx1"/>
                </a:solidFill>
                <a:effectLst/>
              </a:rPr>
              <a:t>avg_utilization_ratio</a:t>
            </a:r>
            <a:r>
              <a:rPr lang="en-SG" sz="1400" b="0" dirty="0">
                <a:solidFill>
                  <a:schemeClr val="tx1"/>
                </a:solidFill>
                <a:effectLst/>
              </a:rPr>
              <a:t>': 0.051</a:t>
            </a:r>
          </a:p>
          <a:p>
            <a:r>
              <a:rPr lang="en-SG" sz="1400" b="0" dirty="0">
                <a:solidFill>
                  <a:schemeClr val="tx1"/>
                </a:solidFill>
                <a:effectLst/>
              </a:rPr>
              <a:t>}]</a:t>
            </a:r>
            <a:br>
              <a:rPr lang="en-SG" sz="1400" b="0" dirty="0">
                <a:effectLst/>
              </a:rPr>
            </a:br>
            <a:r>
              <a:rPr lang="en-SG" sz="1400" b="0" dirty="0">
                <a:solidFill>
                  <a:schemeClr val="tx1"/>
                </a:solidFill>
                <a:effectLst/>
              </a:rPr>
              <a:t>user_request = </a:t>
            </a:r>
            <a:r>
              <a:rPr lang="en-SG" sz="1400" b="0" dirty="0" err="1">
                <a:solidFill>
                  <a:schemeClr val="tx1"/>
                </a:solidFill>
                <a:effectLst/>
              </a:rPr>
              <a:t>pd.DataFrame</a:t>
            </a:r>
            <a:r>
              <a:rPr lang="en-SG" sz="1400" b="0" dirty="0">
                <a:solidFill>
                  <a:schemeClr val="tx1"/>
                </a:solidFill>
                <a:effectLst/>
              </a:rPr>
              <a:t>(user_request)</a:t>
            </a:r>
          </a:p>
        </p:txBody>
      </p:sp>
      <p:sp>
        <p:nvSpPr>
          <p:cNvPr id="23" name="Rectangle: Rounded Corners 22">
            <a:extLst>
              <a:ext uri="{FF2B5EF4-FFF2-40B4-BE49-F238E27FC236}">
                <a16:creationId xmlns:a16="http://schemas.microsoft.com/office/drawing/2014/main" id="{7C557ADD-CD95-4E97-8547-8539AA4EC5EA}"/>
              </a:ext>
            </a:extLst>
          </p:cNvPr>
          <p:cNvSpPr/>
          <p:nvPr/>
        </p:nvSpPr>
        <p:spPr>
          <a:xfrm>
            <a:off x="263371" y="1515688"/>
            <a:ext cx="4157627" cy="52237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Picture 24">
            <a:extLst>
              <a:ext uri="{FF2B5EF4-FFF2-40B4-BE49-F238E27FC236}">
                <a16:creationId xmlns:a16="http://schemas.microsoft.com/office/drawing/2014/main" id="{00063ED1-DFCE-4E7D-A0CE-1B7C8ED8D3F1}"/>
              </a:ext>
            </a:extLst>
          </p:cNvPr>
          <p:cNvPicPr>
            <a:picLocks noChangeAspect="1"/>
          </p:cNvPicPr>
          <p:nvPr/>
        </p:nvPicPr>
        <p:blipFill>
          <a:blip r:embed="rId2"/>
          <a:stretch>
            <a:fillRect/>
          </a:stretch>
        </p:blipFill>
        <p:spPr>
          <a:xfrm>
            <a:off x="4909226" y="2782278"/>
            <a:ext cx="7019403" cy="900428"/>
          </a:xfrm>
          <a:prstGeom prst="rect">
            <a:avLst/>
          </a:prstGeom>
        </p:spPr>
      </p:pic>
      <p:pic>
        <p:nvPicPr>
          <p:cNvPr id="27" name="Picture 26">
            <a:extLst>
              <a:ext uri="{FF2B5EF4-FFF2-40B4-BE49-F238E27FC236}">
                <a16:creationId xmlns:a16="http://schemas.microsoft.com/office/drawing/2014/main" id="{885DC9A0-0E4B-44A7-B66F-04CC2AB4AD8D}"/>
              </a:ext>
            </a:extLst>
          </p:cNvPr>
          <p:cNvPicPr>
            <a:picLocks noChangeAspect="1"/>
          </p:cNvPicPr>
          <p:nvPr/>
        </p:nvPicPr>
        <p:blipFill>
          <a:blip r:embed="rId3"/>
          <a:stretch>
            <a:fillRect/>
          </a:stretch>
        </p:blipFill>
        <p:spPr>
          <a:xfrm>
            <a:off x="4909226" y="4037918"/>
            <a:ext cx="7019403" cy="900428"/>
          </a:xfrm>
          <a:prstGeom prst="rect">
            <a:avLst/>
          </a:prstGeom>
        </p:spPr>
      </p:pic>
      <p:sp>
        <p:nvSpPr>
          <p:cNvPr id="29" name="Rectangle: Rounded Corners 28">
            <a:extLst>
              <a:ext uri="{FF2B5EF4-FFF2-40B4-BE49-F238E27FC236}">
                <a16:creationId xmlns:a16="http://schemas.microsoft.com/office/drawing/2014/main" id="{A66BA142-F880-4FAB-B446-A2BA6401CDAF}"/>
              </a:ext>
            </a:extLst>
          </p:cNvPr>
          <p:cNvSpPr/>
          <p:nvPr/>
        </p:nvSpPr>
        <p:spPr>
          <a:xfrm>
            <a:off x="5005382" y="1992155"/>
            <a:ext cx="6654800" cy="50983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rPr>
              <a:t>Print out the data after create the data frame with user input</a:t>
            </a:r>
          </a:p>
        </p:txBody>
      </p:sp>
      <p:sp>
        <p:nvSpPr>
          <p:cNvPr id="30" name="Rectangle: Rounded Corners 29">
            <a:extLst>
              <a:ext uri="{FF2B5EF4-FFF2-40B4-BE49-F238E27FC236}">
                <a16:creationId xmlns:a16="http://schemas.microsoft.com/office/drawing/2014/main" id="{98454DE2-8F69-4C18-8CD3-C806843FA310}"/>
              </a:ext>
            </a:extLst>
          </p:cNvPr>
          <p:cNvSpPr/>
          <p:nvPr/>
        </p:nvSpPr>
        <p:spPr>
          <a:xfrm>
            <a:off x="4912775" y="2080513"/>
            <a:ext cx="6747407" cy="5307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Arrow: Down 32">
            <a:extLst>
              <a:ext uri="{FF2B5EF4-FFF2-40B4-BE49-F238E27FC236}">
                <a16:creationId xmlns:a16="http://schemas.microsoft.com/office/drawing/2014/main" id="{CC035CDA-31C6-4BA8-902D-6F0E95612B81}"/>
              </a:ext>
            </a:extLst>
          </p:cNvPr>
          <p:cNvSpPr/>
          <p:nvPr/>
        </p:nvSpPr>
        <p:spPr>
          <a:xfrm rot="16200000">
            <a:off x="4203851" y="2095446"/>
            <a:ext cx="484632" cy="755006"/>
          </a:xfrm>
          <a:prstGeom prst="downArrow">
            <a:avLst/>
          </a:prstGeom>
          <a:solidFill>
            <a:schemeClr val="accent1">
              <a:lumMod val="7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15831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6048C968-6366-4F25-A047-430D80344CB8}"/>
              </a:ext>
            </a:extLst>
          </p:cNvPr>
          <p:cNvSpPr>
            <a:spLocks noGrp="1"/>
          </p:cNvSpPr>
          <p:nvPr>
            <p:ph type="sldNum" sz="quarter" idx="12"/>
          </p:nvPr>
        </p:nvSpPr>
        <p:spPr/>
        <p:txBody>
          <a:bodyPr/>
          <a:lstStyle/>
          <a:p>
            <a:fld id="{B5CEABB6-07DC-46E8-9B57-56EC44A396E5}" type="slidenum">
              <a:rPr lang="en-US" smtClean="0"/>
              <a:t>17</a:t>
            </a:fld>
            <a:endParaRPr lang="en-US" dirty="0"/>
          </a:p>
        </p:txBody>
      </p:sp>
      <p:sp>
        <p:nvSpPr>
          <p:cNvPr id="12" name="Rectangle: Rounded Corners 11">
            <a:extLst>
              <a:ext uri="{FF2B5EF4-FFF2-40B4-BE49-F238E27FC236}">
                <a16:creationId xmlns:a16="http://schemas.microsoft.com/office/drawing/2014/main" id="{FDF91D34-66DE-447E-944D-E4225097531D}"/>
              </a:ext>
            </a:extLst>
          </p:cNvPr>
          <p:cNvSpPr/>
          <p:nvPr/>
        </p:nvSpPr>
        <p:spPr>
          <a:xfrm>
            <a:off x="565375" y="355136"/>
            <a:ext cx="7410225" cy="841458"/>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a:p>
            <a:pPr algn="ctr"/>
            <a:r>
              <a:rPr lang="en-SG" sz="3600" dirty="0">
                <a:solidFill>
                  <a:schemeClr val="tx1"/>
                </a:solidFill>
              </a:rPr>
              <a:t>Deploy Model: Predict Model</a:t>
            </a:r>
          </a:p>
          <a:p>
            <a:pPr algn="ctr"/>
            <a:endParaRPr lang="en-SG" sz="3600" dirty="0"/>
          </a:p>
        </p:txBody>
      </p:sp>
      <p:sp>
        <p:nvSpPr>
          <p:cNvPr id="13" name="Rectangle: Rounded Corners 12">
            <a:extLst>
              <a:ext uri="{FF2B5EF4-FFF2-40B4-BE49-F238E27FC236}">
                <a16:creationId xmlns:a16="http://schemas.microsoft.com/office/drawing/2014/main" id="{C6664DBF-F615-4E66-9FDB-C4708312D2B8}"/>
              </a:ext>
            </a:extLst>
          </p:cNvPr>
          <p:cNvSpPr/>
          <p:nvPr/>
        </p:nvSpPr>
        <p:spPr>
          <a:xfrm>
            <a:off x="372533" y="478212"/>
            <a:ext cx="7603067"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a:extLst>
              <a:ext uri="{FF2B5EF4-FFF2-40B4-BE49-F238E27FC236}">
                <a16:creationId xmlns:a16="http://schemas.microsoft.com/office/drawing/2014/main" id="{6DC8B693-059E-40B0-A79A-8B321ACE82A2}"/>
              </a:ext>
            </a:extLst>
          </p:cNvPr>
          <p:cNvSpPr txBox="1"/>
          <p:nvPr/>
        </p:nvSpPr>
        <p:spPr>
          <a:xfrm>
            <a:off x="372533" y="1726431"/>
            <a:ext cx="5163772" cy="400110"/>
          </a:xfrm>
          <a:prstGeom prst="rect">
            <a:avLst/>
          </a:prstGeom>
          <a:noFill/>
        </p:spPr>
        <p:txBody>
          <a:bodyPr wrap="square">
            <a:spAutoFit/>
          </a:bodyPr>
          <a:lstStyle/>
          <a:p>
            <a:r>
              <a:rPr lang="en-SG" sz="2000" b="0" dirty="0" err="1">
                <a:effectLst/>
              </a:rPr>
              <a:t>predict_model</a:t>
            </a:r>
            <a:r>
              <a:rPr lang="en-SG" sz="2000" b="0" dirty="0">
                <a:effectLst/>
              </a:rPr>
              <a:t>(best_model, user_request)</a:t>
            </a:r>
          </a:p>
        </p:txBody>
      </p:sp>
      <p:sp>
        <p:nvSpPr>
          <p:cNvPr id="15" name="Rectangle: Rounded Corners 14">
            <a:extLst>
              <a:ext uri="{FF2B5EF4-FFF2-40B4-BE49-F238E27FC236}">
                <a16:creationId xmlns:a16="http://schemas.microsoft.com/office/drawing/2014/main" id="{30433D13-E30D-488A-BF97-DC3A31E99BA8}"/>
              </a:ext>
            </a:extLst>
          </p:cNvPr>
          <p:cNvSpPr/>
          <p:nvPr/>
        </p:nvSpPr>
        <p:spPr>
          <a:xfrm>
            <a:off x="9353725" y="3709331"/>
            <a:ext cx="2449585" cy="2139193"/>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5400" b="1" dirty="0">
                <a:solidFill>
                  <a:schemeClr val="tx1"/>
                </a:solidFill>
              </a:rPr>
              <a:t>89.98%</a:t>
            </a:r>
          </a:p>
          <a:p>
            <a:pPr algn="ctr"/>
            <a:r>
              <a:rPr lang="en-SG" dirty="0">
                <a:solidFill>
                  <a:schemeClr val="tx1"/>
                </a:solidFill>
              </a:rPr>
              <a:t>Prediction Score</a:t>
            </a:r>
          </a:p>
        </p:txBody>
      </p:sp>
      <p:sp>
        <p:nvSpPr>
          <p:cNvPr id="16" name="Rectangle: Rounded Corners 15">
            <a:extLst>
              <a:ext uri="{FF2B5EF4-FFF2-40B4-BE49-F238E27FC236}">
                <a16:creationId xmlns:a16="http://schemas.microsoft.com/office/drawing/2014/main" id="{811584F4-4B6E-42BA-A6CF-BDB002633E21}"/>
              </a:ext>
            </a:extLst>
          </p:cNvPr>
          <p:cNvSpPr/>
          <p:nvPr/>
        </p:nvSpPr>
        <p:spPr>
          <a:xfrm>
            <a:off x="9261446" y="3720112"/>
            <a:ext cx="2449585" cy="22901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7" name="Picture 16">
            <a:extLst>
              <a:ext uri="{FF2B5EF4-FFF2-40B4-BE49-F238E27FC236}">
                <a16:creationId xmlns:a16="http://schemas.microsoft.com/office/drawing/2014/main" id="{82BE2C51-0591-4949-8253-9A27A557A260}"/>
              </a:ext>
            </a:extLst>
          </p:cNvPr>
          <p:cNvPicPr>
            <a:picLocks noChangeAspect="1"/>
          </p:cNvPicPr>
          <p:nvPr/>
        </p:nvPicPr>
        <p:blipFill>
          <a:blip r:embed="rId2"/>
          <a:stretch>
            <a:fillRect/>
          </a:stretch>
        </p:blipFill>
        <p:spPr>
          <a:xfrm>
            <a:off x="274669" y="2332990"/>
            <a:ext cx="7803929" cy="629208"/>
          </a:xfrm>
          <a:prstGeom prst="rect">
            <a:avLst/>
          </a:prstGeom>
        </p:spPr>
      </p:pic>
      <p:pic>
        <p:nvPicPr>
          <p:cNvPr id="18" name="Picture 17">
            <a:extLst>
              <a:ext uri="{FF2B5EF4-FFF2-40B4-BE49-F238E27FC236}">
                <a16:creationId xmlns:a16="http://schemas.microsoft.com/office/drawing/2014/main" id="{BC85F455-6795-4B75-8AAD-AC676371434B}"/>
              </a:ext>
            </a:extLst>
          </p:cNvPr>
          <p:cNvPicPr>
            <a:picLocks noChangeAspect="1"/>
          </p:cNvPicPr>
          <p:nvPr/>
        </p:nvPicPr>
        <p:blipFill>
          <a:blip r:embed="rId3"/>
          <a:stretch>
            <a:fillRect/>
          </a:stretch>
        </p:blipFill>
        <p:spPr>
          <a:xfrm>
            <a:off x="270794" y="3385236"/>
            <a:ext cx="7803929" cy="659608"/>
          </a:xfrm>
          <a:prstGeom prst="rect">
            <a:avLst/>
          </a:prstGeom>
        </p:spPr>
      </p:pic>
      <p:pic>
        <p:nvPicPr>
          <p:cNvPr id="19" name="Picture 18">
            <a:extLst>
              <a:ext uri="{FF2B5EF4-FFF2-40B4-BE49-F238E27FC236}">
                <a16:creationId xmlns:a16="http://schemas.microsoft.com/office/drawing/2014/main" id="{6E4EE6D7-ABC4-4187-9E0E-AE22470E48AC}"/>
              </a:ext>
            </a:extLst>
          </p:cNvPr>
          <p:cNvPicPr>
            <a:picLocks noChangeAspect="1"/>
          </p:cNvPicPr>
          <p:nvPr/>
        </p:nvPicPr>
        <p:blipFill>
          <a:blip r:embed="rId4"/>
          <a:stretch>
            <a:fillRect/>
          </a:stretch>
        </p:blipFill>
        <p:spPr>
          <a:xfrm>
            <a:off x="270794" y="4378663"/>
            <a:ext cx="7803929" cy="659608"/>
          </a:xfrm>
          <a:prstGeom prst="rect">
            <a:avLst/>
          </a:prstGeom>
        </p:spPr>
      </p:pic>
      <p:sp>
        <p:nvSpPr>
          <p:cNvPr id="20" name="Rectangle 19">
            <a:extLst>
              <a:ext uri="{FF2B5EF4-FFF2-40B4-BE49-F238E27FC236}">
                <a16:creationId xmlns:a16="http://schemas.microsoft.com/office/drawing/2014/main" id="{BB4A0053-FD16-40D8-A76F-902A4106CB01}"/>
              </a:ext>
            </a:extLst>
          </p:cNvPr>
          <p:cNvSpPr/>
          <p:nvPr/>
        </p:nvSpPr>
        <p:spPr>
          <a:xfrm>
            <a:off x="7200011" y="4199620"/>
            <a:ext cx="947956" cy="9232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Arrow: Down 20">
            <a:extLst>
              <a:ext uri="{FF2B5EF4-FFF2-40B4-BE49-F238E27FC236}">
                <a16:creationId xmlns:a16="http://schemas.microsoft.com/office/drawing/2014/main" id="{EC9E6E72-D860-4AC5-8B88-1E593BB303F5}"/>
              </a:ext>
            </a:extLst>
          </p:cNvPr>
          <p:cNvSpPr/>
          <p:nvPr/>
        </p:nvSpPr>
        <p:spPr>
          <a:xfrm rot="16200000">
            <a:off x="8425769" y="4526046"/>
            <a:ext cx="484632" cy="755006"/>
          </a:xfrm>
          <a:prstGeom prst="downArrow">
            <a:avLst/>
          </a:prstGeom>
          <a:solidFill>
            <a:schemeClr val="accent1">
              <a:lumMod val="7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7125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7EB53537-B3DA-4C94-9817-D83341C86842}"/>
              </a:ext>
            </a:extLst>
          </p:cNvPr>
          <p:cNvSpPr>
            <a:spLocks noGrp="1"/>
          </p:cNvSpPr>
          <p:nvPr>
            <p:ph type="sldNum" sz="quarter" idx="22"/>
          </p:nvPr>
        </p:nvSpPr>
        <p:spPr/>
        <p:txBody>
          <a:bodyPr/>
          <a:lstStyle/>
          <a:p>
            <a:fld id="{B5CEABB6-07DC-46E8-9B57-56EC44A396E5}" type="slidenum">
              <a:rPr lang="en-US" smtClean="0"/>
              <a:pPr/>
              <a:t>18</a:t>
            </a:fld>
            <a:endParaRPr lang="en-US" dirty="0"/>
          </a:p>
        </p:txBody>
      </p:sp>
      <p:sp>
        <p:nvSpPr>
          <p:cNvPr id="24" name="Rectangle: Rounded Corners 23">
            <a:extLst>
              <a:ext uri="{FF2B5EF4-FFF2-40B4-BE49-F238E27FC236}">
                <a16:creationId xmlns:a16="http://schemas.microsoft.com/office/drawing/2014/main" id="{E41637DD-40B4-450C-9003-89688FF9286A}"/>
              </a:ext>
            </a:extLst>
          </p:cNvPr>
          <p:cNvSpPr/>
          <p:nvPr/>
        </p:nvSpPr>
        <p:spPr>
          <a:xfrm>
            <a:off x="478173" y="226503"/>
            <a:ext cx="5499296" cy="782724"/>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a:p>
            <a:pPr algn="ctr"/>
            <a:r>
              <a:rPr lang="en-SG" sz="3600" dirty="0">
                <a:solidFill>
                  <a:schemeClr val="tx1"/>
                </a:solidFill>
              </a:rPr>
              <a:t>Future Improvement</a:t>
            </a:r>
          </a:p>
          <a:p>
            <a:pPr algn="ctr"/>
            <a:endParaRPr lang="en-SG" sz="3600" dirty="0"/>
          </a:p>
        </p:txBody>
      </p:sp>
      <p:sp>
        <p:nvSpPr>
          <p:cNvPr id="25" name="Rectangle: Rounded Corners 24">
            <a:extLst>
              <a:ext uri="{FF2B5EF4-FFF2-40B4-BE49-F238E27FC236}">
                <a16:creationId xmlns:a16="http://schemas.microsoft.com/office/drawing/2014/main" id="{6548F6F7-963A-4D6F-BCEA-FFCFAE9207A2}"/>
              </a:ext>
            </a:extLst>
          </p:cNvPr>
          <p:cNvSpPr/>
          <p:nvPr/>
        </p:nvSpPr>
        <p:spPr>
          <a:xfrm>
            <a:off x="338668" y="144199"/>
            <a:ext cx="5638800" cy="8414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Rounded Corners 11">
            <a:extLst>
              <a:ext uri="{FF2B5EF4-FFF2-40B4-BE49-F238E27FC236}">
                <a16:creationId xmlns:a16="http://schemas.microsoft.com/office/drawing/2014/main" id="{6395BF01-7364-403A-AB5A-52A996021F40}"/>
              </a:ext>
            </a:extLst>
          </p:cNvPr>
          <p:cNvSpPr/>
          <p:nvPr/>
        </p:nvSpPr>
        <p:spPr>
          <a:xfrm>
            <a:off x="564296" y="1657406"/>
            <a:ext cx="3733665" cy="4191367"/>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sz="2400" b="1" dirty="0">
                <a:solidFill>
                  <a:schemeClr val="tx1"/>
                </a:solidFill>
              </a:rPr>
              <a:t>Improvement:</a:t>
            </a:r>
          </a:p>
          <a:p>
            <a:r>
              <a:rPr lang="en-SG" sz="2400" dirty="0">
                <a:solidFill>
                  <a:schemeClr val="tx1"/>
                </a:solidFill>
              </a:rPr>
              <a:t>There are total 16.1% of churn customer and 83.9% of not churn customer in this dataset, which is imbalance. The probability threshold adjustment shall apply to solve the imbalance dataset.</a:t>
            </a:r>
            <a:endParaRPr lang="en-SG" sz="2000" dirty="0">
              <a:solidFill>
                <a:schemeClr val="tx1"/>
              </a:solidFill>
            </a:endParaRPr>
          </a:p>
          <a:p>
            <a:pPr algn="just"/>
            <a:endParaRPr lang="en-SG" sz="2000" dirty="0">
              <a:solidFill>
                <a:schemeClr val="tx1"/>
              </a:solidFill>
            </a:endParaRPr>
          </a:p>
        </p:txBody>
      </p:sp>
      <p:sp>
        <p:nvSpPr>
          <p:cNvPr id="16" name="Rectangle: Rounded Corners 15">
            <a:extLst>
              <a:ext uri="{FF2B5EF4-FFF2-40B4-BE49-F238E27FC236}">
                <a16:creationId xmlns:a16="http://schemas.microsoft.com/office/drawing/2014/main" id="{A2E9EAE7-C685-4109-9B1B-59610448A89F}"/>
              </a:ext>
            </a:extLst>
          </p:cNvPr>
          <p:cNvSpPr/>
          <p:nvPr/>
        </p:nvSpPr>
        <p:spPr>
          <a:xfrm>
            <a:off x="338668" y="1532151"/>
            <a:ext cx="3926507" cy="43166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a:extLst>
              <a:ext uri="{FF2B5EF4-FFF2-40B4-BE49-F238E27FC236}">
                <a16:creationId xmlns:a16="http://schemas.microsoft.com/office/drawing/2014/main" id="{B9996148-1C9E-4979-BA4E-DB6799B7172F}"/>
              </a:ext>
            </a:extLst>
          </p:cNvPr>
          <p:cNvPicPr>
            <a:picLocks noChangeAspect="1"/>
          </p:cNvPicPr>
          <p:nvPr/>
        </p:nvPicPr>
        <p:blipFill>
          <a:blip r:embed="rId2"/>
          <a:stretch>
            <a:fillRect/>
          </a:stretch>
        </p:blipFill>
        <p:spPr>
          <a:xfrm>
            <a:off x="5789310" y="1121089"/>
            <a:ext cx="5879776" cy="4984659"/>
          </a:xfrm>
          <a:prstGeom prst="rect">
            <a:avLst/>
          </a:prstGeom>
        </p:spPr>
      </p:pic>
    </p:spTree>
    <p:extLst>
      <p:ext uri="{BB962C8B-B14F-4D97-AF65-F5344CB8AC3E}">
        <p14:creationId xmlns:p14="http://schemas.microsoft.com/office/powerpoint/2010/main" val="3456365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7EB53537-B3DA-4C94-9817-D83341C86842}"/>
              </a:ext>
            </a:extLst>
          </p:cNvPr>
          <p:cNvSpPr>
            <a:spLocks noGrp="1"/>
          </p:cNvSpPr>
          <p:nvPr>
            <p:ph type="sldNum" sz="quarter" idx="22"/>
          </p:nvPr>
        </p:nvSpPr>
        <p:spPr/>
        <p:txBody>
          <a:bodyPr/>
          <a:lstStyle/>
          <a:p>
            <a:fld id="{B5CEABB6-07DC-46E8-9B57-56EC44A396E5}" type="slidenum">
              <a:rPr lang="en-US" smtClean="0"/>
              <a:pPr/>
              <a:t>19</a:t>
            </a:fld>
            <a:endParaRPr lang="en-US" dirty="0"/>
          </a:p>
        </p:txBody>
      </p:sp>
      <p:sp>
        <p:nvSpPr>
          <p:cNvPr id="14" name="Rectangle: Rounded Corners 13">
            <a:extLst>
              <a:ext uri="{FF2B5EF4-FFF2-40B4-BE49-F238E27FC236}">
                <a16:creationId xmlns:a16="http://schemas.microsoft.com/office/drawing/2014/main" id="{E9A48F93-0C5A-4B2D-9C61-84F1B71F322A}"/>
              </a:ext>
            </a:extLst>
          </p:cNvPr>
          <p:cNvSpPr/>
          <p:nvPr/>
        </p:nvSpPr>
        <p:spPr>
          <a:xfrm>
            <a:off x="659412" y="1858854"/>
            <a:ext cx="4181452" cy="3793067"/>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SG" sz="2400" dirty="0">
              <a:solidFill>
                <a:schemeClr val="tx1"/>
              </a:solidFill>
            </a:endParaRPr>
          </a:p>
          <a:p>
            <a:pPr algn="just"/>
            <a:endParaRPr lang="en-SG" sz="2400" b="1" dirty="0">
              <a:solidFill>
                <a:schemeClr val="tx1"/>
              </a:solidFill>
            </a:endParaRPr>
          </a:p>
          <a:p>
            <a:pPr algn="just"/>
            <a:r>
              <a:rPr lang="en-SG" sz="2400" b="1" dirty="0">
                <a:solidFill>
                  <a:schemeClr val="tx1"/>
                </a:solidFill>
              </a:rPr>
              <a:t>Research:</a:t>
            </a:r>
          </a:p>
          <a:p>
            <a:r>
              <a:rPr lang="en-SG" sz="2400" dirty="0">
                <a:solidFill>
                  <a:schemeClr val="tx1"/>
                </a:solidFill>
              </a:rPr>
              <a:t>Gather the new data by Implement qualitative research such as online survey to identify customer requirements to find out reasons of churn. </a:t>
            </a:r>
          </a:p>
          <a:p>
            <a:pPr algn="just"/>
            <a:endParaRPr lang="en-SG" sz="2400" dirty="0">
              <a:solidFill>
                <a:schemeClr val="tx1"/>
              </a:solidFill>
            </a:endParaRPr>
          </a:p>
          <a:p>
            <a:pPr algn="just"/>
            <a:endParaRPr lang="en-SG" sz="2000" dirty="0">
              <a:solidFill>
                <a:schemeClr val="tx1"/>
              </a:solidFill>
            </a:endParaRPr>
          </a:p>
        </p:txBody>
      </p:sp>
      <p:sp>
        <p:nvSpPr>
          <p:cNvPr id="15" name="Rectangle: Rounded Corners 14">
            <a:extLst>
              <a:ext uri="{FF2B5EF4-FFF2-40B4-BE49-F238E27FC236}">
                <a16:creationId xmlns:a16="http://schemas.microsoft.com/office/drawing/2014/main" id="{C003066B-E135-4E4A-9E47-BB46F281CE1A}"/>
              </a:ext>
            </a:extLst>
          </p:cNvPr>
          <p:cNvSpPr/>
          <p:nvPr/>
        </p:nvSpPr>
        <p:spPr>
          <a:xfrm>
            <a:off x="427839" y="1733600"/>
            <a:ext cx="4413023" cy="39183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Rectangle: Rounded Corners 23">
            <a:extLst>
              <a:ext uri="{FF2B5EF4-FFF2-40B4-BE49-F238E27FC236}">
                <a16:creationId xmlns:a16="http://schemas.microsoft.com/office/drawing/2014/main" id="{E41637DD-40B4-450C-9003-89688FF9286A}"/>
              </a:ext>
            </a:extLst>
          </p:cNvPr>
          <p:cNvSpPr/>
          <p:nvPr/>
        </p:nvSpPr>
        <p:spPr>
          <a:xfrm>
            <a:off x="352340" y="285226"/>
            <a:ext cx="6242956" cy="757137"/>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a:p>
            <a:pPr algn="ctr"/>
            <a:r>
              <a:rPr lang="en-SG" sz="3600" dirty="0">
                <a:solidFill>
                  <a:schemeClr val="tx1"/>
                </a:solidFill>
              </a:rPr>
              <a:t>Future Research</a:t>
            </a:r>
          </a:p>
          <a:p>
            <a:pPr algn="ctr"/>
            <a:endParaRPr lang="en-SG" sz="3600" dirty="0"/>
          </a:p>
        </p:txBody>
      </p:sp>
      <p:sp>
        <p:nvSpPr>
          <p:cNvPr id="25" name="Rectangle: Rounded Corners 24">
            <a:extLst>
              <a:ext uri="{FF2B5EF4-FFF2-40B4-BE49-F238E27FC236}">
                <a16:creationId xmlns:a16="http://schemas.microsoft.com/office/drawing/2014/main" id="{6548F6F7-963A-4D6F-BCEA-FFCFAE9207A2}"/>
              </a:ext>
            </a:extLst>
          </p:cNvPr>
          <p:cNvSpPr/>
          <p:nvPr/>
        </p:nvSpPr>
        <p:spPr>
          <a:xfrm>
            <a:off x="427839" y="200905"/>
            <a:ext cx="6242957" cy="8414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7" name="Picture 16" descr="A picture containing icon&#10;&#10;Description automatically generated">
            <a:extLst>
              <a:ext uri="{FF2B5EF4-FFF2-40B4-BE49-F238E27FC236}">
                <a16:creationId xmlns:a16="http://schemas.microsoft.com/office/drawing/2014/main" id="{8FB3ED25-87A6-478D-9B08-D219C4B78D3C}"/>
              </a:ext>
            </a:extLst>
          </p:cNvPr>
          <p:cNvPicPr>
            <a:picLocks noChangeAspect="1"/>
          </p:cNvPicPr>
          <p:nvPr/>
        </p:nvPicPr>
        <p:blipFill>
          <a:blip r:embed="rId2"/>
          <a:stretch>
            <a:fillRect/>
          </a:stretch>
        </p:blipFill>
        <p:spPr>
          <a:xfrm>
            <a:off x="7105475" y="2036481"/>
            <a:ext cx="4248324" cy="3159607"/>
          </a:xfrm>
          <a:prstGeom prst="rect">
            <a:avLst/>
          </a:prstGeom>
        </p:spPr>
      </p:pic>
      <p:sp>
        <p:nvSpPr>
          <p:cNvPr id="18" name="Rectangle: Rounded Corners 17">
            <a:extLst>
              <a:ext uri="{FF2B5EF4-FFF2-40B4-BE49-F238E27FC236}">
                <a16:creationId xmlns:a16="http://schemas.microsoft.com/office/drawing/2014/main" id="{27E629AD-E717-458A-A2B6-9ED43824817B}"/>
              </a:ext>
            </a:extLst>
          </p:cNvPr>
          <p:cNvSpPr/>
          <p:nvPr/>
        </p:nvSpPr>
        <p:spPr>
          <a:xfrm>
            <a:off x="3778049" y="6014929"/>
            <a:ext cx="4413024" cy="642166"/>
          </a:xfrm>
          <a:prstGeom prst="roundRect">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a:p>
            <a:pPr algn="ctr"/>
            <a:r>
              <a:rPr lang="en-SG" sz="3600" b="1" dirty="0">
                <a:solidFill>
                  <a:schemeClr val="tx1"/>
                </a:solidFill>
                <a:latin typeface="Yu Mincho Demibold" panose="02020600000000000000" pitchFamily="18" charset="-128"/>
                <a:ea typeface="Yu Mincho Demibold" panose="02020600000000000000" pitchFamily="18" charset="-128"/>
                <a:cs typeface="Aparajita" panose="020B0502040204020203" pitchFamily="18" charset="0"/>
              </a:rPr>
              <a:t>~THANK YOU ~</a:t>
            </a:r>
          </a:p>
          <a:p>
            <a:pPr algn="ctr"/>
            <a:endParaRPr lang="en-SG" sz="3600" dirty="0"/>
          </a:p>
        </p:txBody>
      </p:sp>
      <p:sp>
        <p:nvSpPr>
          <p:cNvPr id="19" name="Rectangle: Rounded Corners 18">
            <a:extLst>
              <a:ext uri="{FF2B5EF4-FFF2-40B4-BE49-F238E27FC236}">
                <a16:creationId xmlns:a16="http://schemas.microsoft.com/office/drawing/2014/main" id="{39AADA00-B1E1-4886-8A3F-99AE34A94E2B}"/>
              </a:ext>
            </a:extLst>
          </p:cNvPr>
          <p:cNvSpPr/>
          <p:nvPr/>
        </p:nvSpPr>
        <p:spPr>
          <a:xfrm>
            <a:off x="3585207" y="6014929"/>
            <a:ext cx="4413024" cy="7282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4956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a:t>
            </a:fld>
            <a:endParaRPr lang="en-US" dirty="0"/>
          </a:p>
        </p:txBody>
      </p:sp>
      <p:sp>
        <p:nvSpPr>
          <p:cNvPr id="26" name="TextBox 25">
            <a:extLst>
              <a:ext uri="{FF2B5EF4-FFF2-40B4-BE49-F238E27FC236}">
                <a16:creationId xmlns:a16="http://schemas.microsoft.com/office/drawing/2014/main" id="{9C60494D-785B-41B5-87BA-75B85251F816}"/>
              </a:ext>
            </a:extLst>
          </p:cNvPr>
          <p:cNvSpPr txBox="1"/>
          <p:nvPr/>
        </p:nvSpPr>
        <p:spPr>
          <a:xfrm>
            <a:off x="2204222" y="787929"/>
            <a:ext cx="4948406" cy="584775"/>
          </a:xfrm>
          <a:prstGeom prst="rect">
            <a:avLst/>
          </a:prstGeom>
          <a:noFill/>
        </p:spPr>
        <p:txBody>
          <a:bodyPr wrap="none" rtlCol="0">
            <a:spAutoFit/>
          </a:bodyPr>
          <a:lstStyle/>
          <a:p>
            <a:r>
              <a:rPr lang="en-SG" sz="3200" dirty="0"/>
              <a:t>Customer Churn Definition</a:t>
            </a:r>
          </a:p>
        </p:txBody>
      </p:sp>
      <p:pic>
        <p:nvPicPr>
          <p:cNvPr id="32" name="Picture 31" descr="Icon&#10;&#10;Description automatically generated">
            <a:extLst>
              <a:ext uri="{FF2B5EF4-FFF2-40B4-BE49-F238E27FC236}">
                <a16:creationId xmlns:a16="http://schemas.microsoft.com/office/drawing/2014/main" id="{BF0148BA-599A-4197-9BA2-34706BB7D8AB}"/>
              </a:ext>
            </a:extLst>
          </p:cNvPr>
          <p:cNvPicPr>
            <a:picLocks noChangeAspect="1"/>
          </p:cNvPicPr>
          <p:nvPr/>
        </p:nvPicPr>
        <p:blipFill>
          <a:blip r:embed="rId2"/>
          <a:stretch>
            <a:fillRect/>
          </a:stretch>
        </p:blipFill>
        <p:spPr>
          <a:xfrm>
            <a:off x="8833630" y="3045798"/>
            <a:ext cx="2743200" cy="2743200"/>
          </a:xfrm>
          <a:prstGeom prst="rect">
            <a:avLst/>
          </a:prstGeom>
        </p:spPr>
      </p:pic>
      <p:sp>
        <p:nvSpPr>
          <p:cNvPr id="6" name="Rectangle: Rounded Corners 5">
            <a:extLst>
              <a:ext uri="{FF2B5EF4-FFF2-40B4-BE49-F238E27FC236}">
                <a16:creationId xmlns:a16="http://schemas.microsoft.com/office/drawing/2014/main" id="{61095EB6-BE6C-43BD-A47B-F5C584BF0ED1}"/>
              </a:ext>
            </a:extLst>
          </p:cNvPr>
          <p:cNvSpPr/>
          <p:nvPr/>
        </p:nvSpPr>
        <p:spPr>
          <a:xfrm>
            <a:off x="817123" y="1694848"/>
            <a:ext cx="7451386" cy="1028631"/>
          </a:xfrm>
          <a:prstGeom prst="round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a:p>
            <a:pPr algn="just"/>
            <a:r>
              <a:rPr lang="en-SG" sz="2000" dirty="0">
                <a:solidFill>
                  <a:schemeClr val="tx1"/>
                </a:solidFill>
                <a:latin typeface="+mn-lt"/>
              </a:rPr>
              <a:t>Customer churn refer to the percentage of customers who decided to stop doing the business or using service with your company. </a:t>
            </a:r>
          </a:p>
          <a:p>
            <a:pPr algn="ctr"/>
            <a:endParaRPr lang="en-SG" sz="3600" dirty="0">
              <a:solidFill>
                <a:schemeClr val="tx1"/>
              </a:solidFill>
            </a:endParaRPr>
          </a:p>
        </p:txBody>
      </p:sp>
      <p:sp>
        <p:nvSpPr>
          <p:cNvPr id="8" name="Rectangle: Rounded Corners 7">
            <a:extLst>
              <a:ext uri="{FF2B5EF4-FFF2-40B4-BE49-F238E27FC236}">
                <a16:creationId xmlns:a16="http://schemas.microsoft.com/office/drawing/2014/main" id="{1AA3A0F5-80C3-4FBA-9835-233B39D7D8D6}"/>
              </a:ext>
            </a:extLst>
          </p:cNvPr>
          <p:cNvSpPr/>
          <p:nvPr/>
        </p:nvSpPr>
        <p:spPr>
          <a:xfrm>
            <a:off x="710025" y="3201823"/>
            <a:ext cx="7558485" cy="1028631"/>
          </a:xfrm>
          <a:prstGeom prst="round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SG" sz="3600" dirty="0">
              <a:solidFill>
                <a:schemeClr val="tx1"/>
              </a:solidFill>
            </a:endParaRPr>
          </a:p>
          <a:p>
            <a:pPr algn="just"/>
            <a:r>
              <a:rPr lang="en-SG" sz="2000" dirty="0">
                <a:solidFill>
                  <a:schemeClr val="tx1"/>
                </a:solidFill>
                <a:latin typeface="+mn-lt"/>
              </a:rPr>
              <a:t>To retain an existing customer is much easier than acquire new customers as the existing customer is ease to be convince with least time and cost. </a:t>
            </a:r>
          </a:p>
          <a:p>
            <a:pPr algn="ctr"/>
            <a:endParaRPr lang="en-SG" sz="3600" dirty="0">
              <a:solidFill>
                <a:schemeClr val="tx1"/>
              </a:solidFill>
            </a:endParaRPr>
          </a:p>
        </p:txBody>
      </p:sp>
      <p:sp>
        <p:nvSpPr>
          <p:cNvPr id="9" name="Rectangle: Rounded Corners 8">
            <a:extLst>
              <a:ext uri="{FF2B5EF4-FFF2-40B4-BE49-F238E27FC236}">
                <a16:creationId xmlns:a16="http://schemas.microsoft.com/office/drawing/2014/main" id="{B3387AB6-C46D-44DB-A9B2-66BEC912FA41}"/>
              </a:ext>
            </a:extLst>
          </p:cNvPr>
          <p:cNvSpPr/>
          <p:nvPr/>
        </p:nvSpPr>
        <p:spPr>
          <a:xfrm>
            <a:off x="719661" y="4708798"/>
            <a:ext cx="7558485" cy="1028632"/>
          </a:xfrm>
          <a:prstGeom prst="round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a:p>
            <a:pPr algn="just"/>
            <a:r>
              <a:rPr lang="en-SG" sz="2000" dirty="0">
                <a:solidFill>
                  <a:schemeClr val="tx1"/>
                </a:solidFill>
              </a:rPr>
              <a:t> </a:t>
            </a:r>
            <a:r>
              <a:rPr lang="en-SG" sz="2000" dirty="0">
                <a:solidFill>
                  <a:schemeClr val="tx1"/>
                </a:solidFill>
                <a:latin typeface="+mn-lt"/>
              </a:rPr>
              <a:t>The prediction for customer churn is importance to prevent rate of churn increase.</a:t>
            </a:r>
          </a:p>
          <a:p>
            <a:pPr algn="ctr"/>
            <a:endParaRPr lang="en-SG" sz="3600" dirty="0">
              <a:solidFill>
                <a:schemeClr val="tx1"/>
              </a:solidFill>
            </a:endParaRPr>
          </a:p>
        </p:txBody>
      </p:sp>
      <p:sp>
        <p:nvSpPr>
          <p:cNvPr id="10" name="Rectangle: Rounded Corners 9">
            <a:extLst>
              <a:ext uri="{FF2B5EF4-FFF2-40B4-BE49-F238E27FC236}">
                <a16:creationId xmlns:a16="http://schemas.microsoft.com/office/drawing/2014/main" id="{6076EE0B-9E51-4630-BB35-1EC93C64EDBE}"/>
              </a:ext>
            </a:extLst>
          </p:cNvPr>
          <p:cNvSpPr/>
          <p:nvPr/>
        </p:nvSpPr>
        <p:spPr>
          <a:xfrm>
            <a:off x="845632" y="1794889"/>
            <a:ext cx="7558485" cy="10147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Rounded Corners 16">
            <a:extLst>
              <a:ext uri="{FF2B5EF4-FFF2-40B4-BE49-F238E27FC236}">
                <a16:creationId xmlns:a16="http://schemas.microsoft.com/office/drawing/2014/main" id="{AD4C0BC8-3920-49C3-9E31-AB389042D081}"/>
              </a:ext>
            </a:extLst>
          </p:cNvPr>
          <p:cNvSpPr/>
          <p:nvPr/>
        </p:nvSpPr>
        <p:spPr>
          <a:xfrm>
            <a:off x="776908" y="3287967"/>
            <a:ext cx="7629776" cy="10739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Rounded Corners 17">
            <a:extLst>
              <a:ext uri="{FF2B5EF4-FFF2-40B4-BE49-F238E27FC236}">
                <a16:creationId xmlns:a16="http://schemas.microsoft.com/office/drawing/2014/main" id="{3831F418-2460-47FF-B028-67E3795678C0}"/>
              </a:ext>
            </a:extLst>
          </p:cNvPr>
          <p:cNvSpPr/>
          <p:nvPr/>
        </p:nvSpPr>
        <p:spPr>
          <a:xfrm>
            <a:off x="776907" y="4840264"/>
            <a:ext cx="7571861" cy="10147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82689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
        <p:nvSpPr>
          <p:cNvPr id="15" name="Rectangle: Rounded Corners 14">
            <a:extLst>
              <a:ext uri="{FF2B5EF4-FFF2-40B4-BE49-F238E27FC236}">
                <a16:creationId xmlns:a16="http://schemas.microsoft.com/office/drawing/2014/main" id="{7D08329C-4E5E-46A4-8110-3CFFC4C87CFD}"/>
              </a:ext>
            </a:extLst>
          </p:cNvPr>
          <p:cNvSpPr/>
          <p:nvPr/>
        </p:nvSpPr>
        <p:spPr>
          <a:xfrm>
            <a:off x="1427269" y="564839"/>
            <a:ext cx="8923867" cy="914400"/>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a:p>
            <a:pPr algn="ctr"/>
            <a:endParaRPr lang="en-SG" sz="3600" dirty="0">
              <a:solidFill>
                <a:schemeClr val="tx1"/>
              </a:solidFill>
            </a:endParaRPr>
          </a:p>
          <a:p>
            <a:pPr algn="ctr"/>
            <a:r>
              <a:rPr lang="en-SG" sz="3600" dirty="0">
                <a:solidFill>
                  <a:schemeClr val="tx1"/>
                </a:solidFill>
              </a:rPr>
              <a:t>Bank Customer Churner Analysis Process</a:t>
            </a:r>
          </a:p>
          <a:p>
            <a:pPr algn="ctr"/>
            <a:endParaRPr lang="en-SG" sz="3600" dirty="0">
              <a:solidFill>
                <a:schemeClr val="tx1"/>
              </a:solidFill>
            </a:endParaRPr>
          </a:p>
          <a:p>
            <a:pPr algn="ctr"/>
            <a:endParaRPr lang="en-SG" sz="3600" dirty="0"/>
          </a:p>
        </p:txBody>
      </p:sp>
      <p:sp>
        <p:nvSpPr>
          <p:cNvPr id="16" name="Rectangle: Rounded Corners 15">
            <a:extLst>
              <a:ext uri="{FF2B5EF4-FFF2-40B4-BE49-F238E27FC236}">
                <a16:creationId xmlns:a16="http://schemas.microsoft.com/office/drawing/2014/main" id="{FA7480D5-28DC-4B3C-9AFB-C77565D631B1}"/>
              </a:ext>
            </a:extLst>
          </p:cNvPr>
          <p:cNvSpPr/>
          <p:nvPr/>
        </p:nvSpPr>
        <p:spPr>
          <a:xfrm>
            <a:off x="1207136" y="687915"/>
            <a:ext cx="9371328"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Rounded Corners 20">
            <a:extLst>
              <a:ext uri="{FF2B5EF4-FFF2-40B4-BE49-F238E27FC236}">
                <a16:creationId xmlns:a16="http://schemas.microsoft.com/office/drawing/2014/main" id="{9DA90DC4-7C91-4D17-A524-2A25A4B408D0}"/>
              </a:ext>
            </a:extLst>
          </p:cNvPr>
          <p:cNvSpPr/>
          <p:nvPr/>
        </p:nvSpPr>
        <p:spPr>
          <a:xfrm>
            <a:off x="4311945" y="1989729"/>
            <a:ext cx="2710180" cy="1858126"/>
          </a:xfrm>
          <a:prstGeom prst="round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SG" sz="2000" dirty="0">
              <a:solidFill>
                <a:schemeClr val="tx1"/>
              </a:solidFill>
            </a:endParaRPr>
          </a:p>
          <a:p>
            <a:pPr>
              <a:lnSpc>
                <a:spcPct val="150000"/>
              </a:lnSpc>
            </a:pPr>
            <a:r>
              <a:rPr lang="en-SG" sz="2000" dirty="0">
                <a:solidFill>
                  <a:schemeClr val="tx1"/>
                </a:solidFill>
              </a:rPr>
              <a:t>Step 2:</a:t>
            </a:r>
          </a:p>
          <a:p>
            <a:pPr>
              <a:lnSpc>
                <a:spcPct val="150000"/>
              </a:lnSpc>
            </a:pPr>
            <a:r>
              <a:rPr lang="en-SG" sz="2000" dirty="0">
                <a:solidFill>
                  <a:schemeClr val="tx1"/>
                </a:solidFill>
              </a:rPr>
              <a:t>Data gathering from different data source</a:t>
            </a:r>
          </a:p>
          <a:p>
            <a:pPr algn="ctr"/>
            <a:endParaRPr lang="en-SG" sz="3600" dirty="0"/>
          </a:p>
        </p:txBody>
      </p:sp>
      <p:sp>
        <p:nvSpPr>
          <p:cNvPr id="22" name="Rectangle: Rounded Corners 21">
            <a:extLst>
              <a:ext uri="{FF2B5EF4-FFF2-40B4-BE49-F238E27FC236}">
                <a16:creationId xmlns:a16="http://schemas.microsoft.com/office/drawing/2014/main" id="{CE797E64-537F-4247-AB11-99DAB27D2DB5}"/>
              </a:ext>
            </a:extLst>
          </p:cNvPr>
          <p:cNvSpPr/>
          <p:nvPr/>
        </p:nvSpPr>
        <p:spPr>
          <a:xfrm>
            <a:off x="4182405" y="2104966"/>
            <a:ext cx="2839719" cy="18581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Rounded Corners 22">
            <a:extLst>
              <a:ext uri="{FF2B5EF4-FFF2-40B4-BE49-F238E27FC236}">
                <a16:creationId xmlns:a16="http://schemas.microsoft.com/office/drawing/2014/main" id="{5F9C536D-830C-4C83-A256-33326DA1F119}"/>
              </a:ext>
            </a:extLst>
          </p:cNvPr>
          <p:cNvSpPr/>
          <p:nvPr/>
        </p:nvSpPr>
        <p:spPr>
          <a:xfrm>
            <a:off x="7830693" y="1991925"/>
            <a:ext cx="2580641" cy="1855930"/>
          </a:xfrm>
          <a:prstGeom prst="round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SG" sz="2000" dirty="0">
                <a:solidFill>
                  <a:schemeClr val="tx1"/>
                </a:solidFill>
              </a:rPr>
              <a:t>Step 3:</a:t>
            </a:r>
          </a:p>
          <a:p>
            <a:pPr>
              <a:lnSpc>
                <a:spcPct val="150000"/>
              </a:lnSpc>
            </a:pPr>
            <a:r>
              <a:rPr lang="en-SG" sz="2000" dirty="0">
                <a:solidFill>
                  <a:schemeClr val="tx1"/>
                </a:solidFill>
              </a:rPr>
              <a:t>Data cleaning and feature engineering  </a:t>
            </a:r>
          </a:p>
        </p:txBody>
      </p:sp>
      <p:sp>
        <p:nvSpPr>
          <p:cNvPr id="24" name="Rectangle: Rounded Corners 23">
            <a:extLst>
              <a:ext uri="{FF2B5EF4-FFF2-40B4-BE49-F238E27FC236}">
                <a16:creationId xmlns:a16="http://schemas.microsoft.com/office/drawing/2014/main" id="{2D03FF95-DDFC-49FB-A877-E34A01B833D9}"/>
              </a:ext>
            </a:extLst>
          </p:cNvPr>
          <p:cNvSpPr/>
          <p:nvPr/>
        </p:nvSpPr>
        <p:spPr>
          <a:xfrm>
            <a:off x="7701154" y="2107162"/>
            <a:ext cx="2710180" cy="18559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Rounded Corners 24">
            <a:extLst>
              <a:ext uri="{FF2B5EF4-FFF2-40B4-BE49-F238E27FC236}">
                <a16:creationId xmlns:a16="http://schemas.microsoft.com/office/drawing/2014/main" id="{E10B0EA0-22D2-4F01-9851-84560D52664E}"/>
              </a:ext>
            </a:extLst>
          </p:cNvPr>
          <p:cNvSpPr/>
          <p:nvPr/>
        </p:nvSpPr>
        <p:spPr>
          <a:xfrm>
            <a:off x="775249" y="1989728"/>
            <a:ext cx="2580641" cy="1858127"/>
          </a:xfrm>
          <a:prstGeom prst="round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SG" sz="2000" dirty="0">
                <a:solidFill>
                  <a:schemeClr val="tx1"/>
                </a:solidFill>
              </a:rPr>
              <a:t>Step 1:</a:t>
            </a:r>
          </a:p>
          <a:p>
            <a:pPr>
              <a:lnSpc>
                <a:spcPct val="150000"/>
              </a:lnSpc>
            </a:pPr>
            <a:r>
              <a:rPr lang="en-SG" sz="2000" dirty="0">
                <a:solidFill>
                  <a:schemeClr val="tx1"/>
                </a:solidFill>
              </a:rPr>
              <a:t>Define the business objective</a:t>
            </a:r>
          </a:p>
        </p:txBody>
      </p:sp>
      <p:sp>
        <p:nvSpPr>
          <p:cNvPr id="26" name="Rectangle: Rounded Corners 25">
            <a:extLst>
              <a:ext uri="{FF2B5EF4-FFF2-40B4-BE49-F238E27FC236}">
                <a16:creationId xmlns:a16="http://schemas.microsoft.com/office/drawing/2014/main" id="{FF5D1F71-E384-48A5-BB46-6C62B030C942}"/>
              </a:ext>
            </a:extLst>
          </p:cNvPr>
          <p:cNvSpPr/>
          <p:nvPr/>
        </p:nvSpPr>
        <p:spPr>
          <a:xfrm>
            <a:off x="645710" y="2104966"/>
            <a:ext cx="2710180" cy="18581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Rounded Corners 28">
            <a:extLst>
              <a:ext uri="{FF2B5EF4-FFF2-40B4-BE49-F238E27FC236}">
                <a16:creationId xmlns:a16="http://schemas.microsoft.com/office/drawing/2014/main" id="{F5CCE610-3491-4F11-BC44-70D18649C3BA}"/>
              </a:ext>
            </a:extLst>
          </p:cNvPr>
          <p:cNvSpPr/>
          <p:nvPr/>
        </p:nvSpPr>
        <p:spPr>
          <a:xfrm>
            <a:off x="7927002" y="4450313"/>
            <a:ext cx="2580641" cy="1855930"/>
          </a:xfrm>
          <a:prstGeom prst="round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SG" sz="2000" dirty="0">
                <a:solidFill>
                  <a:schemeClr val="tx1"/>
                </a:solidFill>
              </a:rPr>
              <a:t>Step 4:</a:t>
            </a:r>
          </a:p>
          <a:p>
            <a:pPr>
              <a:lnSpc>
                <a:spcPct val="150000"/>
              </a:lnSpc>
            </a:pPr>
            <a:r>
              <a:rPr lang="en-SG" sz="2000" dirty="0">
                <a:solidFill>
                  <a:schemeClr val="tx1"/>
                </a:solidFill>
              </a:rPr>
              <a:t>Define a model with right ML algorithm</a:t>
            </a:r>
          </a:p>
        </p:txBody>
      </p:sp>
      <p:sp>
        <p:nvSpPr>
          <p:cNvPr id="32" name="Rectangle: Rounded Corners 31">
            <a:extLst>
              <a:ext uri="{FF2B5EF4-FFF2-40B4-BE49-F238E27FC236}">
                <a16:creationId xmlns:a16="http://schemas.microsoft.com/office/drawing/2014/main" id="{910B944C-7962-4CEC-BB91-221AA8D17A46}"/>
              </a:ext>
            </a:extLst>
          </p:cNvPr>
          <p:cNvSpPr/>
          <p:nvPr/>
        </p:nvSpPr>
        <p:spPr>
          <a:xfrm>
            <a:off x="7797463" y="4565550"/>
            <a:ext cx="2710180" cy="18559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Rounded Corners 32">
            <a:extLst>
              <a:ext uri="{FF2B5EF4-FFF2-40B4-BE49-F238E27FC236}">
                <a16:creationId xmlns:a16="http://schemas.microsoft.com/office/drawing/2014/main" id="{EA377C5C-4475-4C9A-BD9B-D30EB72A0C84}"/>
              </a:ext>
            </a:extLst>
          </p:cNvPr>
          <p:cNvSpPr/>
          <p:nvPr/>
        </p:nvSpPr>
        <p:spPr>
          <a:xfrm>
            <a:off x="4394538" y="4450313"/>
            <a:ext cx="2580641" cy="1855930"/>
          </a:xfrm>
          <a:prstGeom prst="round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SG" sz="2000" dirty="0">
                <a:solidFill>
                  <a:schemeClr val="tx1"/>
                </a:solidFill>
              </a:rPr>
              <a:t>Step 5:</a:t>
            </a:r>
          </a:p>
          <a:p>
            <a:pPr>
              <a:lnSpc>
                <a:spcPct val="150000"/>
              </a:lnSpc>
            </a:pPr>
            <a:r>
              <a:rPr lang="en-SG" sz="2000" dirty="0">
                <a:solidFill>
                  <a:schemeClr val="tx1"/>
                </a:solidFill>
              </a:rPr>
              <a:t>Train and test the model</a:t>
            </a:r>
          </a:p>
        </p:txBody>
      </p:sp>
      <p:sp>
        <p:nvSpPr>
          <p:cNvPr id="34" name="Rectangle: Rounded Corners 33">
            <a:extLst>
              <a:ext uri="{FF2B5EF4-FFF2-40B4-BE49-F238E27FC236}">
                <a16:creationId xmlns:a16="http://schemas.microsoft.com/office/drawing/2014/main" id="{1DA3363F-C1C8-450D-8AE6-4A1571B3B374}"/>
              </a:ext>
            </a:extLst>
          </p:cNvPr>
          <p:cNvSpPr/>
          <p:nvPr/>
        </p:nvSpPr>
        <p:spPr>
          <a:xfrm>
            <a:off x="4264999" y="4565550"/>
            <a:ext cx="2710180" cy="18559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Rounded Corners 34">
            <a:extLst>
              <a:ext uri="{FF2B5EF4-FFF2-40B4-BE49-F238E27FC236}">
                <a16:creationId xmlns:a16="http://schemas.microsoft.com/office/drawing/2014/main" id="{F9C906C4-DF73-4D2F-95D2-74FABD7E6387}"/>
              </a:ext>
            </a:extLst>
          </p:cNvPr>
          <p:cNvSpPr/>
          <p:nvPr/>
        </p:nvSpPr>
        <p:spPr>
          <a:xfrm>
            <a:off x="732535" y="4450313"/>
            <a:ext cx="2580641" cy="1855930"/>
          </a:xfrm>
          <a:prstGeom prst="round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SG" sz="2000" dirty="0">
                <a:solidFill>
                  <a:schemeClr val="tx1"/>
                </a:solidFill>
              </a:rPr>
              <a:t>Step 6:</a:t>
            </a:r>
          </a:p>
          <a:p>
            <a:pPr>
              <a:lnSpc>
                <a:spcPct val="150000"/>
              </a:lnSpc>
            </a:pPr>
            <a:r>
              <a:rPr lang="en-SG" sz="2000" dirty="0">
                <a:solidFill>
                  <a:schemeClr val="tx1"/>
                </a:solidFill>
              </a:rPr>
              <a:t>Model deployment</a:t>
            </a:r>
          </a:p>
        </p:txBody>
      </p:sp>
      <p:sp>
        <p:nvSpPr>
          <p:cNvPr id="36" name="Rectangle: Rounded Corners 35">
            <a:extLst>
              <a:ext uri="{FF2B5EF4-FFF2-40B4-BE49-F238E27FC236}">
                <a16:creationId xmlns:a16="http://schemas.microsoft.com/office/drawing/2014/main" id="{F7006A48-ACAB-442B-BEF1-70BB995340EC}"/>
              </a:ext>
            </a:extLst>
          </p:cNvPr>
          <p:cNvSpPr/>
          <p:nvPr/>
        </p:nvSpPr>
        <p:spPr>
          <a:xfrm>
            <a:off x="602996" y="4565550"/>
            <a:ext cx="2710180" cy="18559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Arrow: Right 1">
            <a:extLst>
              <a:ext uri="{FF2B5EF4-FFF2-40B4-BE49-F238E27FC236}">
                <a16:creationId xmlns:a16="http://schemas.microsoft.com/office/drawing/2014/main" id="{02A62912-EA41-493A-AA06-57F0BE8C01D7}"/>
              </a:ext>
            </a:extLst>
          </p:cNvPr>
          <p:cNvSpPr/>
          <p:nvPr/>
        </p:nvSpPr>
        <p:spPr>
          <a:xfrm>
            <a:off x="3229761" y="2944368"/>
            <a:ext cx="952643" cy="484632"/>
          </a:xfrm>
          <a:prstGeom prst="rightArrow">
            <a:avLst/>
          </a:prstGeom>
          <a:solidFill>
            <a:schemeClr val="accent1">
              <a:lumMod val="50000"/>
            </a:schemeClr>
          </a:solidFill>
          <a:ln>
            <a:solidFill>
              <a:schemeClr val="tx1"/>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Arrow: Right 36">
            <a:extLst>
              <a:ext uri="{FF2B5EF4-FFF2-40B4-BE49-F238E27FC236}">
                <a16:creationId xmlns:a16="http://schemas.microsoft.com/office/drawing/2014/main" id="{552DD04A-A3E9-49D8-95AE-79C4FABD8E8E}"/>
              </a:ext>
            </a:extLst>
          </p:cNvPr>
          <p:cNvSpPr/>
          <p:nvPr/>
        </p:nvSpPr>
        <p:spPr>
          <a:xfrm>
            <a:off x="6912527" y="2918791"/>
            <a:ext cx="788625" cy="484632"/>
          </a:xfrm>
          <a:prstGeom prst="rightArrow">
            <a:avLst/>
          </a:prstGeom>
          <a:solidFill>
            <a:schemeClr val="accent1">
              <a:lumMod val="50000"/>
            </a:schemeClr>
          </a:solidFill>
          <a:ln>
            <a:solidFill>
              <a:schemeClr val="tx1"/>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Arrow: Right 37">
            <a:extLst>
              <a:ext uri="{FF2B5EF4-FFF2-40B4-BE49-F238E27FC236}">
                <a16:creationId xmlns:a16="http://schemas.microsoft.com/office/drawing/2014/main" id="{9C9D5BB4-98EF-47DC-B700-A26F1A8E7F39}"/>
              </a:ext>
            </a:extLst>
          </p:cNvPr>
          <p:cNvSpPr/>
          <p:nvPr/>
        </p:nvSpPr>
        <p:spPr>
          <a:xfrm rot="5400000">
            <a:off x="8758566" y="3935109"/>
            <a:ext cx="787973" cy="484632"/>
          </a:xfrm>
          <a:prstGeom prst="rightArrow">
            <a:avLst/>
          </a:prstGeom>
          <a:solidFill>
            <a:schemeClr val="accent1">
              <a:lumMod val="50000"/>
            </a:schemeClr>
          </a:solidFill>
          <a:ln>
            <a:solidFill>
              <a:schemeClr val="tx1"/>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Arrow: Right 38">
            <a:extLst>
              <a:ext uri="{FF2B5EF4-FFF2-40B4-BE49-F238E27FC236}">
                <a16:creationId xmlns:a16="http://schemas.microsoft.com/office/drawing/2014/main" id="{652AB3AC-A70E-45A9-8D27-0068FCE5C289}"/>
              </a:ext>
            </a:extLst>
          </p:cNvPr>
          <p:cNvSpPr/>
          <p:nvPr/>
        </p:nvSpPr>
        <p:spPr>
          <a:xfrm rot="10800000">
            <a:off x="6975178" y="5279570"/>
            <a:ext cx="855515" cy="484632"/>
          </a:xfrm>
          <a:prstGeom prst="rightArrow">
            <a:avLst/>
          </a:prstGeom>
          <a:solidFill>
            <a:schemeClr val="accent1">
              <a:lumMod val="50000"/>
            </a:schemeClr>
          </a:solidFill>
          <a:ln>
            <a:solidFill>
              <a:schemeClr val="tx1"/>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Arrow: Right 42">
            <a:extLst>
              <a:ext uri="{FF2B5EF4-FFF2-40B4-BE49-F238E27FC236}">
                <a16:creationId xmlns:a16="http://schemas.microsoft.com/office/drawing/2014/main" id="{1C1E713E-85D5-489E-8567-F537C8483122}"/>
              </a:ext>
            </a:extLst>
          </p:cNvPr>
          <p:cNvSpPr/>
          <p:nvPr/>
        </p:nvSpPr>
        <p:spPr>
          <a:xfrm rot="10800000">
            <a:off x="3313175" y="5279570"/>
            <a:ext cx="998770" cy="484632"/>
          </a:xfrm>
          <a:prstGeom prst="rightArrow">
            <a:avLst/>
          </a:prstGeom>
          <a:solidFill>
            <a:schemeClr val="accent1">
              <a:lumMod val="50000"/>
            </a:schemeClr>
          </a:solidFill>
          <a:ln>
            <a:solidFill>
              <a:schemeClr val="tx1"/>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024182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4</a:t>
            </a:fld>
            <a:endParaRPr lang="en-ZA" dirty="0"/>
          </a:p>
        </p:txBody>
      </p:sp>
      <p:sp>
        <p:nvSpPr>
          <p:cNvPr id="12" name="Rectangle: Rounded Corners 11">
            <a:extLst>
              <a:ext uri="{FF2B5EF4-FFF2-40B4-BE49-F238E27FC236}">
                <a16:creationId xmlns:a16="http://schemas.microsoft.com/office/drawing/2014/main" id="{22CD8D18-7372-4B3E-A00A-2BE34A9C3754}"/>
              </a:ext>
            </a:extLst>
          </p:cNvPr>
          <p:cNvSpPr/>
          <p:nvPr/>
        </p:nvSpPr>
        <p:spPr>
          <a:xfrm>
            <a:off x="7291495" y="378572"/>
            <a:ext cx="4900505" cy="914400"/>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a:p>
            <a:pPr algn="ctr"/>
            <a:r>
              <a:rPr lang="en-SG" sz="3600" dirty="0">
                <a:solidFill>
                  <a:schemeClr val="tx1"/>
                </a:solidFill>
              </a:rPr>
              <a:t>Dataset Information</a:t>
            </a:r>
          </a:p>
          <a:p>
            <a:pPr algn="ctr"/>
            <a:endParaRPr lang="en-SG" sz="3600" dirty="0"/>
          </a:p>
        </p:txBody>
      </p:sp>
      <p:sp>
        <p:nvSpPr>
          <p:cNvPr id="28" name="Rectangle: Rounded Corners 27">
            <a:extLst>
              <a:ext uri="{FF2B5EF4-FFF2-40B4-BE49-F238E27FC236}">
                <a16:creationId xmlns:a16="http://schemas.microsoft.com/office/drawing/2014/main" id="{164BC2BA-88FF-44F8-9CEC-1A8310CCA598}"/>
              </a:ext>
            </a:extLst>
          </p:cNvPr>
          <p:cNvSpPr/>
          <p:nvPr/>
        </p:nvSpPr>
        <p:spPr>
          <a:xfrm>
            <a:off x="1195494" y="1732983"/>
            <a:ext cx="4900506" cy="1103034"/>
          </a:xfrm>
          <a:prstGeom prst="round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a:p>
            <a:pPr algn="ctr"/>
            <a:r>
              <a:rPr lang="en-SG" sz="2400" dirty="0">
                <a:solidFill>
                  <a:schemeClr val="tx1"/>
                </a:solidFill>
              </a:rPr>
              <a:t>Credit card holders In Bank</a:t>
            </a:r>
          </a:p>
          <a:p>
            <a:pPr algn="ctr"/>
            <a:endParaRPr lang="en-SG" sz="3600" dirty="0"/>
          </a:p>
        </p:txBody>
      </p:sp>
      <p:sp>
        <p:nvSpPr>
          <p:cNvPr id="31" name="Rectangle: Rounded Corners 30">
            <a:extLst>
              <a:ext uri="{FF2B5EF4-FFF2-40B4-BE49-F238E27FC236}">
                <a16:creationId xmlns:a16="http://schemas.microsoft.com/office/drawing/2014/main" id="{05A96CF8-F044-4B65-82E8-5B61DFA23798}"/>
              </a:ext>
            </a:extLst>
          </p:cNvPr>
          <p:cNvSpPr/>
          <p:nvPr/>
        </p:nvSpPr>
        <p:spPr>
          <a:xfrm>
            <a:off x="7161955" y="501648"/>
            <a:ext cx="5030045"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Rounded Corners 32">
            <a:extLst>
              <a:ext uri="{FF2B5EF4-FFF2-40B4-BE49-F238E27FC236}">
                <a16:creationId xmlns:a16="http://schemas.microsoft.com/office/drawing/2014/main" id="{BB38324C-455D-4A33-BE17-CD37281B9403}"/>
              </a:ext>
            </a:extLst>
          </p:cNvPr>
          <p:cNvSpPr/>
          <p:nvPr/>
        </p:nvSpPr>
        <p:spPr>
          <a:xfrm>
            <a:off x="1065955" y="1848221"/>
            <a:ext cx="5030045" cy="11030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Rounded Corners 35">
            <a:extLst>
              <a:ext uri="{FF2B5EF4-FFF2-40B4-BE49-F238E27FC236}">
                <a16:creationId xmlns:a16="http://schemas.microsoft.com/office/drawing/2014/main" id="{137F59A5-77C2-4DF5-81B7-6CB78A88702B}"/>
              </a:ext>
            </a:extLst>
          </p:cNvPr>
          <p:cNvSpPr/>
          <p:nvPr/>
        </p:nvSpPr>
        <p:spPr>
          <a:xfrm>
            <a:off x="2005207" y="3277916"/>
            <a:ext cx="4900506" cy="1019172"/>
          </a:xfrm>
          <a:prstGeom prst="round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a:p>
            <a:pPr algn="ctr"/>
            <a:r>
              <a:rPr lang="en-SG" sz="3200" b="1" dirty="0">
                <a:solidFill>
                  <a:schemeClr val="tx1"/>
                </a:solidFill>
              </a:rPr>
              <a:t>10127</a:t>
            </a:r>
            <a:r>
              <a:rPr lang="en-SG" sz="2400" dirty="0">
                <a:solidFill>
                  <a:schemeClr val="tx1"/>
                </a:solidFill>
              </a:rPr>
              <a:t> Observations</a:t>
            </a:r>
          </a:p>
          <a:p>
            <a:pPr algn="ctr"/>
            <a:endParaRPr lang="en-SG" sz="3600" dirty="0"/>
          </a:p>
        </p:txBody>
      </p:sp>
      <p:sp>
        <p:nvSpPr>
          <p:cNvPr id="37" name="Rectangle: Rounded Corners 36">
            <a:extLst>
              <a:ext uri="{FF2B5EF4-FFF2-40B4-BE49-F238E27FC236}">
                <a16:creationId xmlns:a16="http://schemas.microsoft.com/office/drawing/2014/main" id="{191B1210-AAA0-44EF-929C-AF3013F1EE42}"/>
              </a:ext>
            </a:extLst>
          </p:cNvPr>
          <p:cNvSpPr/>
          <p:nvPr/>
        </p:nvSpPr>
        <p:spPr>
          <a:xfrm>
            <a:off x="1875668" y="3359900"/>
            <a:ext cx="5030045" cy="10936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Rounded Corners 37">
            <a:extLst>
              <a:ext uri="{FF2B5EF4-FFF2-40B4-BE49-F238E27FC236}">
                <a16:creationId xmlns:a16="http://schemas.microsoft.com/office/drawing/2014/main" id="{E2783017-A42F-4483-9A18-809D53FF6F53}"/>
              </a:ext>
            </a:extLst>
          </p:cNvPr>
          <p:cNvSpPr/>
          <p:nvPr/>
        </p:nvSpPr>
        <p:spPr>
          <a:xfrm>
            <a:off x="2614807" y="4833289"/>
            <a:ext cx="4900506" cy="1103034"/>
          </a:xfrm>
          <a:prstGeom prst="round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a:p>
            <a:pPr algn="ctr"/>
            <a:r>
              <a:rPr lang="en-SG" sz="3200" b="1" dirty="0">
                <a:solidFill>
                  <a:schemeClr val="tx1"/>
                </a:solidFill>
              </a:rPr>
              <a:t>23</a:t>
            </a:r>
            <a:r>
              <a:rPr lang="en-SG" sz="2400" dirty="0">
                <a:solidFill>
                  <a:schemeClr val="tx1"/>
                </a:solidFill>
              </a:rPr>
              <a:t> Features </a:t>
            </a:r>
          </a:p>
          <a:p>
            <a:pPr algn="ctr"/>
            <a:endParaRPr lang="en-SG" sz="3600" dirty="0"/>
          </a:p>
        </p:txBody>
      </p:sp>
      <p:sp>
        <p:nvSpPr>
          <p:cNvPr id="39" name="Rectangle: Rounded Corners 38">
            <a:extLst>
              <a:ext uri="{FF2B5EF4-FFF2-40B4-BE49-F238E27FC236}">
                <a16:creationId xmlns:a16="http://schemas.microsoft.com/office/drawing/2014/main" id="{997DE967-44BD-4A2F-A5A8-5012D5999389}"/>
              </a:ext>
            </a:extLst>
          </p:cNvPr>
          <p:cNvSpPr/>
          <p:nvPr/>
        </p:nvSpPr>
        <p:spPr>
          <a:xfrm>
            <a:off x="2485268" y="4948527"/>
            <a:ext cx="5030045" cy="11030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5" name="Picture 44" descr="Shape&#10;&#10;Description automatically generated with low confidence">
            <a:extLst>
              <a:ext uri="{FF2B5EF4-FFF2-40B4-BE49-F238E27FC236}">
                <a16:creationId xmlns:a16="http://schemas.microsoft.com/office/drawing/2014/main" id="{8EE869C0-8F1A-43D2-9C32-31B25F42A1C9}"/>
              </a:ext>
            </a:extLst>
          </p:cNvPr>
          <p:cNvPicPr>
            <a:picLocks noChangeAspect="1"/>
          </p:cNvPicPr>
          <p:nvPr/>
        </p:nvPicPr>
        <p:blipFill>
          <a:blip r:embed="rId2"/>
          <a:stretch>
            <a:fillRect/>
          </a:stretch>
        </p:blipFill>
        <p:spPr>
          <a:xfrm>
            <a:off x="8963907" y="3325906"/>
            <a:ext cx="2445772" cy="2445772"/>
          </a:xfrm>
          <a:prstGeom prst="rect">
            <a:avLst/>
          </a:prstGeom>
        </p:spPr>
      </p:pic>
    </p:spTree>
    <p:extLst>
      <p:ext uri="{BB962C8B-B14F-4D97-AF65-F5344CB8AC3E}">
        <p14:creationId xmlns:p14="http://schemas.microsoft.com/office/powerpoint/2010/main" val="206939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
        <p:nvSpPr>
          <p:cNvPr id="18" name="Rectangle: Rounded Corners 17">
            <a:extLst>
              <a:ext uri="{FF2B5EF4-FFF2-40B4-BE49-F238E27FC236}">
                <a16:creationId xmlns:a16="http://schemas.microsoft.com/office/drawing/2014/main" id="{6A572DC8-C258-44BC-9515-81C0BE3EC2E9}"/>
              </a:ext>
            </a:extLst>
          </p:cNvPr>
          <p:cNvSpPr/>
          <p:nvPr/>
        </p:nvSpPr>
        <p:spPr>
          <a:xfrm>
            <a:off x="3213239" y="675134"/>
            <a:ext cx="8583345" cy="914400"/>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a:p>
            <a:pPr algn="ctr"/>
            <a:r>
              <a:rPr lang="en-SG" sz="3600" dirty="0">
                <a:solidFill>
                  <a:schemeClr val="tx1"/>
                </a:solidFill>
              </a:rPr>
              <a:t>Categories of Features In Dataset</a:t>
            </a:r>
          </a:p>
          <a:p>
            <a:pPr algn="ctr"/>
            <a:endParaRPr lang="en-SG" sz="3600" dirty="0"/>
          </a:p>
        </p:txBody>
      </p:sp>
      <p:sp>
        <p:nvSpPr>
          <p:cNvPr id="19" name="Rectangle: Rounded Corners 18">
            <a:extLst>
              <a:ext uri="{FF2B5EF4-FFF2-40B4-BE49-F238E27FC236}">
                <a16:creationId xmlns:a16="http://schemas.microsoft.com/office/drawing/2014/main" id="{6F008F8B-73BE-45E5-827D-84D9C6D45C92}"/>
              </a:ext>
            </a:extLst>
          </p:cNvPr>
          <p:cNvSpPr/>
          <p:nvPr/>
        </p:nvSpPr>
        <p:spPr>
          <a:xfrm>
            <a:off x="2958067" y="798210"/>
            <a:ext cx="8838518"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Rounded Corners 45">
            <a:extLst>
              <a:ext uri="{FF2B5EF4-FFF2-40B4-BE49-F238E27FC236}">
                <a16:creationId xmlns:a16="http://schemas.microsoft.com/office/drawing/2014/main" id="{A12CFC6B-5149-4DC3-9A85-3087BAB57D22}"/>
              </a:ext>
            </a:extLst>
          </p:cNvPr>
          <p:cNvSpPr/>
          <p:nvPr/>
        </p:nvSpPr>
        <p:spPr>
          <a:xfrm>
            <a:off x="4332231" y="1989729"/>
            <a:ext cx="2360507" cy="1585950"/>
          </a:xfrm>
          <a:prstGeom prst="round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Customer Demographics</a:t>
            </a:r>
            <a:endParaRPr lang="en-SG" sz="3600" dirty="0"/>
          </a:p>
        </p:txBody>
      </p:sp>
      <p:sp>
        <p:nvSpPr>
          <p:cNvPr id="48" name="Rectangle: Rounded Corners 47">
            <a:extLst>
              <a:ext uri="{FF2B5EF4-FFF2-40B4-BE49-F238E27FC236}">
                <a16:creationId xmlns:a16="http://schemas.microsoft.com/office/drawing/2014/main" id="{D65B80E5-909B-4228-8524-610A7717559F}"/>
              </a:ext>
            </a:extLst>
          </p:cNvPr>
          <p:cNvSpPr/>
          <p:nvPr/>
        </p:nvSpPr>
        <p:spPr>
          <a:xfrm>
            <a:off x="4202692" y="2104966"/>
            <a:ext cx="2710180" cy="15859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TextBox 43">
            <a:extLst>
              <a:ext uri="{FF2B5EF4-FFF2-40B4-BE49-F238E27FC236}">
                <a16:creationId xmlns:a16="http://schemas.microsoft.com/office/drawing/2014/main" id="{72ABF6F2-6C19-4B0F-9FE7-275563D0287D}"/>
              </a:ext>
            </a:extLst>
          </p:cNvPr>
          <p:cNvSpPr txBox="1"/>
          <p:nvPr/>
        </p:nvSpPr>
        <p:spPr>
          <a:xfrm>
            <a:off x="4294372" y="3849269"/>
            <a:ext cx="2398366" cy="1631216"/>
          </a:xfrm>
          <a:prstGeom prst="rect">
            <a:avLst/>
          </a:prstGeom>
          <a:noFill/>
        </p:spPr>
        <p:txBody>
          <a:bodyPr wrap="square" rtlCol="0">
            <a:spAutoFit/>
          </a:bodyPr>
          <a:lstStyle/>
          <a:p>
            <a:r>
              <a:rPr lang="en-SG" sz="2000" dirty="0"/>
              <a:t>Age</a:t>
            </a:r>
          </a:p>
          <a:p>
            <a:r>
              <a:rPr lang="en-SG" sz="2000" dirty="0"/>
              <a:t>Gender </a:t>
            </a:r>
          </a:p>
          <a:p>
            <a:r>
              <a:rPr lang="en-SG" sz="2000" dirty="0"/>
              <a:t>Income category </a:t>
            </a:r>
          </a:p>
          <a:p>
            <a:r>
              <a:rPr lang="en-SG" sz="2000" dirty="0"/>
              <a:t>Education level</a:t>
            </a:r>
          </a:p>
          <a:p>
            <a:r>
              <a:rPr lang="en-SG" sz="2000" dirty="0"/>
              <a:t>Marital status</a:t>
            </a:r>
          </a:p>
        </p:txBody>
      </p:sp>
      <p:sp>
        <p:nvSpPr>
          <p:cNvPr id="49" name="Rectangle: Rounded Corners 48">
            <a:extLst>
              <a:ext uri="{FF2B5EF4-FFF2-40B4-BE49-F238E27FC236}">
                <a16:creationId xmlns:a16="http://schemas.microsoft.com/office/drawing/2014/main" id="{D954B85B-6F1D-4DA6-A023-818101810AA5}"/>
              </a:ext>
            </a:extLst>
          </p:cNvPr>
          <p:cNvSpPr/>
          <p:nvPr/>
        </p:nvSpPr>
        <p:spPr>
          <a:xfrm>
            <a:off x="7704952" y="1980561"/>
            <a:ext cx="2699173" cy="1585950"/>
          </a:xfrm>
          <a:prstGeom prst="round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Customer Product Relationship &amp; Transactions</a:t>
            </a:r>
            <a:endParaRPr lang="en-SG" sz="3600" dirty="0"/>
          </a:p>
        </p:txBody>
      </p:sp>
      <p:sp>
        <p:nvSpPr>
          <p:cNvPr id="50" name="Rectangle: Rounded Corners 49">
            <a:extLst>
              <a:ext uri="{FF2B5EF4-FFF2-40B4-BE49-F238E27FC236}">
                <a16:creationId xmlns:a16="http://schemas.microsoft.com/office/drawing/2014/main" id="{886E6D10-734B-498D-BDD1-3E2FD19D4026}"/>
              </a:ext>
            </a:extLst>
          </p:cNvPr>
          <p:cNvSpPr/>
          <p:nvPr/>
        </p:nvSpPr>
        <p:spPr>
          <a:xfrm>
            <a:off x="7575412" y="2095798"/>
            <a:ext cx="2998047" cy="15859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TextBox 50">
            <a:extLst>
              <a:ext uri="{FF2B5EF4-FFF2-40B4-BE49-F238E27FC236}">
                <a16:creationId xmlns:a16="http://schemas.microsoft.com/office/drawing/2014/main" id="{D6744EB5-2D32-42D1-8FC2-BEF145424BAD}"/>
              </a:ext>
            </a:extLst>
          </p:cNvPr>
          <p:cNvSpPr txBox="1"/>
          <p:nvPr/>
        </p:nvSpPr>
        <p:spPr>
          <a:xfrm>
            <a:off x="7793423" y="3840101"/>
            <a:ext cx="4374211" cy="2215991"/>
          </a:xfrm>
          <a:prstGeom prst="rect">
            <a:avLst/>
          </a:prstGeom>
          <a:noFill/>
        </p:spPr>
        <p:txBody>
          <a:bodyPr wrap="none" rtlCol="0">
            <a:spAutoFit/>
          </a:bodyPr>
          <a:lstStyle/>
          <a:p>
            <a:r>
              <a:rPr lang="en-SG" sz="2000" dirty="0"/>
              <a:t>Card category</a:t>
            </a:r>
          </a:p>
          <a:p>
            <a:r>
              <a:rPr lang="en-SG" sz="2000" dirty="0"/>
              <a:t>Credit limit</a:t>
            </a:r>
          </a:p>
          <a:p>
            <a:r>
              <a:rPr lang="en-SG" sz="2000" dirty="0"/>
              <a:t>Total revolving balance</a:t>
            </a:r>
          </a:p>
          <a:p>
            <a:r>
              <a:rPr lang="en-SG" sz="2000" dirty="0"/>
              <a:t>Total transaction amount</a:t>
            </a:r>
          </a:p>
          <a:p>
            <a:r>
              <a:rPr lang="en-SG" sz="2000" dirty="0"/>
              <a:t>Total transaction count </a:t>
            </a:r>
          </a:p>
          <a:p>
            <a:r>
              <a:rPr lang="en-SG" sz="2000" dirty="0"/>
              <a:t>Average utilization ratio of credit card</a:t>
            </a:r>
          </a:p>
          <a:p>
            <a:endParaRPr lang="en-SG" dirty="0"/>
          </a:p>
        </p:txBody>
      </p:sp>
      <p:sp>
        <p:nvSpPr>
          <p:cNvPr id="55" name="Rectangle: Rounded Corners 54">
            <a:extLst>
              <a:ext uri="{FF2B5EF4-FFF2-40B4-BE49-F238E27FC236}">
                <a16:creationId xmlns:a16="http://schemas.microsoft.com/office/drawing/2014/main" id="{87DFD667-148B-4356-BD64-9A17FDE18605}"/>
              </a:ext>
            </a:extLst>
          </p:cNvPr>
          <p:cNvSpPr/>
          <p:nvPr/>
        </p:nvSpPr>
        <p:spPr>
          <a:xfrm>
            <a:off x="793197" y="1989729"/>
            <a:ext cx="2360507" cy="1585950"/>
          </a:xfrm>
          <a:prstGeom prst="round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Credit Information</a:t>
            </a:r>
            <a:endParaRPr lang="en-SG" sz="3600" dirty="0"/>
          </a:p>
        </p:txBody>
      </p:sp>
      <p:sp>
        <p:nvSpPr>
          <p:cNvPr id="56" name="Rectangle: Rounded Corners 55">
            <a:extLst>
              <a:ext uri="{FF2B5EF4-FFF2-40B4-BE49-F238E27FC236}">
                <a16:creationId xmlns:a16="http://schemas.microsoft.com/office/drawing/2014/main" id="{C5D9EBC8-04A0-4410-9E06-E6B7313D27B8}"/>
              </a:ext>
            </a:extLst>
          </p:cNvPr>
          <p:cNvSpPr/>
          <p:nvPr/>
        </p:nvSpPr>
        <p:spPr>
          <a:xfrm>
            <a:off x="663658" y="2104966"/>
            <a:ext cx="2710180" cy="15859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TextBox 56">
            <a:extLst>
              <a:ext uri="{FF2B5EF4-FFF2-40B4-BE49-F238E27FC236}">
                <a16:creationId xmlns:a16="http://schemas.microsoft.com/office/drawing/2014/main" id="{C780E5C0-05B3-4B03-8F48-9B0CAF75A2CA}"/>
              </a:ext>
            </a:extLst>
          </p:cNvPr>
          <p:cNvSpPr txBox="1"/>
          <p:nvPr/>
        </p:nvSpPr>
        <p:spPr>
          <a:xfrm>
            <a:off x="755338" y="3849269"/>
            <a:ext cx="2398366" cy="400110"/>
          </a:xfrm>
          <a:prstGeom prst="rect">
            <a:avLst/>
          </a:prstGeom>
          <a:noFill/>
        </p:spPr>
        <p:txBody>
          <a:bodyPr wrap="square" rtlCol="0">
            <a:spAutoFit/>
          </a:bodyPr>
          <a:lstStyle/>
          <a:p>
            <a:r>
              <a:rPr lang="en-SG" sz="2000" dirty="0"/>
              <a:t>Bank credit card</a:t>
            </a:r>
          </a:p>
        </p:txBody>
      </p:sp>
    </p:spTree>
    <p:extLst>
      <p:ext uri="{BB962C8B-B14F-4D97-AF65-F5344CB8AC3E}">
        <p14:creationId xmlns:p14="http://schemas.microsoft.com/office/powerpoint/2010/main" val="1721573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
        <p:nvSpPr>
          <p:cNvPr id="26" name="Rectangle: Rounded Corners 25">
            <a:extLst>
              <a:ext uri="{FF2B5EF4-FFF2-40B4-BE49-F238E27FC236}">
                <a16:creationId xmlns:a16="http://schemas.microsoft.com/office/drawing/2014/main" id="{3E17921D-C3F1-46E9-93E0-418172DBFCAB}"/>
              </a:ext>
            </a:extLst>
          </p:cNvPr>
          <p:cNvSpPr/>
          <p:nvPr/>
        </p:nvSpPr>
        <p:spPr>
          <a:xfrm>
            <a:off x="3213239" y="675134"/>
            <a:ext cx="8583345" cy="914400"/>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a:p>
            <a:pPr algn="ctr"/>
            <a:r>
              <a:rPr lang="en-SG" sz="3600" dirty="0">
                <a:solidFill>
                  <a:schemeClr val="tx1"/>
                </a:solidFill>
              </a:rPr>
              <a:t>Target</a:t>
            </a:r>
          </a:p>
          <a:p>
            <a:pPr algn="ctr"/>
            <a:endParaRPr lang="en-SG" sz="3600" dirty="0"/>
          </a:p>
        </p:txBody>
      </p:sp>
      <p:sp>
        <p:nvSpPr>
          <p:cNvPr id="27" name="Rectangle: Rounded Corners 26">
            <a:extLst>
              <a:ext uri="{FF2B5EF4-FFF2-40B4-BE49-F238E27FC236}">
                <a16:creationId xmlns:a16="http://schemas.microsoft.com/office/drawing/2014/main" id="{20B89F6D-B0AB-485B-991E-A364E5152594}"/>
              </a:ext>
            </a:extLst>
          </p:cNvPr>
          <p:cNvSpPr/>
          <p:nvPr/>
        </p:nvSpPr>
        <p:spPr>
          <a:xfrm>
            <a:off x="2958067" y="798210"/>
            <a:ext cx="8838518"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Rounded Corners 27">
            <a:extLst>
              <a:ext uri="{FF2B5EF4-FFF2-40B4-BE49-F238E27FC236}">
                <a16:creationId xmlns:a16="http://schemas.microsoft.com/office/drawing/2014/main" id="{A1070464-01B7-458A-A62E-283574B6D58A}"/>
              </a:ext>
            </a:extLst>
          </p:cNvPr>
          <p:cNvSpPr/>
          <p:nvPr/>
        </p:nvSpPr>
        <p:spPr>
          <a:xfrm>
            <a:off x="1320800" y="3217333"/>
            <a:ext cx="3027395" cy="2094369"/>
          </a:xfrm>
          <a:prstGeom prst="round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5400" dirty="0">
                <a:solidFill>
                  <a:schemeClr val="tx1"/>
                </a:solidFill>
              </a:rPr>
              <a:t>Churn</a:t>
            </a:r>
            <a:endParaRPr lang="en-SG" sz="5400" dirty="0"/>
          </a:p>
        </p:txBody>
      </p:sp>
      <p:sp>
        <p:nvSpPr>
          <p:cNvPr id="29" name="Rectangle: Rounded Corners 28">
            <a:extLst>
              <a:ext uri="{FF2B5EF4-FFF2-40B4-BE49-F238E27FC236}">
                <a16:creationId xmlns:a16="http://schemas.microsoft.com/office/drawing/2014/main" id="{CBC43BE5-AEDB-4A75-86DB-69077FD9C80B}"/>
              </a:ext>
            </a:extLst>
          </p:cNvPr>
          <p:cNvSpPr/>
          <p:nvPr/>
        </p:nvSpPr>
        <p:spPr>
          <a:xfrm>
            <a:off x="1134533" y="3386684"/>
            <a:ext cx="3343202" cy="20943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5400"/>
          </a:p>
        </p:txBody>
      </p:sp>
      <p:sp>
        <p:nvSpPr>
          <p:cNvPr id="30" name="Rectangle: Rounded Corners 29">
            <a:extLst>
              <a:ext uri="{FF2B5EF4-FFF2-40B4-BE49-F238E27FC236}">
                <a16:creationId xmlns:a16="http://schemas.microsoft.com/office/drawing/2014/main" id="{B7AAF122-85FB-4D47-B3FD-577A7D7A4D41}"/>
              </a:ext>
            </a:extLst>
          </p:cNvPr>
          <p:cNvSpPr/>
          <p:nvPr/>
        </p:nvSpPr>
        <p:spPr>
          <a:xfrm>
            <a:off x="7046263" y="3217333"/>
            <a:ext cx="3343202" cy="2094369"/>
          </a:xfrm>
          <a:prstGeom prst="round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5400" dirty="0">
                <a:solidFill>
                  <a:schemeClr val="tx1"/>
                </a:solidFill>
              </a:rPr>
              <a:t>Not Churn</a:t>
            </a:r>
            <a:endParaRPr lang="en-SG" sz="5400" dirty="0"/>
          </a:p>
        </p:txBody>
      </p:sp>
      <p:sp>
        <p:nvSpPr>
          <p:cNvPr id="31" name="Rectangle: Rounded Corners 30">
            <a:extLst>
              <a:ext uri="{FF2B5EF4-FFF2-40B4-BE49-F238E27FC236}">
                <a16:creationId xmlns:a16="http://schemas.microsoft.com/office/drawing/2014/main" id="{F2DDF6A2-6399-4E81-BD87-3E137E0355FC}"/>
              </a:ext>
            </a:extLst>
          </p:cNvPr>
          <p:cNvSpPr/>
          <p:nvPr/>
        </p:nvSpPr>
        <p:spPr>
          <a:xfrm>
            <a:off x="6916723" y="3386685"/>
            <a:ext cx="3615810" cy="20943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5400"/>
          </a:p>
        </p:txBody>
      </p:sp>
      <p:sp>
        <p:nvSpPr>
          <p:cNvPr id="32" name="TextBox 31">
            <a:extLst>
              <a:ext uri="{FF2B5EF4-FFF2-40B4-BE49-F238E27FC236}">
                <a16:creationId xmlns:a16="http://schemas.microsoft.com/office/drawing/2014/main" id="{92DCE0E1-A4D3-4035-BCE9-1E5C6DAE9C90}"/>
              </a:ext>
            </a:extLst>
          </p:cNvPr>
          <p:cNvSpPr txBox="1"/>
          <p:nvPr/>
        </p:nvSpPr>
        <p:spPr>
          <a:xfrm>
            <a:off x="5275278" y="4049147"/>
            <a:ext cx="896399" cy="769441"/>
          </a:xfrm>
          <a:prstGeom prst="rect">
            <a:avLst/>
          </a:prstGeom>
          <a:noFill/>
        </p:spPr>
        <p:txBody>
          <a:bodyPr wrap="none" rtlCol="0">
            <a:spAutoFit/>
          </a:bodyPr>
          <a:lstStyle/>
          <a:p>
            <a:r>
              <a:rPr lang="en-SG" sz="4400" dirty="0"/>
              <a:t>OR</a:t>
            </a:r>
          </a:p>
        </p:txBody>
      </p:sp>
      <p:sp>
        <p:nvSpPr>
          <p:cNvPr id="33" name="TextBox 32">
            <a:extLst>
              <a:ext uri="{FF2B5EF4-FFF2-40B4-BE49-F238E27FC236}">
                <a16:creationId xmlns:a16="http://schemas.microsoft.com/office/drawing/2014/main" id="{A477F22A-94FA-4513-997F-804B8DDC9305}"/>
              </a:ext>
            </a:extLst>
          </p:cNvPr>
          <p:cNvSpPr txBox="1"/>
          <p:nvPr/>
        </p:nvSpPr>
        <p:spPr>
          <a:xfrm>
            <a:off x="1576434" y="2376616"/>
            <a:ext cx="7663573" cy="461665"/>
          </a:xfrm>
          <a:prstGeom prst="rect">
            <a:avLst/>
          </a:prstGeom>
          <a:noFill/>
        </p:spPr>
        <p:txBody>
          <a:bodyPr wrap="none" rtlCol="0">
            <a:spAutoFit/>
          </a:bodyPr>
          <a:lstStyle/>
          <a:p>
            <a:r>
              <a:rPr lang="en-SG" sz="2400" dirty="0"/>
              <a:t>To predict the bank customers in a bank whether to …… </a:t>
            </a:r>
          </a:p>
        </p:txBody>
      </p:sp>
    </p:spTree>
    <p:extLst>
      <p:ext uri="{BB962C8B-B14F-4D97-AF65-F5344CB8AC3E}">
        <p14:creationId xmlns:p14="http://schemas.microsoft.com/office/powerpoint/2010/main" val="486824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CFDE362E-2C17-40BE-90A4-50F421C50982}"/>
              </a:ext>
            </a:extLst>
          </p:cNvPr>
          <p:cNvSpPr>
            <a:spLocks noGrp="1"/>
          </p:cNvSpPr>
          <p:nvPr>
            <p:ph type="sldNum" sz="quarter" idx="22"/>
          </p:nvPr>
        </p:nvSpPr>
        <p:spPr/>
        <p:txBody>
          <a:bodyPr/>
          <a:lstStyle/>
          <a:p>
            <a:fld id="{B5CEABB6-07DC-46E8-9B57-56EC44A396E5}" type="slidenum">
              <a:rPr lang="en-US" smtClean="0"/>
              <a:t>7</a:t>
            </a:fld>
            <a:endParaRPr lang="en-US" dirty="0"/>
          </a:p>
        </p:txBody>
      </p:sp>
      <p:sp>
        <p:nvSpPr>
          <p:cNvPr id="14" name="Rectangle: Rounded Corners 13">
            <a:extLst>
              <a:ext uri="{FF2B5EF4-FFF2-40B4-BE49-F238E27FC236}">
                <a16:creationId xmlns:a16="http://schemas.microsoft.com/office/drawing/2014/main" id="{85ED35C1-D07D-4DDC-A05B-AAD609F339DE}"/>
              </a:ext>
            </a:extLst>
          </p:cNvPr>
          <p:cNvSpPr/>
          <p:nvPr/>
        </p:nvSpPr>
        <p:spPr>
          <a:xfrm>
            <a:off x="919804" y="238345"/>
            <a:ext cx="6371027" cy="841458"/>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a:p>
            <a:pPr algn="ctr"/>
            <a:r>
              <a:rPr lang="en-SG" sz="3600" dirty="0">
                <a:solidFill>
                  <a:schemeClr val="tx1"/>
                </a:solidFill>
              </a:rPr>
              <a:t>Top 3 models sort by F1</a:t>
            </a:r>
          </a:p>
          <a:p>
            <a:pPr algn="ctr"/>
            <a:endParaRPr lang="en-SG" sz="3600" dirty="0"/>
          </a:p>
        </p:txBody>
      </p:sp>
      <p:sp>
        <p:nvSpPr>
          <p:cNvPr id="15" name="Rectangle: Rounded Corners 14">
            <a:extLst>
              <a:ext uri="{FF2B5EF4-FFF2-40B4-BE49-F238E27FC236}">
                <a16:creationId xmlns:a16="http://schemas.microsoft.com/office/drawing/2014/main" id="{9CA109E9-1810-4947-8C51-0CD3C2644EDC}"/>
              </a:ext>
            </a:extLst>
          </p:cNvPr>
          <p:cNvSpPr/>
          <p:nvPr/>
        </p:nvSpPr>
        <p:spPr>
          <a:xfrm>
            <a:off x="664632" y="361421"/>
            <a:ext cx="6626199" cy="8414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7" name="Picture 16">
            <a:extLst>
              <a:ext uri="{FF2B5EF4-FFF2-40B4-BE49-F238E27FC236}">
                <a16:creationId xmlns:a16="http://schemas.microsoft.com/office/drawing/2014/main" id="{E289E6AD-C8E6-4575-8E64-A3825107AEDD}"/>
              </a:ext>
            </a:extLst>
          </p:cNvPr>
          <p:cNvPicPr>
            <a:picLocks noChangeAspect="1"/>
          </p:cNvPicPr>
          <p:nvPr/>
        </p:nvPicPr>
        <p:blipFill>
          <a:blip r:embed="rId2"/>
          <a:stretch>
            <a:fillRect/>
          </a:stretch>
        </p:blipFill>
        <p:spPr>
          <a:xfrm>
            <a:off x="411434" y="1795243"/>
            <a:ext cx="7834379" cy="4726201"/>
          </a:xfrm>
          <a:prstGeom prst="rect">
            <a:avLst/>
          </a:prstGeom>
        </p:spPr>
      </p:pic>
      <p:sp>
        <p:nvSpPr>
          <p:cNvPr id="19" name="TextBox 18">
            <a:extLst>
              <a:ext uri="{FF2B5EF4-FFF2-40B4-BE49-F238E27FC236}">
                <a16:creationId xmlns:a16="http://schemas.microsoft.com/office/drawing/2014/main" id="{AB47B334-019E-4112-ACCE-0D730FADCE45}"/>
              </a:ext>
            </a:extLst>
          </p:cNvPr>
          <p:cNvSpPr txBox="1"/>
          <p:nvPr/>
        </p:nvSpPr>
        <p:spPr>
          <a:xfrm>
            <a:off x="664632" y="1425301"/>
            <a:ext cx="3235380" cy="400110"/>
          </a:xfrm>
          <a:prstGeom prst="rect">
            <a:avLst/>
          </a:prstGeom>
          <a:noFill/>
        </p:spPr>
        <p:txBody>
          <a:bodyPr wrap="square">
            <a:spAutoFit/>
          </a:bodyPr>
          <a:lstStyle/>
          <a:p>
            <a:r>
              <a:rPr lang="en-SG" sz="2000" b="0" dirty="0">
                <a:effectLst/>
              </a:rPr>
              <a:t>compare_models(sort='F1’)</a:t>
            </a:r>
            <a:endParaRPr lang="en-SG" dirty="0">
              <a:latin typeface="Courier New" panose="02070309020205020404" pitchFamily="49" charset="0"/>
            </a:endParaRPr>
          </a:p>
        </p:txBody>
      </p:sp>
      <p:sp>
        <p:nvSpPr>
          <p:cNvPr id="20" name="Rectangle 19">
            <a:extLst>
              <a:ext uri="{FF2B5EF4-FFF2-40B4-BE49-F238E27FC236}">
                <a16:creationId xmlns:a16="http://schemas.microsoft.com/office/drawing/2014/main" id="{9E4EE4B8-86CA-4FA0-9F8A-2FB91E1111D3}"/>
              </a:ext>
            </a:extLst>
          </p:cNvPr>
          <p:cNvSpPr/>
          <p:nvPr/>
        </p:nvSpPr>
        <p:spPr>
          <a:xfrm>
            <a:off x="299845" y="2190221"/>
            <a:ext cx="8026362" cy="9537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7107E1EF-A7BC-4F44-ADF1-0B96B1D056EB}"/>
              </a:ext>
            </a:extLst>
          </p:cNvPr>
          <p:cNvSpPr/>
          <p:nvPr/>
        </p:nvSpPr>
        <p:spPr>
          <a:xfrm>
            <a:off x="5775820" y="1795397"/>
            <a:ext cx="574646" cy="14595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Rounded Corners 8">
            <a:extLst>
              <a:ext uri="{FF2B5EF4-FFF2-40B4-BE49-F238E27FC236}">
                <a16:creationId xmlns:a16="http://schemas.microsoft.com/office/drawing/2014/main" id="{2C6CCBCB-15AE-45D3-ABAB-901C86DCA2EE}"/>
              </a:ext>
            </a:extLst>
          </p:cNvPr>
          <p:cNvSpPr/>
          <p:nvPr/>
        </p:nvSpPr>
        <p:spPr>
          <a:xfrm>
            <a:off x="8829579" y="2366528"/>
            <a:ext cx="2950987" cy="2475853"/>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000" dirty="0">
                <a:solidFill>
                  <a:schemeClr val="tx1"/>
                </a:solidFill>
              </a:rPr>
              <a:t>F1 score for top 3 models:</a:t>
            </a:r>
          </a:p>
          <a:p>
            <a:endParaRPr lang="en-SG" sz="2000" dirty="0">
              <a:solidFill>
                <a:schemeClr val="tx1"/>
              </a:solidFill>
            </a:endParaRPr>
          </a:p>
          <a:p>
            <a:pPr marL="342900" indent="-342900">
              <a:buAutoNum type="arabicPeriod"/>
            </a:pPr>
            <a:r>
              <a:rPr lang="en-SG" sz="2000" dirty="0" err="1">
                <a:solidFill>
                  <a:schemeClr val="tx1"/>
                </a:solidFill>
              </a:rPr>
              <a:t>L</a:t>
            </a:r>
            <a:r>
              <a:rPr lang="en-SG" sz="2000" b="0" dirty="0" err="1">
                <a:solidFill>
                  <a:schemeClr val="tx1"/>
                </a:solidFill>
                <a:effectLst/>
              </a:rPr>
              <a:t>ightgbm</a:t>
            </a:r>
            <a:r>
              <a:rPr lang="en-SG" sz="2000" b="0" dirty="0">
                <a:solidFill>
                  <a:schemeClr val="tx1"/>
                </a:solidFill>
                <a:effectLst/>
              </a:rPr>
              <a:t> = </a:t>
            </a:r>
            <a:r>
              <a:rPr lang="en-SG" sz="2000" b="1" dirty="0">
                <a:solidFill>
                  <a:schemeClr val="tx1"/>
                </a:solidFill>
                <a:effectLst/>
              </a:rPr>
              <a:t>91%</a:t>
            </a:r>
          </a:p>
          <a:p>
            <a:pPr marL="342900" indent="-342900">
              <a:buAutoNum type="arabicPeriod"/>
            </a:pPr>
            <a:r>
              <a:rPr lang="en-SG" sz="2000" dirty="0" err="1">
                <a:solidFill>
                  <a:schemeClr val="tx1"/>
                </a:solidFill>
              </a:rPr>
              <a:t>Gbc</a:t>
            </a:r>
            <a:r>
              <a:rPr lang="en-SG" sz="2000" dirty="0">
                <a:solidFill>
                  <a:schemeClr val="tx1"/>
                </a:solidFill>
              </a:rPr>
              <a:t> = </a:t>
            </a:r>
            <a:r>
              <a:rPr lang="en-SG" sz="2000" b="1" dirty="0">
                <a:solidFill>
                  <a:schemeClr val="tx1"/>
                </a:solidFill>
              </a:rPr>
              <a:t>87.79%</a:t>
            </a:r>
          </a:p>
          <a:p>
            <a:pPr marL="342900" indent="-342900">
              <a:buAutoNum type="arabicPeriod"/>
            </a:pPr>
            <a:r>
              <a:rPr lang="en-SG" sz="2000" b="0" dirty="0">
                <a:solidFill>
                  <a:schemeClr val="tx1"/>
                </a:solidFill>
                <a:effectLst/>
              </a:rPr>
              <a:t>Ada = </a:t>
            </a:r>
            <a:r>
              <a:rPr lang="en-SG" sz="2000" b="1" dirty="0">
                <a:solidFill>
                  <a:schemeClr val="tx1"/>
                </a:solidFill>
                <a:effectLst/>
              </a:rPr>
              <a:t>86.18%</a:t>
            </a:r>
          </a:p>
        </p:txBody>
      </p:sp>
      <p:sp>
        <p:nvSpPr>
          <p:cNvPr id="10" name="Rectangle: Rounded Corners 9">
            <a:extLst>
              <a:ext uri="{FF2B5EF4-FFF2-40B4-BE49-F238E27FC236}">
                <a16:creationId xmlns:a16="http://schemas.microsoft.com/office/drawing/2014/main" id="{7DA9EC99-43D2-40A5-A4DE-B8046267BA4F}"/>
              </a:ext>
            </a:extLst>
          </p:cNvPr>
          <p:cNvSpPr/>
          <p:nvPr/>
        </p:nvSpPr>
        <p:spPr>
          <a:xfrm>
            <a:off x="8687383" y="2229570"/>
            <a:ext cx="2950987" cy="27497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4177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6289834B-E486-40B3-8AEE-54573CC615D3}"/>
              </a:ext>
            </a:extLst>
          </p:cNvPr>
          <p:cNvSpPr>
            <a:spLocks noGrp="1"/>
          </p:cNvSpPr>
          <p:nvPr>
            <p:ph type="sldNum" sz="quarter" idx="12"/>
          </p:nvPr>
        </p:nvSpPr>
        <p:spPr>
          <a:xfrm>
            <a:off x="8587059" y="6231236"/>
            <a:ext cx="2743200" cy="365125"/>
          </a:xfrm>
        </p:spPr>
        <p:txBody>
          <a:bodyPr/>
          <a:lstStyle/>
          <a:p>
            <a:fld id="{B5CEABB6-07DC-46E8-9B57-56EC44A396E5}" type="slidenum">
              <a:rPr lang="en-US" smtClean="0"/>
              <a:t>8</a:t>
            </a:fld>
            <a:endParaRPr lang="en-US" dirty="0"/>
          </a:p>
        </p:txBody>
      </p:sp>
      <p:sp>
        <p:nvSpPr>
          <p:cNvPr id="18" name="Rectangle: Rounded Corners 17">
            <a:extLst>
              <a:ext uri="{FF2B5EF4-FFF2-40B4-BE49-F238E27FC236}">
                <a16:creationId xmlns:a16="http://schemas.microsoft.com/office/drawing/2014/main" id="{DC85FC3F-774B-4C7C-B00E-8104FCE4DE4E}"/>
              </a:ext>
            </a:extLst>
          </p:cNvPr>
          <p:cNvSpPr/>
          <p:nvPr/>
        </p:nvSpPr>
        <p:spPr>
          <a:xfrm>
            <a:off x="919804" y="238345"/>
            <a:ext cx="8782996" cy="841458"/>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a:p>
            <a:pPr algn="ctr"/>
            <a:r>
              <a:rPr lang="en-SG" sz="3600" dirty="0">
                <a:solidFill>
                  <a:schemeClr val="tx1"/>
                </a:solidFill>
              </a:rPr>
              <a:t>Create models for best model: Lightgbm</a:t>
            </a:r>
          </a:p>
          <a:p>
            <a:pPr algn="ctr"/>
            <a:endParaRPr lang="en-SG" sz="3600" dirty="0"/>
          </a:p>
        </p:txBody>
      </p:sp>
      <p:sp>
        <p:nvSpPr>
          <p:cNvPr id="19" name="Rectangle: Rounded Corners 18">
            <a:extLst>
              <a:ext uri="{FF2B5EF4-FFF2-40B4-BE49-F238E27FC236}">
                <a16:creationId xmlns:a16="http://schemas.microsoft.com/office/drawing/2014/main" id="{24D8A8EA-2AD5-4D7B-99DE-F59333D0097D}"/>
              </a:ext>
            </a:extLst>
          </p:cNvPr>
          <p:cNvSpPr/>
          <p:nvPr/>
        </p:nvSpPr>
        <p:spPr>
          <a:xfrm>
            <a:off x="664632" y="361421"/>
            <a:ext cx="9038168"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1" name="Picture 20">
            <a:extLst>
              <a:ext uri="{FF2B5EF4-FFF2-40B4-BE49-F238E27FC236}">
                <a16:creationId xmlns:a16="http://schemas.microsoft.com/office/drawing/2014/main" id="{C88D06CC-9ABC-42FD-A6F7-C294D573CAF4}"/>
              </a:ext>
            </a:extLst>
          </p:cNvPr>
          <p:cNvPicPr>
            <a:picLocks noChangeAspect="1"/>
          </p:cNvPicPr>
          <p:nvPr/>
        </p:nvPicPr>
        <p:blipFill>
          <a:blip r:embed="rId2"/>
          <a:stretch>
            <a:fillRect/>
          </a:stretch>
        </p:blipFill>
        <p:spPr>
          <a:xfrm>
            <a:off x="5706534" y="2133600"/>
            <a:ext cx="5887480" cy="4490861"/>
          </a:xfrm>
          <a:prstGeom prst="rect">
            <a:avLst/>
          </a:prstGeom>
        </p:spPr>
      </p:pic>
      <p:sp>
        <p:nvSpPr>
          <p:cNvPr id="23" name="TextBox 22">
            <a:extLst>
              <a:ext uri="{FF2B5EF4-FFF2-40B4-BE49-F238E27FC236}">
                <a16:creationId xmlns:a16="http://schemas.microsoft.com/office/drawing/2014/main" id="{3682CBF4-FFC7-429E-B166-CAF5D2251C3E}"/>
              </a:ext>
            </a:extLst>
          </p:cNvPr>
          <p:cNvSpPr txBox="1"/>
          <p:nvPr/>
        </p:nvSpPr>
        <p:spPr>
          <a:xfrm>
            <a:off x="6245560" y="1515817"/>
            <a:ext cx="4550834" cy="954107"/>
          </a:xfrm>
          <a:prstGeom prst="rect">
            <a:avLst/>
          </a:prstGeom>
          <a:noFill/>
        </p:spPr>
        <p:txBody>
          <a:bodyPr wrap="square">
            <a:spAutoFit/>
          </a:bodyPr>
          <a:lstStyle/>
          <a:p>
            <a:r>
              <a:rPr lang="en-SG" sz="2000" b="0" dirty="0" err="1">
                <a:effectLst/>
              </a:rPr>
              <a:t>best_model</a:t>
            </a:r>
            <a:r>
              <a:rPr lang="en-SG" sz="2000" b="0" dirty="0">
                <a:effectLst/>
              </a:rPr>
              <a:t> = </a:t>
            </a:r>
            <a:r>
              <a:rPr lang="en-SG" sz="2000" b="0" dirty="0" err="1">
                <a:effectLst/>
              </a:rPr>
              <a:t>create_model</a:t>
            </a:r>
            <a:r>
              <a:rPr lang="en-SG" sz="2000" b="0" dirty="0">
                <a:effectLst/>
              </a:rPr>
              <a:t>('</a:t>
            </a:r>
            <a:r>
              <a:rPr lang="en-SG" sz="2000" b="0" dirty="0" err="1">
                <a:effectLst/>
              </a:rPr>
              <a:t>lightgbm</a:t>
            </a:r>
            <a:r>
              <a:rPr lang="en-SG" sz="2000" b="0" dirty="0">
                <a:effectLst/>
              </a:rPr>
              <a:t>’)</a:t>
            </a:r>
          </a:p>
          <a:p>
            <a:endParaRPr lang="en-SG" dirty="0">
              <a:latin typeface="Courier New" panose="02070309020205020404" pitchFamily="49" charset="0"/>
            </a:endParaRPr>
          </a:p>
          <a:p>
            <a:endParaRPr lang="en-SG" b="0" dirty="0">
              <a:effectLst/>
              <a:latin typeface="Courier New" panose="02070309020205020404" pitchFamily="49" charset="0"/>
            </a:endParaRPr>
          </a:p>
        </p:txBody>
      </p:sp>
      <p:pic>
        <p:nvPicPr>
          <p:cNvPr id="33" name="Picture 32" descr="Icon&#10;&#10;Description automatically generated">
            <a:extLst>
              <a:ext uri="{FF2B5EF4-FFF2-40B4-BE49-F238E27FC236}">
                <a16:creationId xmlns:a16="http://schemas.microsoft.com/office/drawing/2014/main" id="{EDFFC330-B1BE-4E76-A96D-00527630B3B4}"/>
              </a:ext>
            </a:extLst>
          </p:cNvPr>
          <p:cNvPicPr>
            <a:picLocks noChangeAspect="1"/>
          </p:cNvPicPr>
          <p:nvPr/>
        </p:nvPicPr>
        <p:blipFill>
          <a:blip r:embed="rId3"/>
          <a:stretch>
            <a:fillRect/>
          </a:stretch>
        </p:blipFill>
        <p:spPr>
          <a:xfrm>
            <a:off x="-6696" y="2133599"/>
            <a:ext cx="2749770" cy="2749770"/>
          </a:xfrm>
          <a:prstGeom prst="rect">
            <a:avLst/>
          </a:prstGeom>
        </p:spPr>
      </p:pic>
      <p:sp>
        <p:nvSpPr>
          <p:cNvPr id="35" name="Rectangle: Rounded Corners 34">
            <a:extLst>
              <a:ext uri="{FF2B5EF4-FFF2-40B4-BE49-F238E27FC236}">
                <a16:creationId xmlns:a16="http://schemas.microsoft.com/office/drawing/2014/main" id="{7F72E770-05BA-4338-910C-D832732A5DF2}"/>
              </a:ext>
            </a:extLst>
          </p:cNvPr>
          <p:cNvSpPr/>
          <p:nvPr/>
        </p:nvSpPr>
        <p:spPr>
          <a:xfrm>
            <a:off x="2540502" y="2671879"/>
            <a:ext cx="2749771" cy="2475853"/>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2000" dirty="0">
              <a:solidFill>
                <a:schemeClr val="tx1"/>
              </a:solidFill>
            </a:endParaRPr>
          </a:p>
          <a:p>
            <a:r>
              <a:rPr lang="en-SG" sz="2000" dirty="0">
                <a:solidFill>
                  <a:schemeClr val="tx1"/>
                </a:solidFill>
              </a:rPr>
              <a:t>Lightgbm F1 score: </a:t>
            </a:r>
          </a:p>
          <a:p>
            <a:endParaRPr lang="en-SG" sz="2000" dirty="0">
              <a:solidFill>
                <a:schemeClr val="tx1"/>
              </a:solidFill>
            </a:endParaRPr>
          </a:p>
          <a:p>
            <a:r>
              <a:rPr lang="en-SG" sz="2000" dirty="0">
                <a:solidFill>
                  <a:schemeClr val="tx1"/>
                </a:solidFill>
              </a:rPr>
              <a:t>0.9100 </a:t>
            </a:r>
            <a:r>
              <a:rPr lang="en-SG" sz="2400" dirty="0">
                <a:solidFill>
                  <a:schemeClr val="tx1"/>
                </a:solidFill>
              </a:rPr>
              <a:t>= </a:t>
            </a:r>
            <a:r>
              <a:rPr lang="en-SG" sz="5400" b="1" dirty="0">
                <a:solidFill>
                  <a:schemeClr val="tx1"/>
                </a:solidFill>
              </a:rPr>
              <a:t>91%</a:t>
            </a:r>
          </a:p>
          <a:p>
            <a:pPr algn="ctr"/>
            <a:endParaRPr lang="en-SG" dirty="0"/>
          </a:p>
        </p:txBody>
      </p:sp>
      <p:sp>
        <p:nvSpPr>
          <p:cNvPr id="38" name="Rectangle: Rounded Corners 37">
            <a:extLst>
              <a:ext uri="{FF2B5EF4-FFF2-40B4-BE49-F238E27FC236}">
                <a16:creationId xmlns:a16="http://schemas.microsoft.com/office/drawing/2014/main" id="{1A83F80B-E828-44BE-84DB-A9032776B556}"/>
              </a:ext>
            </a:extLst>
          </p:cNvPr>
          <p:cNvSpPr/>
          <p:nvPr/>
        </p:nvSpPr>
        <p:spPr>
          <a:xfrm>
            <a:off x="2339284" y="2541488"/>
            <a:ext cx="2950987" cy="27497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1C34D6E8-B1B7-47FC-8C90-CE2FBA6805F0}"/>
              </a:ext>
            </a:extLst>
          </p:cNvPr>
          <p:cNvSpPr/>
          <p:nvPr/>
        </p:nvSpPr>
        <p:spPr>
          <a:xfrm>
            <a:off x="9296418" y="5914239"/>
            <a:ext cx="863582" cy="2888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76137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9</a:t>
            </a:fld>
            <a:endParaRPr lang="en-US" dirty="0"/>
          </a:p>
        </p:txBody>
      </p:sp>
      <p:sp>
        <p:nvSpPr>
          <p:cNvPr id="32" name="Rectangle: Rounded Corners 31">
            <a:extLst>
              <a:ext uri="{FF2B5EF4-FFF2-40B4-BE49-F238E27FC236}">
                <a16:creationId xmlns:a16="http://schemas.microsoft.com/office/drawing/2014/main" id="{99726218-6F10-4A35-97A3-74FE1B8DA108}"/>
              </a:ext>
            </a:extLst>
          </p:cNvPr>
          <p:cNvSpPr/>
          <p:nvPr/>
        </p:nvSpPr>
        <p:spPr>
          <a:xfrm>
            <a:off x="919804" y="238345"/>
            <a:ext cx="7021929" cy="841458"/>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a:p>
            <a:pPr algn="ctr"/>
            <a:r>
              <a:rPr lang="en-SG" sz="3600" dirty="0">
                <a:solidFill>
                  <a:schemeClr val="tx1"/>
                </a:solidFill>
              </a:rPr>
              <a:t>Tune model: Lightgbm</a:t>
            </a:r>
          </a:p>
          <a:p>
            <a:pPr algn="ctr"/>
            <a:endParaRPr lang="en-SG" sz="3600" dirty="0"/>
          </a:p>
        </p:txBody>
      </p:sp>
      <p:sp>
        <p:nvSpPr>
          <p:cNvPr id="33" name="Rectangle: Rounded Corners 32">
            <a:extLst>
              <a:ext uri="{FF2B5EF4-FFF2-40B4-BE49-F238E27FC236}">
                <a16:creationId xmlns:a16="http://schemas.microsoft.com/office/drawing/2014/main" id="{448087F8-C3C0-4091-BB13-9BE6A40DAE9C}"/>
              </a:ext>
            </a:extLst>
          </p:cNvPr>
          <p:cNvSpPr/>
          <p:nvPr/>
        </p:nvSpPr>
        <p:spPr>
          <a:xfrm>
            <a:off x="664632" y="361421"/>
            <a:ext cx="7277101"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D8334FE5-8450-4ED8-A5EE-D1F95BD00BE7}"/>
              </a:ext>
            </a:extLst>
          </p:cNvPr>
          <p:cNvSpPr txBox="1"/>
          <p:nvPr/>
        </p:nvSpPr>
        <p:spPr>
          <a:xfrm>
            <a:off x="508230" y="1498258"/>
            <a:ext cx="6139629" cy="461665"/>
          </a:xfrm>
          <a:prstGeom prst="rect">
            <a:avLst/>
          </a:prstGeom>
          <a:noFill/>
        </p:spPr>
        <p:txBody>
          <a:bodyPr wrap="none" rtlCol="0">
            <a:spAutoFit/>
          </a:bodyPr>
          <a:lstStyle/>
          <a:p>
            <a:r>
              <a:rPr lang="en-SG" sz="2400" dirty="0"/>
              <a:t>Tune the best model to get better F1 score….</a:t>
            </a:r>
          </a:p>
        </p:txBody>
      </p:sp>
      <p:pic>
        <p:nvPicPr>
          <p:cNvPr id="36" name="Picture 35">
            <a:extLst>
              <a:ext uri="{FF2B5EF4-FFF2-40B4-BE49-F238E27FC236}">
                <a16:creationId xmlns:a16="http://schemas.microsoft.com/office/drawing/2014/main" id="{23236ED8-772B-4F88-917C-E8C67F8CA04E}"/>
              </a:ext>
            </a:extLst>
          </p:cNvPr>
          <p:cNvPicPr>
            <a:picLocks noChangeAspect="1"/>
          </p:cNvPicPr>
          <p:nvPr/>
        </p:nvPicPr>
        <p:blipFill>
          <a:blip r:embed="rId2"/>
          <a:stretch>
            <a:fillRect/>
          </a:stretch>
        </p:blipFill>
        <p:spPr>
          <a:xfrm>
            <a:off x="664632" y="2038700"/>
            <a:ext cx="5125518" cy="4580955"/>
          </a:xfrm>
          <a:prstGeom prst="rect">
            <a:avLst/>
          </a:prstGeom>
        </p:spPr>
      </p:pic>
      <p:sp>
        <p:nvSpPr>
          <p:cNvPr id="37" name="Rectangle 36">
            <a:extLst>
              <a:ext uri="{FF2B5EF4-FFF2-40B4-BE49-F238E27FC236}">
                <a16:creationId xmlns:a16="http://schemas.microsoft.com/office/drawing/2014/main" id="{B840E978-3A4B-4D1D-B8D0-F7A586962774}"/>
              </a:ext>
            </a:extLst>
          </p:cNvPr>
          <p:cNvSpPr/>
          <p:nvPr/>
        </p:nvSpPr>
        <p:spPr>
          <a:xfrm>
            <a:off x="3894667" y="5872295"/>
            <a:ext cx="626533" cy="3775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a:extLst>
              <a:ext uri="{FF2B5EF4-FFF2-40B4-BE49-F238E27FC236}">
                <a16:creationId xmlns:a16="http://schemas.microsoft.com/office/drawing/2014/main" id="{AAAEFC4C-1F08-4F2C-85D6-60A315D5C551}"/>
              </a:ext>
            </a:extLst>
          </p:cNvPr>
          <p:cNvSpPr txBox="1"/>
          <p:nvPr/>
        </p:nvSpPr>
        <p:spPr>
          <a:xfrm>
            <a:off x="6878723" y="2038700"/>
            <a:ext cx="4282923" cy="1631216"/>
          </a:xfrm>
          <a:prstGeom prst="rect">
            <a:avLst/>
          </a:prstGeom>
          <a:noFill/>
        </p:spPr>
        <p:txBody>
          <a:bodyPr wrap="square">
            <a:spAutoFit/>
          </a:bodyPr>
          <a:lstStyle/>
          <a:p>
            <a:r>
              <a:rPr lang="en-SG" sz="2000" b="0" dirty="0" err="1">
                <a:effectLst/>
              </a:rPr>
              <a:t>lr_tuned</a:t>
            </a:r>
            <a:r>
              <a:rPr lang="en-SG" sz="2000" b="0" dirty="0">
                <a:effectLst/>
              </a:rPr>
              <a:t> = </a:t>
            </a:r>
            <a:r>
              <a:rPr lang="en-SG" sz="2000" b="0" dirty="0" err="1">
                <a:effectLst/>
              </a:rPr>
              <a:t>tune_model</a:t>
            </a:r>
            <a:r>
              <a:rPr lang="en-SG" sz="2000" b="0" dirty="0">
                <a:effectLst/>
              </a:rPr>
              <a:t>(best_model,</a:t>
            </a:r>
          </a:p>
          <a:p>
            <a:r>
              <a:rPr lang="en-SG" sz="2000" b="0" dirty="0">
                <a:effectLst/>
              </a:rPr>
              <a:t>           </a:t>
            </a:r>
            <a:r>
              <a:rPr lang="en-SG" sz="2000" b="0" dirty="0" err="1">
                <a:effectLst/>
              </a:rPr>
              <a:t>n_iter</a:t>
            </a:r>
            <a:r>
              <a:rPr lang="en-SG" sz="2000" b="0" dirty="0">
                <a:effectLst/>
              </a:rPr>
              <a:t>=50,</a:t>
            </a:r>
          </a:p>
          <a:p>
            <a:r>
              <a:rPr lang="en-SG" sz="2000" b="0" dirty="0">
                <a:effectLst/>
              </a:rPr>
              <a:t>           optimize='F1',</a:t>
            </a:r>
          </a:p>
          <a:p>
            <a:r>
              <a:rPr lang="en-SG" sz="2000" b="0" dirty="0">
                <a:effectLst/>
              </a:rPr>
              <a:t>           </a:t>
            </a:r>
            <a:r>
              <a:rPr lang="en-SG" sz="2000" b="0" dirty="0" err="1">
                <a:effectLst/>
              </a:rPr>
              <a:t>custom_grid</a:t>
            </a:r>
            <a:r>
              <a:rPr lang="en-SG" sz="2000" b="0" dirty="0">
                <a:effectLst/>
              </a:rPr>
              <a:t>=params</a:t>
            </a:r>
          </a:p>
          <a:p>
            <a:r>
              <a:rPr lang="en-SG" sz="2000" b="0" dirty="0">
                <a:effectLst/>
              </a:rPr>
              <a:t>           )</a:t>
            </a:r>
          </a:p>
        </p:txBody>
      </p:sp>
      <p:sp>
        <p:nvSpPr>
          <p:cNvPr id="42" name="Rectangle: Rounded Corners 41">
            <a:extLst>
              <a:ext uri="{FF2B5EF4-FFF2-40B4-BE49-F238E27FC236}">
                <a16:creationId xmlns:a16="http://schemas.microsoft.com/office/drawing/2014/main" id="{7CB231D1-1658-4390-B670-B8ECDC94FF78}"/>
              </a:ext>
            </a:extLst>
          </p:cNvPr>
          <p:cNvSpPr/>
          <p:nvPr/>
        </p:nvSpPr>
        <p:spPr>
          <a:xfrm>
            <a:off x="7313901" y="3963221"/>
            <a:ext cx="3815006" cy="2475853"/>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2000" dirty="0">
              <a:solidFill>
                <a:schemeClr val="tx1"/>
              </a:solidFill>
            </a:endParaRPr>
          </a:p>
          <a:p>
            <a:r>
              <a:rPr lang="en-SG" sz="2000" dirty="0">
                <a:solidFill>
                  <a:schemeClr val="tx1"/>
                </a:solidFill>
              </a:rPr>
              <a:t>Lightgbm F1 score after tune: </a:t>
            </a:r>
          </a:p>
          <a:p>
            <a:endParaRPr lang="en-SG" sz="2000" dirty="0">
              <a:solidFill>
                <a:schemeClr val="tx1"/>
              </a:solidFill>
            </a:endParaRPr>
          </a:p>
          <a:p>
            <a:r>
              <a:rPr lang="en-SG" sz="2000" dirty="0">
                <a:solidFill>
                  <a:schemeClr val="tx1"/>
                </a:solidFill>
              </a:rPr>
              <a:t>0.9138 </a:t>
            </a:r>
            <a:r>
              <a:rPr lang="en-SG" sz="2400" dirty="0">
                <a:solidFill>
                  <a:schemeClr val="tx1"/>
                </a:solidFill>
              </a:rPr>
              <a:t>= </a:t>
            </a:r>
            <a:r>
              <a:rPr lang="en-SG" sz="5400" b="1" dirty="0">
                <a:solidFill>
                  <a:schemeClr val="tx1"/>
                </a:solidFill>
              </a:rPr>
              <a:t>91.38%</a:t>
            </a:r>
          </a:p>
          <a:p>
            <a:pPr algn="ctr"/>
            <a:endParaRPr lang="en-SG" dirty="0"/>
          </a:p>
        </p:txBody>
      </p:sp>
      <p:sp>
        <p:nvSpPr>
          <p:cNvPr id="43" name="Rectangle: Rounded Corners 42">
            <a:extLst>
              <a:ext uri="{FF2B5EF4-FFF2-40B4-BE49-F238E27FC236}">
                <a16:creationId xmlns:a16="http://schemas.microsoft.com/office/drawing/2014/main" id="{49A7F8E0-C5B2-45EF-9F9C-FD0EDA5CBC82}"/>
              </a:ext>
            </a:extLst>
          </p:cNvPr>
          <p:cNvSpPr/>
          <p:nvPr/>
        </p:nvSpPr>
        <p:spPr>
          <a:xfrm>
            <a:off x="7112682" y="3832830"/>
            <a:ext cx="3815006" cy="26062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44941827"/>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2283</TotalTime>
  <Words>972</Words>
  <Application>Microsoft Office PowerPoint</Application>
  <PresentationFormat>Widescreen</PresentationFormat>
  <Paragraphs>199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Yu Mincho Demibold</vt:lpstr>
      <vt:lpstr>Aharoni</vt:lpstr>
      <vt:lpstr>Arial</vt:lpstr>
      <vt:lpstr>Calibri</vt:lpstr>
      <vt:lpstr>Courier New</vt:lpstr>
      <vt:lpstr>Tenorite</vt:lpstr>
      <vt:lpstr>Monoline</vt:lpstr>
      <vt:lpstr>Prepare by: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Prepare by:</dc:title>
  <dc:creator>Yan, Jia Huey</dc:creator>
  <cp:lastModifiedBy>Yan, Jia Huey</cp:lastModifiedBy>
  <cp:revision>219</cp:revision>
  <dcterms:created xsi:type="dcterms:W3CDTF">2021-10-20T13:17:27Z</dcterms:created>
  <dcterms:modified xsi:type="dcterms:W3CDTF">2021-11-10T11:13:12Z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fs.IsStoryboard">
    <vt:bool>true</vt:bool>
  </property>
</Properties>
</file>