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8800" dirty="0">
                <a:latin typeface="Bernard MT Condensed" panose="02050806060905020404" pitchFamily="18" charset="0"/>
                <a:ea typeface="Adobe Gothic Std B" panose="020B0800000000000000" pitchFamily="34" charset="-128"/>
              </a:rPr>
              <a:t>usuários</a:t>
            </a:r>
            <a:r>
              <a:rPr lang="pt-BR" dirty="0"/>
              <a:t> </a:t>
            </a:r>
            <a:r>
              <a:rPr lang="pt-BR" sz="8800" dirty="0">
                <a:latin typeface="Adobe Arabic" panose="02040503050201020203" pitchFamily="18" charset="-78"/>
                <a:ea typeface="Adobe Gothic Std B" panose="020B0800000000000000" pitchFamily="34" charset="-128"/>
                <a:cs typeface="Adobe Arabic" panose="02040503050201020203" pitchFamily="18" charset="-78"/>
              </a:rPr>
              <a:t>finais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Apresentaçao</a:t>
            </a:r>
            <a:r>
              <a:rPr lang="pt-BR" dirty="0" smtClean="0"/>
              <a:t> </a:t>
            </a:r>
          </a:p>
          <a:p>
            <a:r>
              <a:rPr lang="pt-BR" dirty="0" smtClean="0"/>
              <a:t>Estudante: Yan Felipe Santana </a:t>
            </a:r>
          </a:p>
          <a:p>
            <a:r>
              <a:rPr lang="pt-BR" dirty="0" smtClean="0"/>
              <a:t>1º ETDS3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016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664823" y="783771"/>
            <a:ext cx="6836228" cy="653102"/>
          </a:xfrm>
        </p:spPr>
        <p:txBody>
          <a:bodyPr anchor="ctr">
            <a:normAutofit/>
          </a:bodyPr>
          <a:lstStyle/>
          <a:p>
            <a:pPr algn="ctr"/>
            <a:r>
              <a:rPr lang="pt-BR" dirty="0" smtClean="0">
                <a:latin typeface="Bernard MT Condensed" panose="02050806060905020404" pitchFamily="18" charset="0"/>
              </a:rPr>
              <a:t>YAN</a:t>
            </a:r>
            <a:r>
              <a:rPr lang="pt-BR" dirty="0" smtClean="0"/>
              <a:t> </a:t>
            </a:r>
            <a:r>
              <a:rPr lang="pt-BR" dirty="0" smtClean="0">
                <a:latin typeface="Bernard MT Condensed" panose="02050806060905020404" pitchFamily="18" charset="0"/>
              </a:rPr>
              <a:t>FELIPE</a:t>
            </a:r>
            <a:r>
              <a:rPr lang="pt-BR" dirty="0" smtClean="0"/>
              <a:t> </a:t>
            </a:r>
            <a:r>
              <a:rPr lang="pt-BR" dirty="0" smtClean="0">
                <a:latin typeface="Bernard MT Condensed" panose="02050806060905020404" pitchFamily="18" charset="0"/>
              </a:rPr>
              <a:t>SANTANA</a:t>
            </a:r>
            <a:endParaRPr lang="pt-BR" dirty="0">
              <a:latin typeface="Bernard MT Condensed" panose="02050806060905020404" pitchFamily="18" charset="0"/>
            </a:endParaRP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9370" y="1645921"/>
            <a:ext cx="2125265" cy="3778250"/>
          </a:xfrm>
          <a:prstGeom prst="rect">
            <a:avLst/>
          </a:prstGeom>
        </p:spPr>
      </p:pic>
      <p:sp>
        <p:nvSpPr>
          <p:cNvPr id="11" name="Espaço Reservado para Conteúdo 10"/>
          <p:cNvSpPr>
            <a:spLocks noGrp="1"/>
          </p:cNvSpPr>
          <p:nvPr>
            <p:ph sz="half" idx="2"/>
          </p:nvPr>
        </p:nvSpPr>
        <p:spPr>
          <a:xfrm>
            <a:off x="3735977" y="1905000"/>
            <a:ext cx="5268686" cy="3777622"/>
          </a:xfrm>
        </p:spPr>
        <p:txBody>
          <a:bodyPr/>
          <a:lstStyle/>
          <a:p>
            <a:r>
              <a:rPr lang="pt-BR" sz="2400" dirty="0">
                <a:latin typeface="Bernard MT Condensed" panose="02050806060905020404" pitchFamily="18" charset="0"/>
              </a:rPr>
              <a:t>cursando</a:t>
            </a:r>
            <a:r>
              <a:rPr lang="pt-BR" dirty="0">
                <a:latin typeface="Bernard MT Condensed" panose="02050806060905020404" pitchFamily="18" charset="0"/>
              </a:rPr>
              <a:t>: </a:t>
            </a:r>
            <a:r>
              <a:rPr lang="pt-BR" dirty="0"/>
              <a:t>técnico</a:t>
            </a:r>
            <a:r>
              <a:rPr lang="pt-BR" dirty="0">
                <a:latin typeface="Bernard MT Condensed" panose="02050806060905020404" pitchFamily="18" charset="0"/>
              </a:rPr>
              <a:t> </a:t>
            </a:r>
            <a:r>
              <a:rPr lang="pt-BR" dirty="0"/>
              <a:t>de</a:t>
            </a:r>
            <a:r>
              <a:rPr lang="pt-BR" dirty="0">
                <a:latin typeface="Bernard MT Condensed" panose="02050806060905020404" pitchFamily="18" charset="0"/>
              </a:rPr>
              <a:t> </a:t>
            </a:r>
            <a:r>
              <a:rPr lang="pt-BR" dirty="0"/>
              <a:t>desenvolvimento</a:t>
            </a:r>
            <a:r>
              <a:rPr lang="pt-BR" dirty="0">
                <a:latin typeface="Bernard MT Condensed" panose="02050806060905020404" pitchFamily="18" charset="0"/>
              </a:rPr>
              <a:t> </a:t>
            </a:r>
            <a:r>
              <a:rPr lang="pt-BR" dirty="0"/>
              <a:t>de</a:t>
            </a:r>
            <a:r>
              <a:rPr lang="pt-BR" dirty="0">
                <a:latin typeface="Bernard MT Condensed" panose="02050806060905020404" pitchFamily="18" charset="0"/>
              </a:rPr>
              <a:t> </a:t>
            </a:r>
            <a:r>
              <a:rPr lang="pt-BR" dirty="0" smtClean="0"/>
              <a:t>sistema</a:t>
            </a:r>
          </a:p>
          <a:p>
            <a:endParaRPr lang="pt-BR" dirty="0"/>
          </a:p>
          <a:p>
            <a:r>
              <a:rPr lang="pt-BR" dirty="0" smtClean="0">
                <a:latin typeface="Bernard MT Condensed" panose="02050806060905020404" pitchFamily="18" charset="0"/>
              </a:rPr>
              <a:t>GOSTOS: </a:t>
            </a:r>
          </a:p>
          <a:p>
            <a:pPr>
              <a:buAutoNum type="arabicPeriod"/>
            </a:pPr>
            <a:r>
              <a:rPr lang="pt-BR" dirty="0" smtClean="0">
                <a:latin typeface="+mj-lt"/>
              </a:rPr>
              <a:t>Fazer manobras com a </a:t>
            </a:r>
            <a:r>
              <a:rPr lang="pt-BR" dirty="0" err="1" smtClean="0">
                <a:latin typeface="+mj-lt"/>
              </a:rPr>
              <a:t>bike</a:t>
            </a:r>
            <a:endParaRPr lang="pt-BR" dirty="0" smtClean="0">
              <a:latin typeface="+mj-lt"/>
            </a:endParaRPr>
          </a:p>
          <a:p>
            <a:pPr>
              <a:buAutoNum type="arabicPeriod"/>
            </a:pPr>
            <a:r>
              <a:rPr lang="pt-BR" dirty="0" smtClean="0">
                <a:latin typeface="+mj-lt"/>
              </a:rPr>
              <a:t>Jogar jogos no computador</a:t>
            </a:r>
          </a:p>
          <a:p>
            <a:pPr>
              <a:buAutoNum type="arabicPeriod"/>
            </a:pPr>
            <a:r>
              <a:rPr lang="pt-BR" dirty="0" smtClean="0">
                <a:latin typeface="+mj-lt"/>
              </a:rPr>
              <a:t>Ouvir musicas </a:t>
            </a:r>
          </a:p>
          <a:p>
            <a:pPr>
              <a:buAutoNum type="arabicPeriod"/>
            </a:pPr>
            <a:r>
              <a:rPr lang="pt-BR" dirty="0" smtClean="0"/>
              <a:t>Jogar futebol com meus amigos</a:t>
            </a:r>
          </a:p>
          <a:p>
            <a:pPr>
              <a:buAutoNum type="arabicPeriod"/>
            </a:pPr>
            <a:r>
              <a:rPr lang="pt-BR" dirty="0" smtClean="0"/>
              <a:t>Trabalhar na feira</a:t>
            </a:r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1348" y="2257671"/>
            <a:ext cx="2038758" cy="4469699"/>
          </a:xfrm>
          <a:prstGeom prst="rect">
            <a:avLst/>
          </a:prstGeom>
        </p:spPr>
      </p:pic>
      <p:sp>
        <p:nvSpPr>
          <p:cNvPr id="9" name="AutoShape 4" descr="blob:https://web.whatsapp.com/1ae332f7-e2f8-4a20-a5ae-82c6da811d56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6" descr="blob:https://web.whatsapp.com/1ae332f7-e2f8-4a20-a5ae-82c6da811d56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80" y="1571807"/>
            <a:ext cx="2166955" cy="38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8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605284"/>
          </a:xfrm>
        </p:spPr>
        <p:txBody>
          <a:bodyPr>
            <a:normAutofit/>
          </a:bodyPr>
          <a:lstStyle/>
          <a:p>
            <a:r>
              <a:rPr lang="pt-BR" sz="6600" dirty="0" smtClean="0">
                <a:latin typeface="Bernard MT Condensed" panose="02050806060905020404" pitchFamily="18" charset="0"/>
              </a:rPr>
              <a:t>O</a:t>
            </a:r>
            <a:r>
              <a:rPr lang="pt-BR" dirty="0" smtClean="0">
                <a:latin typeface="Bernard MT Condensed" panose="02050806060905020404" pitchFamily="18" charset="0"/>
              </a:rPr>
              <a:t> </a:t>
            </a:r>
            <a:r>
              <a:rPr lang="pt-BR" sz="6000" dirty="0">
                <a:latin typeface="Bernard MT Condensed" panose="02050806060905020404" pitchFamily="18" charset="0"/>
              </a:rPr>
              <a:t>que</a:t>
            </a:r>
            <a:r>
              <a:rPr lang="pt-BR" dirty="0">
                <a:latin typeface="Bernard MT Condensed" panose="02050806060905020404" pitchFamily="18" charset="0"/>
              </a:rPr>
              <a:t> </a:t>
            </a:r>
            <a:r>
              <a:rPr lang="pt-BR" sz="6000" dirty="0" smtClean="0">
                <a:latin typeface="Bernard MT Condensed" panose="02050806060905020404" pitchFamily="18" charset="0"/>
              </a:rPr>
              <a:t>é</a:t>
            </a:r>
            <a:r>
              <a:rPr lang="pt-BR" dirty="0" smtClean="0">
                <a:latin typeface="Bernard MT Condensed" panose="02050806060905020404" pitchFamily="18" charset="0"/>
              </a:rPr>
              <a:t> </a:t>
            </a:r>
            <a:r>
              <a:rPr lang="pt-BR" sz="6000" dirty="0">
                <a:latin typeface="Bernard MT Condensed" panose="02050806060905020404" pitchFamily="18" charset="0"/>
              </a:rPr>
              <a:t>Usuário</a:t>
            </a:r>
            <a:r>
              <a:rPr lang="pt-BR" dirty="0">
                <a:latin typeface="Bernard MT Condensed" panose="02050806060905020404" pitchFamily="18" charset="0"/>
              </a:rPr>
              <a:t> </a:t>
            </a:r>
            <a:r>
              <a:rPr lang="pt-BR" sz="6000" dirty="0">
                <a:latin typeface="Bernard MT Condensed" panose="02050806060905020404" pitchFamily="18" charset="0"/>
              </a:rPr>
              <a:t>Final</a:t>
            </a:r>
            <a:r>
              <a:rPr lang="pt-BR" dirty="0">
                <a:latin typeface="Bernard MT Condensed" panose="02050806060905020404" pitchFamily="18" charset="0"/>
              </a:rPr>
              <a:t>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90355" y="2229394"/>
            <a:ext cx="9214258" cy="3681828"/>
          </a:xfrm>
        </p:spPr>
        <p:txBody>
          <a:bodyPr>
            <a:normAutofit/>
          </a:bodyPr>
          <a:lstStyle/>
          <a:p>
            <a:r>
              <a:rPr lang="pt-BR" sz="2000" dirty="0"/>
              <a:t>O termo "usuário final" refere-se ao indivíduo ou entidade que utiliza um produto ou serviço após todas as etapas de produção e distribuição terem sido concluídas. No contexto da tecnologia, é a pessoa que utiliza um software, aplicativo ou sistema para realizar suas atividades diárias. Compreender as necessidades e preferências do usuário final é essencial para o sucesso de qualquer produto ou serviço, pois isso permite que as empresas desenvolvam soluções mais eficazes e satisfatórias, aumentando a satisfação do cliente e a fidelização.</a:t>
            </a:r>
          </a:p>
        </p:txBody>
      </p:sp>
    </p:spTree>
    <p:extLst>
      <p:ext uri="{BB962C8B-B14F-4D97-AF65-F5344CB8AC3E}">
        <p14:creationId xmlns:p14="http://schemas.microsoft.com/office/powerpoint/2010/main" val="404480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ernard MT Condensed" panose="02050806060905020404" pitchFamily="18" charset="0"/>
              </a:rPr>
              <a:t>Importância do Usuário Final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92924" y="1375954"/>
            <a:ext cx="8911687" cy="453526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Entender as necessidades e preferências do usuário final é essencial para o sucesso de qualquer produto ou serviço. Ao conhecer o perfil do usuário final, as empresas podem desenvolver soluções mais eficazes e satisfatórias, aumentando a satisfação do cliente e a fidelização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sz="3900" dirty="0" smtClean="0">
                <a:latin typeface="Bernard MT Condensed" panose="02050806060905020404" pitchFamily="18" charset="0"/>
              </a:rPr>
              <a:t>Como </a:t>
            </a:r>
            <a:r>
              <a:rPr lang="pt-BR" sz="3900" dirty="0">
                <a:latin typeface="Bernard MT Condensed" panose="02050806060905020404" pitchFamily="18" charset="0"/>
              </a:rPr>
              <a:t>Identificar o </a:t>
            </a:r>
            <a:r>
              <a:rPr lang="pt-BR" sz="3900" dirty="0" smtClean="0">
                <a:latin typeface="Bernard MT Condensed" panose="02050806060905020404" pitchFamily="18" charset="0"/>
              </a:rPr>
              <a:t>Usuário </a:t>
            </a:r>
            <a:r>
              <a:rPr lang="pt-BR" sz="3900" dirty="0">
                <a:latin typeface="Bernard MT Condensed" panose="02050806060905020404" pitchFamily="18" charset="0"/>
              </a:rPr>
              <a:t>Final</a:t>
            </a:r>
          </a:p>
          <a:p>
            <a:pPr marL="0" indent="0">
              <a:buNone/>
            </a:pPr>
            <a:endParaRPr lang="pt-BR" dirty="0" smtClean="0"/>
          </a:p>
          <a:p>
            <a:r>
              <a:rPr lang="pt-BR" dirty="0"/>
              <a:t>Para identificar o usuário final, as empresas podem realizar pesquisas de mercado, entrevistas, análise de dados e feedbacks. É importante conhecer o perfil demográfico, comportamental e psicográfico do usuário final para oferecer uma experiência personalizada e relevante.</a:t>
            </a:r>
            <a:endParaRPr lang="pt-BR" dirty="0" smtClean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sz="3600" dirty="0" smtClean="0">
                <a:latin typeface="Bernard MT Condensed" panose="020508060609050204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97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Bernard MT Condensed" panose="02050806060905020404" pitchFamily="18" charset="0"/>
              </a:rPr>
              <a:t>Benefícios de Conhecer o Usuário Final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Conhecer o usuário final permite às empresas antecipar suas necessidades, oferecer soluções inovadoras e se destacar da concorrência. Além disso, a fidelização do cliente é mais fácil quando as empresas demonstram compreensão e empatia em relação às demandas do usuário final.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835126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333333"/>
                </a:solidFill>
                <a:latin typeface="Bernard MT Condensed" panose="02050806060905020404" pitchFamily="18" charset="0"/>
              </a:rPr>
              <a:t>Desafios na Identificação do Usuário Final</a:t>
            </a:r>
            <a:r>
              <a:rPr lang="pt-BR" dirty="0">
                <a:solidFill>
                  <a:srgbClr val="333333"/>
                </a:solidFill>
                <a:latin typeface="-apple-system"/>
              </a:rPr>
              <a:t/>
            </a:r>
            <a:br>
              <a:rPr lang="pt-BR" dirty="0">
                <a:solidFill>
                  <a:srgbClr val="333333"/>
                </a:solidFill>
                <a:latin typeface="-apple-system"/>
              </a:rPr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Identificar o usuário final nem sempre é uma tarefa fácil, pois as preferências e necessidades podem variar de acordo com o contexto e o momento. É importante realizar uma análise contínua e adaptar as estratégias de acordo com as mudanças no comportamento do usuário final.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177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343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4" baseType="lpstr">
      <vt:lpstr>Adobe Gothic Std B</vt:lpstr>
      <vt:lpstr>Adobe Arabic</vt:lpstr>
      <vt:lpstr>-apple-system</vt:lpstr>
      <vt:lpstr>Arial</vt:lpstr>
      <vt:lpstr>Bernard MT Condensed</vt:lpstr>
      <vt:lpstr>Century Gothic</vt:lpstr>
      <vt:lpstr>Wingdings 3</vt:lpstr>
      <vt:lpstr>Cacho</vt:lpstr>
      <vt:lpstr>usuários finais</vt:lpstr>
      <vt:lpstr>YAN FELIPE SANTANA</vt:lpstr>
      <vt:lpstr>O que é Usuário Final?</vt:lpstr>
      <vt:lpstr>Importância do Usuário Final</vt:lpstr>
      <vt:lpstr>Benefícios de Conhecer o Usuário Final</vt:lpstr>
      <vt:lpstr>Desafios na Identificação do Usuário Final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usuários finais</dc:title>
  <dc:creator>Aluno</dc:creator>
  <cp:lastModifiedBy>Aluno</cp:lastModifiedBy>
  <cp:revision>8</cp:revision>
  <dcterms:created xsi:type="dcterms:W3CDTF">2025-08-27T17:55:10Z</dcterms:created>
  <dcterms:modified xsi:type="dcterms:W3CDTF">2025-08-27T19:34:49Z</dcterms:modified>
</cp:coreProperties>
</file>