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25915" y="6317615"/>
            <a:ext cx="288925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>
                    <a:alpha val="55000"/>
                  </a:schemeClr>
                </a:solidFill>
                <a:effectLst/>
              </a:rPr>
              <a:t>朱冲䶮制：</a:t>
            </a:r>
            <a:r>
              <a:rPr lang="en-US" altLang="zh-CN">
                <a:solidFill>
                  <a:schemeClr val="tx1">
                    <a:alpha val="55000"/>
                  </a:schemeClr>
                </a:solidFill>
                <a:effectLst/>
              </a:rPr>
              <a:t>yan624.github.io</a:t>
            </a:r>
            <a:endParaRPr lang="en-US" altLang="zh-CN">
              <a:solidFill>
                <a:schemeClr val="tx1">
                  <a:alpha val="55000"/>
                </a:schemeClr>
              </a:solidFill>
              <a:effectLst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682750" y="3231515"/>
            <a:ext cx="2884170" cy="1105200"/>
          </a:xfrm>
          <a:prstGeom prst="roundRect">
            <a:avLst/>
          </a:prstGeom>
          <a:solidFill>
            <a:srgbClr val="ED51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Encoder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247640" y="3231515"/>
            <a:ext cx="684000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RNN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79085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&lt;SOS&gt;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82080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350740" y="3231515"/>
            <a:ext cx="683895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RNN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6" name="直接箭头连接符 45"/>
          <p:cNvCxnSpPr>
            <a:stCxn id="29" idx="3"/>
            <a:endCxn id="40" idx="1"/>
          </p:cNvCxnSpPr>
          <p:nvPr/>
        </p:nvCxnSpPr>
        <p:spPr>
          <a:xfrm>
            <a:off x="5921480" y="3783965"/>
            <a:ext cx="4191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83605" y="3476625"/>
            <a:ext cx="313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</p:txBody>
      </p:sp>
      <p:sp>
        <p:nvSpPr>
          <p:cNvPr id="76" name="矩形 75"/>
          <p:cNvSpPr/>
          <p:nvPr/>
        </p:nvSpPr>
        <p:spPr>
          <a:xfrm>
            <a:off x="7579360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7448020" y="3231515"/>
            <a:ext cx="683895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RNN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40" idx="3"/>
            <a:endCxn id="77" idx="1"/>
          </p:cNvCxnSpPr>
          <p:nvPr/>
        </p:nvCxnSpPr>
        <p:spPr>
          <a:xfrm>
            <a:off x="7024475" y="3783965"/>
            <a:ext cx="41338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080885" y="3476625"/>
            <a:ext cx="313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</p:txBody>
      </p:sp>
      <p:cxnSp>
        <p:nvCxnSpPr>
          <p:cNvPr id="80" name="直接箭头连接符 79"/>
          <p:cNvCxnSpPr>
            <a:stCxn id="31" idx="0"/>
            <a:endCxn id="29" idx="2"/>
          </p:cNvCxnSpPr>
          <p:nvPr/>
        </p:nvCxnSpPr>
        <p:spPr>
          <a:xfrm flipV="1">
            <a:off x="5579745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8" idx="0"/>
            <a:endCxn id="40" idx="2"/>
          </p:cNvCxnSpPr>
          <p:nvPr/>
        </p:nvCxnSpPr>
        <p:spPr>
          <a:xfrm flipV="1">
            <a:off x="6682740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0"/>
            <a:endCxn id="77" idx="2"/>
          </p:cNvCxnSpPr>
          <p:nvPr/>
        </p:nvCxnSpPr>
        <p:spPr>
          <a:xfrm flipV="1">
            <a:off x="7780020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8793480" y="4882515"/>
            <a:ext cx="83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endParaRPr lang="en-US" altLang="zh-CN"/>
          </a:p>
        </p:txBody>
      </p:sp>
      <p:sp>
        <p:nvSpPr>
          <p:cNvPr id="84" name="矩形 83"/>
          <p:cNvSpPr/>
          <p:nvPr/>
        </p:nvSpPr>
        <p:spPr>
          <a:xfrm>
            <a:off x="5379720" y="2149475"/>
            <a:ext cx="421200" cy="68400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480370" y="2150215"/>
            <a:ext cx="421005" cy="683895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580825" y="2150850"/>
            <a:ext cx="421005" cy="683895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29" idx="0"/>
            <a:endCxn id="84" idx="2"/>
          </p:cNvCxnSpPr>
          <p:nvPr/>
        </p:nvCxnSpPr>
        <p:spPr>
          <a:xfrm flipV="1">
            <a:off x="5579745" y="2833370"/>
            <a:ext cx="635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0" idx="0"/>
            <a:endCxn id="85" idx="2"/>
          </p:cNvCxnSpPr>
          <p:nvPr/>
        </p:nvCxnSpPr>
        <p:spPr>
          <a:xfrm flipH="1" flipV="1">
            <a:off x="6680835" y="2834005"/>
            <a:ext cx="190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0"/>
            <a:endCxn id="86" idx="2"/>
          </p:cNvCxnSpPr>
          <p:nvPr/>
        </p:nvCxnSpPr>
        <p:spPr>
          <a:xfrm flipV="1">
            <a:off x="7780020" y="2834640"/>
            <a:ext cx="127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5379720" y="761365"/>
            <a:ext cx="2620645" cy="259080"/>
          </a:xfrm>
          <a:prstGeom prst="roundRect">
            <a:avLst/>
          </a:prstGeom>
          <a:solidFill>
            <a:srgbClr val="F6D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Linear + softmax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91" name="曲线连接符 90"/>
          <p:cNvCxnSpPr>
            <a:stCxn id="84" idx="0"/>
          </p:cNvCxnSpPr>
          <p:nvPr/>
        </p:nvCxnSpPr>
        <p:spPr>
          <a:xfrm rot="16200000" flipV="1">
            <a:off x="4871403" y="1440498"/>
            <a:ext cx="358775" cy="1059180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86" idx="0"/>
          </p:cNvCxnSpPr>
          <p:nvPr/>
        </p:nvCxnSpPr>
        <p:spPr>
          <a:xfrm rot="16200000" flipV="1">
            <a:off x="5977255" y="346710"/>
            <a:ext cx="365125" cy="32423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410575" y="326390"/>
            <a:ext cx="160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predicted word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5416550" y="31115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sp>
        <p:nvSpPr>
          <p:cNvPr id="99" name="文本框 98"/>
          <p:cNvSpPr txBox="1"/>
          <p:nvPr/>
        </p:nvSpPr>
        <p:spPr>
          <a:xfrm>
            <a:off x="6516370" y="311150"/>
            <a:ext cx="354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B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sp>
        <p:nvSpPr>
          <p:cNvPr id="100" name="文本框 99"/>
          <p:cNvSpPr txBox="1"/>
          <p:nvPr/>
        </p:nvSpPr>
        <p:spPr>
          <a:xfrm>
            <a:off x="7614920" y="311150"/>
            <a:ext cx="351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C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cxnSp>
        <p:nvCxnSpPr>
          <p:cNvPr id="104" name="曲线连接符 103"/>
          <p:cNvCxnSpPr>
            <a:stCxn id="98" idx="3"/>
            <a:endCxn id="2" idx="2"/>
          </p:cNvCxnSpPr>
          <p:nvPr/>
        </p:nvCxnSpPr>
        <p:spPr>
          <a:xfrm>
            <a:off x="5764530" y="495300"/>
            <a:ext cx="929640" cy="5247640"/>
          </a:xfrm>
          <a:prstGeom prst="curvedConnector4">
            <a:avLst>
              <a:gd name="adj1" fmla="val 38661"/>
              <a:gd name="adj2" fmla="val 1045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/>
          <p:cNvCxnSpPr>
            <a:stCxn id="99" idx="3"/>
            <a:endCxn id="3" idx="2"/>
          </p:cNvCxnSpPr>
          <p:nvPr/>
        </p:nvCxnSpPr>
        <p:spPr>
          <a:xfrm>
            <a:off x="6870700" y="510540"/>
            <a:ext cx="919480" cy="5232400"/>
          </a:xfrm>
          <a:prstGeom prst="curvedConnector4">
            <a:avLst>
              <a:gd name="adj1" fmla="val 38536"/>
              <a:gd name="adj2" fmla="val 104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5723890" y="1873885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look-up</a:t>
            </a:r>
            <a:endParaRPr lang="en-US" altLang="zh-CN" sz="1200"/>
          </a:p>
        </p:txBody>
      </p:sp>
      <p:sp>
        <p:nvSpPr>
          <p:cNvPr id="107" name="文本框 106"/>
          <p:cNvSpPr txBox="1"/>
          <p:nvPr/>
        </p:nvSpPr>
        <p:spPr>
          <a:xfrm>
            <a:off x="6831965" y="1873885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look-up</a:t>
            </a:r>
            <a:endParaRPr lang="en-US" altLang="zh-CN" sz="1200"/>
          </a:p>
        </p:txBody>
      </p:sp>
      <p:cxnSp>
        <p:nvCxnSpPr>
          <p:cNvPr id="108" name="直接箭头连接符 107"/>
          <p:cNvCxnSpPr>
            <a:stCxn id="26" idx="3"/>
            <a:endCxn id="29" idx="1"/>
          </p:cNvCxnSpPr>
          <p:nvPr/>
        </p:nvCxnSpPr>
        <p:spPr>
          <a:xfrm>
            <a:off x="4556760" y="3783965"/>
            <a:ext cx="680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4725035" y="347662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</a:t>
            </a:r>
            <a:r>
              <a:rPr lang="en-US" altLang="zh-CN" sz="1200" baseline="-25000"/>
              <a:t>0</a:t>
            </a:r>
            <a:endParaRPr lang="en-US" altLang="zh-CN" sz="1200" baseline="-25000"/>
          </a:p>
        </p:txBody>
      </p:sp>
      <p:sp>
        <p:nvSpPr>
          <p:cNvPr id="125" name="矩形 124"/>
          <p:cNvSpPr/>
          <p:nvPr/>
        </p:nvSpPr>
        <p:spPr>
          <a:xfrm>
            <a:off x="1878330" y="4724400"/>
            <a:ext cx="2493645" cy="683895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26" idx="2"/>
          </p:cNvCxnSpPr>
          <p:nvPr/>
        </p:nvCxnSpPr>
        <p:spPr>
          <a:xfrm flipH="1" flipV="1">
            <a:off x="3114675" y="4336415"/>
            <a:ext cx="635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878330" y="2150745"/>
            <a:ext cx="2494800" cy="68400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26" idx="0"/>
            <a:endCxn id="127" idx="2"/>
          </p:cNvCxnSpPr>
          <p:nvPr/>
        </p:nvCxnSpPr>
        <p:spPr>
          <a:xfrm flipV="1">
            <a:off x="3114675" y="2834640"/>
            <a:ext cx="127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8542020" y="2306955"/>
            <a:ext cx="1335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hidden state</a:t>
            </a:r>
            <a:endParaRPr lang="en-US" altLang="zh-CN"/>
          </a:p>
        </p:txBody>
      </p:sp>
      <p:sp>
        <p:nvSpPr>
          <p:cNvPr id="130" name="圆角矩形 129"/>
          <p:cNvSpPr/>
          <p:nvPr/>
        </p:nvSpPr>
        <p:spPr>
          <a:xfrm>
            <a:off x="1684020" y="1208405"/>
            <a:ext cx="2884170" cy="594995"/>
          </a:xfrm>
          <a:prstGeom prst="roundRect">
            <a:avLst>
              <a:gd name="adj" fmla="val 13904"/>
            </a:avLst>
          </a:prstGeom>
          <a:solidFill>
            <a:srgbClr val="F4CE6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Attention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 flipH="1" flipV="1">
            <a:off x="2123440" y="1805940"/>
            <a:ext cx="3175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5368925" y="1338580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1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37" name="直接箭头连接符 136"/>
          <p:cNvCxnSpPr>
            <a:stCxn id="130" idx="3"/>
            <a:endCxn id="136" idx="1"/>
          </p:cNvCxnSpPr>
          <p:nvPr/>
        </p:nvCxnSpPr>
        <p:spPr>
          <a:xfrm flipV="1">
            <a:off x="4558030" y="1505585"/>
            <a:ext cx="8007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 flipV="1">
            <a:off x="2354580" y="1805305"/>
            <a:ext cx="3175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 flipV="1">
            <a:off x="4165600" y="1805940"/>
            <a:ext cx="3175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H="1" flipV="1">
            <a:off x="3060700" y="1807845"/>
            <a:ext cx="3175" cy="3460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 flipV="1">
            <a:off x="3413125" y="1807845"/>
            <a:ext cx="3175" cy="34607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6" idx="0"/>
          </p:cNvCxnSpPr>
          <p:nvPr/>
        </p:nvCxnSpPr>
        <p:spPr>
          <a:xfrm flipV="1">
            <a:off x="5569585" y="1017270"/>
            <a:ext cx="571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6471285" y="1338580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4" idx="0"/>
          </p:cNvCxnSpPr>
          <p:nvPr/>
        </p:nvCxnSpPr>
        <p:spPr>
          <a:xfrm flipV="1">
            <a:off x="6671945" y="1017270"/>
            <a:ext cx="571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7569200" y="1339215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cxnSp>
        <p:nvCxnSpPr>
          <p:cNvPr id="147" name="直接箭头连接符 146"/>
          <p:cNvCxnSpPr>
            <a:stCxn id="146" idx="0"/>
          </p:cNvCxnSpPr>
          <p:nvPr/>
        </p:nvCxnSpPr>
        <p:spPr>
          <a:xfrm flipV="1">
            <a:off x="7769860" y="1017905"/>
            <a:ext cx="571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>
            <a:stCxn id="85" idx="0"/>
          </p:cNvCxnSpPr>
          <p:nvPr/>
        </p:nvCxnSpPr>
        <p:spPr>
          <a:xfrm rot="16200000" flipV="1">
            <a:off x="5421630" y="890905"/>
            <a:ext cx="364490" cy="21539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8452485" y="1304290"/>
            <a:ext cx="1513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context vector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379085" y="5408295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0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98160" y="5391150"/>
            <a:ext cx="412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=0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483350" y="5408930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1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79360" y="5408930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2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8965" y="5408930"/>
            <a:ext cx="2342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Loung Local </a:t>
            </a:r>
            <a:r>
              <a:rPr lang="en-US" altLang="zh-CN" sz="2000" b="1"/>
              <a:t>Attention</a:t>
            </a: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ID="27" presetClass="emph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autoRev="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autoRev="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500" autoRev="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autoRev="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"/>
                            </p:stCondLst>
                            <p:childTnLst>
                              <p:par>
                                <p:cTn id="6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"/>
                            </p:stCondLst>
                            <p:childTnLst>
                              <p:par>
                                <p:cTn id="82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800"/>
                            </p:stCondLst>
                            <p:childTnLst>
                              <p:par>
                                <p:cTn id="10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300"/>
                            </p:stCondLst>
                            <p:childTnLst>
                              <p:par>
                                <p:cTn id="11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800"/>
                            </p:stCondLst>
                            <p:childTnLst>
                              <p:par>
                                <p:cTn id="1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300"/>
                            </p:stCondLst>
                            <p:childTnLst>
                              <p:par>
                                <p:cTn id="12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800"/>
                            </p:stCondLst>
                            <p:childTnLst>
                              <p:par>
                                <p:cTn id="13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300"/>
                            </p:stCondLst>
                            <p:childTnLst>
                              <p:par>
                                <p:cTn id="14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800"/>
                            </p:stCondLst>
                            <p:childTnLst>
                              <p:par>
                                <p:cTn id="150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00"/>
                            </p:stCondLst>
                            <p:childTnLst>
                              <p:par>
                                <p:cTn id="17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800"/>
                            </p:stCondLst>
                            <p:childTnLst>
                              <p:par>
                                <p:cTn id="186" presetID="32" presetClass="emph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20000">
                                      <p:cBhvr>
                                        <p:cTn id="1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9" presetID="27" presetClass="emph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25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1" dur="25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2" dur="25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5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00"/>
                            </p:stCondLst>
                            <p:childTnLst>
                              <p:par>
                                <p:cTn id="21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2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200"/>
                            </p:stCondLst>
                            <p:childTnLst>
                              <p:par>
                                <p:cTn id="247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500"/>
                            </p:stCondLst>
                            <p:childTnLst>
                              <p:par>
                                <p:cTn id="25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0"/>
                            </p:stCondLst>
                            <p:childTnLst>
                              <p:par>
                                <p:cTn id="264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6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7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4800"/>
                            </p:stCondLst>
                            <p:childTnLst>
                              <p:par>
                                <p:cTn id="27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7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3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6300"/>
                            </p:stCondLst>
                            <p:childTnLst>
                              <p:par>
                                <p:cTn id="287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250" autoRev="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9" dur="250" autoRev="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0" dur="250" autoRev="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250" autoRev="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7100"/>
                            </p:stCondLst>
                            <p:childTnLst>
                              <p:par>
                                <p:cTn id="29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7600"/>
                            </p:stCondLst>
                            <p:childTnLst>
                              <p:par>
                                <p:cTn id="300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6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8600"/>
                            </p:stCondLst>
                            <p:childTnLst>
                              <p:par>
                                <p:cTn id="310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50" autoRev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2" dur="250" autoRev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3" dur="250" autoRev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250" autoRev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6" presetClass="entr" presetSubtype="2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7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00"/>
                            </p:stCondLst>
                            <p:childTnLst>
                              <p:par>
                                <p:cTn id="32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700"/>
                            </p:stCondLst>
                            <p:childTnLst>
                              <p:par>
                                <p:cTn id="33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200"/>
                            </p:stCondLst>
                            <p:childTnLst>
                              <p:par>
                                <p:cTn id="358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3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5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500"/>
                            </p:stCondLst>
                            <p:childTnLst>
                              <p:par>
                                <p:cTn id="36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000"/>
                            </p:stCondLst>
                            <p:childTnLst>
                              <p:par>
                                <p:cTn id="375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7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8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4800"/>
                            </p:stCondLst>
                            <p:childTnLst>
                              <p:par>
                                <p:cTn id="38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8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63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6300"/>
                            </p:stCondLst>
                            <p:childTnLst>
                              <p:par>
                                <p:cTn id="398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9" dur="250" autoRev="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0" dur="250" autoRev="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1" dur="250" autoRev="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250" autoRev="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7100"/>
                            </p:stCondLst>
                            <p:childTnLst>
                              <p:par>
                                <p:cTn id="40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7600"/>
                            </p:stCondLst>
                            <p:childTnLst>
                              <p:par>
                                <p:cTn id="411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8600"/>
                            </p:stCondLst>
                            <p:childTnLst>
                              <p:par>
                                <p:cTn id="4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8600"/>
                            </p:stCondLst>
                            <p:childTnLst>
                              <p:par>
                                <p:cTn id="42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2" dur="25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3" dur="25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4" dur="25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25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125" grpId="0" bldLvl="0" animBg="1"/>
      <p:bldP spid="127" grpId="0" bldLvl="0" animBg="1"/>
      <p:bldP spid="127" grpId="1" bldLvl="0" animBg="1"/>
      <p:bldP spid="109" grpId="0"/>
      <p:bldP spid="29" grpId="0" bldLvl="0" animBg="1"/>
      <p:bldP spid="29" grpId="1" bldLvl="0" animBg="1"/>
      <p:bldP spid="84" grpId="0" bldLvl="0" animBg="1"/>
      <p:bldP spid="84" grpId="1" bldLvl="0" animBg="1"/>
      <p:bldP spid="90" grpId="0" bldLvl="0" animBg="1"/>
      <p:bldP spid="90" grpId="1" bldLvl="0" animBg="1"/>
      <p:bldP spid="98" grpId="0"/>
      <p:bldP spid="98" grpId="1"/>
      <p:bldP spid="31" grpId="1" bldLvl="0" animBg="1"/>
      <p:bldP spid="38" grpId="0" bldLvl="0" animBg="1"/>
      <p:bldP spid="106" grpId="0"/>
      <p:bldP spid="40" grpId="0" bldLvl="0" animBg="1"/>
      <p:bldP spid="40" grpId="1" bldLvl="0" animBg="1"/>
      <p:bldP spid="47" grpId="0"/>
      <p:bldP spid="85" grpId="0" bldLvl="0" animBg="1"/>
      <p:bldP spid="85" grpId="1" bldLvl="0" animBg="1"/>
      <p:bldP spid="76" grpId="0" bldLvl="0" animBg="1"/>
      <p:bldP spid="107" grpId="0"/>
      <p:bldP spid="77" grpId="0" bldLvl="0" animBg="1"/>
      <p:bldP spid="77" grpId="1" bldLvl="0" animBg="1"/>
      <p:bldP spid="79" grpId="0"/>
      <p:bldP spid="86" grpId="0" bldLvl="0" animBg="1"/>
      <p:bldP spid="86" grpId="1" bldLvl="0" animBg="1"/>
      <p:bldP spid="90" grpId="2" bldLvl="0" animBg="1"/>
      <p:bldP spid="90" grpId="3" bldLvl="0" animBg="1"/>
      <p:bldP spid="100" grpId="0"/>
      <p:bldP spid="99" grpId="0"/>
      <p:bldP spid="99" grpId="1"/>
      <p:bldP spid="100" grpId="1"/>
      <p:bldP spid="106" grpId="1"/>
      <p:bldP spid="107" grpId="1"/>
      <p:bldP spid="83" grpId="0"/>
      <p:bldP spid="129" grpId="0"/>
      <p:bldP spid="97" grpId="0"/>
      <p:bldP spid="130" grpId="0" bldLvl="0" animBg="1"/>
      <p:bldP spid="130" grpId="1" bldLvl="0" animBg="1"/>
      <p:bldP spid="136" grpId="0" bldLvl="0" animBg="1"/>
      <p:bldP spid="136" grpId="1" bldLvl="0" animBg="1"/>
      <p:bldP spid="144" grpId="0" bldLvl="0" animBg="1"/>
      <p:bldP spid="144" grpId="1" bldLvl="0" animBg="1"/>
      <p:bldP spid="146" grpId="0" bldLvl="0" animBg="1"/>
      <p:bldP spid="146" grpId="1" bldLvl="0" animBg="1"/>
      <p:bldP spid="130" grpId="2" bldLvl="0" animBg="1"/>
      <p:bldP spid="130" grpId="3" bldLvl="0" animBg="1"/>
      <p:bldP spid="151" grpId="0"/>
      <p:bldP spid="9" grpId="0" bldLvl="0" animBg="1"/>
      <p:bldP spid="10" grpId="0"/>
      <p:bldP spid="2" grpId="0" bldLvl="0" animBg="1"/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25915" y="6317615"/>
            <a:ext cx="288925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>
                    <a:alpha val="55000"/>
                  </a:schemeClr>
                </a:solidFill>
                <a:effectLst/>
              </a:rPr>
              <a:t>朱冲䶮制：</a:t>
            </a:r>
            <a:r>
              <a:rPr lang="en-US" altLang="zh-CN">
                <a:solidFill>
                  <a:schemeClr val="tx1">
                    <a:alpha val="55000"/>
                  </a:schemeClr>
                </a:solidFill>
                <a:effectLst/>
              </a:rPr>
              <a:t>yan624.github.io</a:t>
            </a:r>
            <a:endParaRPr lang="en-US" altLang="zh-CN">
              <a:solidFill>
                <a:schemeClr val="tx1">
                  <a:alpha val="55000"/>
                </a:schemeClr>
              </a:solidFill>
              <a:effectLst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682750" y="3231515"/>
            <a:ext cx="2884170" cy="1105200"/>
          </a:xfrm>
          <a:prstGeom prst="roundRect">
            <a:avLst/>
          </a:prstGeom>
          <a:solidFill>
            <a:srgbClr val="ED51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Encoder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247640" y="3231515"/>
            <a:ext cx="684000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RNN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79085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&lt;SOS&gt;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82080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350740" y="3231515"/>
            <a:ext cx="683895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RNN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6" name="直接箭头连接符 45"/>
          <p:cNvCxnSpPr>
            <a:stCxn id="29" idx="3"/>
            <a:endCxn id="40" idx="1"/>
          </p:cNvCxnSpPr>
          <p:nvPr/>
        </p:nvCxnSpPr>
        <p:spPr>
          <a:xfrm>
            <a:off x="5921480" y="3783965"/>
            <a:ext cx="4191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83605" y="3476625"/>
            <a:ext cx="313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</p:txBody>
      </p:sp>
      <p:sp>
        <p:nvSpPr>
          <p:cNvPr id="76" name="矩形 75"/>
          <p:cNvSpPr/>
          <p:nvPr/>
        </p:nvSpPr>
        <p:spPr>
          <a:xfrm>
            <a:off x="7579360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7448020" y="3231515"/>
            <a:ext cx="683895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RNN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40" idx="3"/>
            <a:endCxn id="77" idx="1"/>
          </p:cNvCxnSpPr>
          <p:nvPr/>
        </p:nvCxnSpPr>
        <p:spPr>
          <a:xfrm>
            <a:off x="7024475" y="3783965"/>
            <a:ext cx="41338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080885" y="3476625"/>
            <a:ext cx="313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</p:txBody>
      </p:sp>
      <p:cxnSp>
        <p:nvCxnSpPr>
          <p:cNvPr id="80" name="直接箭头连接符 79"/>
          <p:cNvCxnSpPr>
            <a:stCxn id="31" idx="0"/>
            <a:endCxn id="29" idx="2"/>
          </p:cNvCxnSpPr>
          <p:nvPr/>
        </p:nvCxnSpPr>
        <p:spPr>
          <a:xfrm flipV="1">
            <a:off x="5579745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8" idx="0"/>
            <a:endCxn id="40" idx="2"/>
          </p:cNvCxnSpPr>
          <p:nvPr/>
        </p:nvCxnSpPr>
        <p:spPr>
          <a:xfrm flipV="1">
            <a:off x="6682740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0"/>
            <a:endCxn id="77" idx="2"/>
          </p:cNvCxnSpPr>
          <p:nvPr/>
        </p:nvCxnSpPr>
        <p:spPr>
          <a:xfrm flipV="1">
            <a:off x="7780020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8793480" y="4882515"/>
            <a:ext cx="83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endParaRPr lang="en-US" altLang="zh-CN"/>
          </a:p>
        </p:txBody>
      </p:sp>
      <p:sp>
        <p:nvSpPr>
          <p:cNvPr id="84" name="矩形 83"/>
          <p:cNvSpPr/>
          <p:nvPr/>
        </p:nvSpPr>
        <p:spPr>
          <a:xfrm>
            <a:off x="5379720" y="2149475"/>
            <a:ext cx="421200" cy="68400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480370" y="2150215"/>
            <a:ext cx="421005" cy="683895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580825" y="2150850"/>
            <a:ext cx="421005" cy="683895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29" idx="0"/>
            <a:endCxn id="84" idx="2"/>
          </p:cNvCxnSpPr>
          <p:nvPr/>
        </p:nvCxnSpPr>
        <p:spPr>
          <a:xfrm flipV="1">
            <a:off x="5579745" y="2833370"/>
            <a:ext cx="635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0" idx="0"/>
            <a:endCxn id="85" idx="2"/>
          </p:cNvCxnSpPr>
          <p:nvPr/>
        </p:nvCxnSpPr>
        <p:spPr>
          <a:xfrm flipH="1" flipV="1">
            <a:off x="6680835" y="2834005"/>
            <a:ext cx="190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0"/>
            <a:endCxn id="86" idx="2"/>
          </p:cNvCxnSpPr>
          <p:nvPr/>
        </p:nvCxnSpPr>
        <p:spPr>
          <a:xfrm flipV="1">
            <a:off x="7780020" y="2834640"/>
            <a:ext cx="127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5379720" y="761365"/>
            <a:ext cx="2620645" cy="259080"/>
          </a:xfrm>
          <a:prstGeom prst="roundRect">
            <a:avLst/>
          </a:prstGeom>
          <a:solidFill>
            <a:srgbClr val="F6D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Linear + softmax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91" name="曲线连接符 90"/>
          <p:cNvCxnSpPr>
            <a:stCxn id="84" idx="0"/>
          </p:cNvCxnSpPr>
          <p:nvPr/>
        </p:nvCxnSpPr>
        <p:spPr>
          <a:xfrm rot="16200000" flipV="1">
            <a:off x="4871403" y="1440498"/>
            <a:ext cx="358775" cy="1059180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86" idx="0"/>
          </p:cNvCxnSpPr>
          <p:nvPr/>
        </p:nvCxnSpPr>
        <p:spPr>
          <a:xfrm rot="16200000" flipV="1">
            <a:off x="5977255" y="346710"/>
            <a:ext cx="365125" cy="32423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410575" y="326390"/>
            <a:ext cx="160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predicted word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5416550" y="31115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sp>
        <p:nvSpPr>
          <p:cNvPr id="99" name="文本框 98"/>
          <p:cNvSpPr txBox="1"/>
          <p:nvPr/>
        </p:nvSpPr>
        <p:spPr>
          <a:xfrm>
            <a:off x="6516370" y="311150"/>
            <a:ext cx="354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B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sp>
        <p:nvSpPr>
          <p:cNvPr id="100" name="文本框 99"/>
          <p:cNvSpPr txBox="1"/>
          <p:nvPr/>
        </p:nvSpPr>
        <p:spPr>
          <a:xfrm>
            <a:off x="7614920" y="311150"/>
            <a:ext cx="351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C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cxnSp>
        <p:nvCxnSpPr>
          <p:cNvPr id="104" name="曲线连接符 103"/>
          <p:cNvCxnSpPr>
            <a:stCxn id="98" idx="3"/>
            <a:endCxn id="2" idx="2"/>
          </p:cNvCxnSpPr>
          <p:nvPr/>
        </p:nvCxnSpPr>
        <p:spPr>
          <a:xfrm>
            <a:off x="5764530" y="495300"/>
            <a:ext cx="929640" cy="5247640"/>
          </a:xfrm>
          <a:prstGeom prst="curvedConnector4">
            <a:avLst>
              <a:gd name="adj1" fmla="val 38661"/>
              <a:gd name="adj2" fmla="val 1045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/>
          <p:cNvCxnSpPr>
            <a:stCxn id="99" idx="3"/>
            <a:endCxn id="11" idx="2"/>
          </p:cNvCxnSpPr>
          <p:nvPr/>
        </p:nvCxnSpPr>
        <p:spPr>
          <a:xfrm>
            <a:off x="6870700" y="510540"/>
            <a:ext cx="919480" cy="5232400"/>
          </a:xfrm>
          <a:prstGeom prst="curvedConnector4">
            <a:avLst>
              <a:gd name="adj1" fmla="val 38536"/>
              <a:gd name="adj2" fmla="val 104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26" idx="3"/>
            <a:endCxn id="29" idx="1"/>
          </p:cNvCxnSpPr>
          <p:nvPr/>
        </p:nvCxnSpPr>
        <p:spPr>
          <a:xfrm>
            <a:off x="4556760" y="3783965"/>
            <a:ext cx="680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4725035" y="347662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</a:t>
            </a:r>
            <a:r>
              <a:rPr lang="en-US" altLang="zh-CN" sz="1200" baseline="-25000"/>
              <a:t>0</a:t>
            </a:r>
            <a:endParaRPr lang="en-US" altLang="zh-CN" sz="1200" baseline="-25000"/>
          </a:p>
        </p:txBody>
      </p:sp>
      <p:sp>
        <p:nvSpPr>
          <p:cNvPr id="125" name="矩形 124"/>
          <p:cNvSpPr/>
          <p:nvPr/>
        </p:nvSpPr>
        <p:spPr>
          <a:xfrm>
            <a:off x="1878330" y="4724400"/>
            <a:ext cx="2493645" cy="683895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26" idx="2"/>
          </p:cNvCxnSpPr>
          <p:nvPr/>
        </p:nvCxnSpPr>
        <p:spPr>
          <a:xfrm flipH="1" flipV="1">
            <a:off x="3114675" y="4336415"/>
            <a:ext cx="635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878330" y="2150745"/>
            <a:ext cx="2494800" cy="68400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26" idx="0"/>
            <a:endCxn id="127" idx="2"/>
          </p:cNvCxnSpPr>
          <p:nvPr/>
        </p:nvCxnSpPr>
        <p:spPr>
          <a:xfrm flipV="1">
            <a:off x="3114675" y="2834640"/>
            <a:ext cx="127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8542020" y="2306955"/>
            <a:ext cx="1335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hidden state</a:t>
            </a:r>
            <a:endParaRPr lang="en-US" altLang="zh-CN"/>
          </a:p>
        </p:txBody>
      </p:sp>
      <p:sp>
        <p:nvSpPr>
          <p:cNvPr id="130" name="圆角矩形 129"/>
          <p:cNvSpPr/>
          <p:nvPr/>
        </p:nvSpPr>
        <p:spPr>
          <a:xfrm>
            <a:off x="1684020" y="1208405"/>
            <a:ext cx="2884170" cy="594995"/>
          </a:xfrm>
          <a:prstGeom prst="roundRect">
            <a:avLst>
              <a:gd name="adj" fmla="val 13904"/>
            </a:avLst>
          </a:prstGeom>
          <a:solidFill>
            <a:srgbClr val="F4CE6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Attention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 flipH="1" flipV="1">
            <a:off x="2123440" y="1805940"/>
            <a:ext cx="3175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5840730" y="1338580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2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37" name="直接箭头连接符 136"/>
          <p:cNvCxnSpPr>
            <a:stCxn id="130" idx="3"/>
            <a:endCxn id="136" idx="1"/>
          </p:cNvCxnSpPr>
          <p:nvPr/>
        </p:nvCxnSpPr>
        <p:spPr>
          <a:xfrm flipV="1">
            <a:off x="4568190" y="1505585"/>
            <a:ext cx="1272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 flipV="1">
            <a:off x="2354580" y="1805305"/>
            <a:ext cx="3175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 flipV="1">
            <a:off x="4165600" y="1805940"/>
            <a:ext cx="3175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H="1" flipV="1">
            <a:off x="3060700" y="1807845"/>
            <a:ext cx="3175" cy="3460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 flipV="1">
            <a:off x="3413125" y="1807845"/>
            <a:ext cx="3175" cy="34607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6943090" y="1338580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cxnSp>
        <p:nvCxnSpPr>
          <p:cNvPr id="148" name="曲线连接符 147"/>
          <p:cNvCxnSpPr>
            <a:stCxn id="85" idx="0"/>
          </p:cNvCxnSpPr>
          <p:nvPr/>
        </p:nvCxnSpPr>
        <p:spPr>
          <a:xfrm rot="16200000" flipV="1">
            <a:off x="5421630" y="890905"/>
            <a:ext cx="364490" cy="21539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8452485" y="1304290"/>
            <a:ext cx="1513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context vector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84" idx="0"/>
          </p:cNvCxnSpPr>
          <p:nvPr/>
        </p:nvCxnSpPr>
        <p:spPr>
          <a:xfrm flipV="1">
            <a:off x="5590540" y="1021080"/>
            <a:ext cx="7620" cy="11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5" idx="0"/>
            <a:endCxn id="90" idx="2"/>
          </p:cNvCxnSpPr>
          <p:nvPr/>
        </p:nvCxnSpPr>
        <p:spPr>
          <a:xfrm flipH="1" flipV="1">
            <a:off x="6690360" y="1020445"/>
            <a:ext cx="635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86" idx="0"/>
          </p:cNvCxnSpPr>
          <p:nvPr/>
        </p:nvCxnSpPr>
        <p:spPr>
          <a:xfrm flipV="1">
            <a:off x="7791450" y="1010920"/>
            <a:ext cx="1270" cy="1139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001635" y="1339215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4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9085" y="5408295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1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98160" y="5391150"/>
            <a:ext cx="412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=0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483350" y="5408930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2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79360" y="5408930"/>
            <a:ext cx="421005" cy="33401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3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73895" y="5408930"/>
            <a:ext cx="21926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Bahdanau </a:t>
            </a:r>
            <a:r>
              <a:rPr lang="en-US" altLang="zh-CN" sz="2000" b="1"/>
              <a:t>Attention</a:t>
            </a: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ID="27" presetClass="emph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autoRev="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autoRev="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500" autoRev="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autoRev="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"/>
                            </p:stCondLst>
                            <p:childTnLst>
                              <p:par>
                                <p:cTn id="6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"/>
                            </p:stCondLst>
                            <p:childTnLst>
                              <p:par>
                                <p:cTn id="82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800"/>
                            </p:stCondLst>
                            <p:childTnLst>
                              <p:par>
                                <p:cTn id="10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300"/>
                            </p:stCondLst>
                            <p:childTnLst>
                              <p:par>
                                <p:cTn id="11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800"/>
                            </p:stCondLst>
                            <p:childTnLst>
                              <p:par>
                                <p:cTn id="1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300"/>
                            </p:stCondLst>
                            <p:childTnLst>
                              <p:par>
                                <p:cTn id="12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800"/>
                            </p:stCondLst>
                            <p:childTnLst>
                              <p:par>
                                <p:cTn id="13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300"/>
                            </p:stCondLst>
                            <p:childTnLst>
                              <p:par>
                                <p:cTn id="14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800"/>
                            </p:stCondLst>
                            <p:childTnLst>
                              <p:par>
                                <p:cTn id="150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0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2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20000">
                                      <p:cBhvr>
                                        <p:cTn id="1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3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300"/>
                            </p:stCondLst>
                            <p:childTnLst>
                              <p:par>
                                <p:cTn id="196" presetID="27" presetClass="emph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25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8" dur="25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25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5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2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00"/>
                            </p:stCondLst>
                            <p:childTnLst>
                              <p:par>
                                <p:cTn id="21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200"/>
                            </p:stCondLst>
                            <p:childTnLst>
                              <p:par>
                                <p:cTn id="234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50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000"/>
                            </p:stCondLst>
                            <p:childTnLst>
                              <p:par>
                                <p:cTn id="251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3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800"/>
                            </p:stCondLst>
                            <p:childTnLst>
                              <p:par>
                                <p:cTn id="25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300"/>
                            </p:stCondLst>
                            <p:childTnLst>
                              <p:par>
                                <p:cTn id="264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300"/>
                            </p:stCondLst>
                            <p:childTnLst>
                              <p:par>
                                <p:cTn id="27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8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800"/>
                            </p:stCondLst>
                            <p:childTnLst>
                              <p:par>
                                <p:cTn id="281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250" autoRev="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3" dur="250" autoRev="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4" dur="250" autoRev="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50" autoRev="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66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600"/>
                            </p:stCondLst>
                            <p:childTnLst>
                              <p:par>
                                <p:cTn id="296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7" dur="250" autoRev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8" dur="250" autoRev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9" dur="250" autoRev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50" autoRev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6" presetClass="entr" presetSubtype="2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00"/>
                            </p:stCondLst>
                            <p:childTnLst>
                              <p:par>
                                <p:cTn id="3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700"/>
                            </p:stCondLst>
                            <p:childTnLst>
                              <p:par>
                                <p:cTn id="31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34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3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5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3000"/>
                            </p:stCondLst>
                            <p:childTnLst>
                              <p:par>
                                <p:cTn id="351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2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3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800"/>
                            </p:stCondLst>
                            <p:childTnLst>
                              <p:par>
                                <p:cTn id="35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4300"/>
                            </p:stCondLst>
                            <p:childTnLst>
                              <p:par>
                                <p:cTn id="364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300"/>
                            </p:stCondLst>
                            <p:childTnLst>
                              <p:par>
                                <p:cTn id="37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800"/>
                            </p:stCondLst>
                            <p:childTnLst>
                              <p:par>
                                <p:cTn id="3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800"/>
                            </p:stCondLst>
                            <p:childTnLst>
                              <p:par>
                                <p:cTn id="381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3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4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6600"/>
                            </p:stCondLst>
                            <p:childTnLst>
                              <p:par>
                                <p:cTn id="3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6600"/>
                            </p:stCondLst>
                            <p:childTnLst>
                              <p:par>
                                <p:cTn id="396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7" dur="25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8" dur="25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9" dur="25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25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125" grpId="0" bldLvl="0" animBg="1"/>
      <p:bldP spid="127" grpId="0" bldLvl="0" animBg="1"/>
      <p:bldP spid="127" grpId="1" bldLvl="0" animBg="1"/>
      <p:bldP spid="109" grpId="0"/>
      <p:bldP spid="29" grpId="0" bldLvl="0" animBg="1"/>
      <p:bldP spid="29" grpId="1" bldLvl="0" animBg="1"/>
      <p:bldP spid="84" grpId="0" bldLvl="0" animBg="1"/>
      <p:bldP spid="84" grpId="1" bldLvl="0" animBg="1"/>
      <p:bldP spid="90" grpId="0" bldLvl="0" animBg="1"/>
      <p:bldP spid="90" grpId="1" bldLvl="0" animBg="1"/>
      <p:bldP spid="98" grpId="0"/>
      <p:bldP spid="98" grpId="1"/>
      <p:bldP spid="31" grpId="1" bldLvl="0" animBg="1"/>
      <p:bldP spid="38" grpId="0" bldLvl="0" animBg="1"/>
      <p:bldP spid="40" grpId="0" bldLvl="0" animBg="1"/>
      <p:bldP spid="40" grpId="1" bldLvl="0" animBg="1"/>
      <p:bldP spid="47" grpId="0"/>
      <p:bldP spid="85" grpId="0" bldLvl="0" animBg="1"/>
      <p:bldP spid="85" grpId="1" bldLvl="0" animBg="1"/>
      <p:bldP spid="76" grpId="0" bldLvl="0" animBg="1"/>
      <p:bldP spid="77" grpId="0" bldLvl="0" animBg="1"/>
      <p:bldP spid="77" grpId="1" bldLvl="0" animBg="1"/>
      <p:bldP spid="79" grpId="0"/>
      <p:bldP spid="86" grpId="0" bldLvl="0" animBg="1"/>
      <p:bldP spid="86" grpId="1" bldLvl="0" animBg="1"/>
      <p:bldP spid="90" grpId="2" bldLvl="0" animBg="1"/>
      <p:bldP spid="90" grpId="3" bldLvl="0" animBg="1"/>
      <p:bldP spid="100" grpId="0"/>
      <p:bldP spid="99" grpId="0"/>
      <p:bldP spid="99" grpId="1"/>
      <p:bldP spid="100" grpId="1"/>
      <p:bldP spid="83" grpId="0"/>
      <p:bldP spid="129" grpId="0"/>
      <p:bldP spid="97" grpId="0"/>
      <p:bldP spid="130" grpId="0" bldLvl="0" animBg="1"/>
      <p:bldP spid="130" grpId="1" bldLvl="0" animBg="1"/>
      <p:bldP spid="136" grpId="0" bldLvl="0" animBg="1"/>
      <p:bldP spid="136" grpId="1" bldLvl="0" animBg="1"/>
      <p:bldP spid="144" grpId="0" bldLvl="0" animBg="1"/>
      <p:bldP spid="144" grpId="1" bldLvl="0" animBg="1"/>
      <p:bldP spid="130" grpId="2" bldLvl="0" animBg="1"/>
      <p:bldP spid="130" grpId="3" bldLvl="0" animBg="1"/>
      <p:bldP spid="151" grpId="0"/>
      <p:bldP spid="8" grpId="0" bldLvl="0" animBg="1"/>
      <p:bldP spid="8" grpId="1" bldLvl="0" animBg="1"/>
      <p:bldP spid="9" grpId="0" bldLvl="0" animBg="1"/>
      <p:bldP spid="10" grpId="0"/>
      <p:bldP spid="2" grpId="0" bldLvl="0" animBg="1"/>
      <p:bldP spid="11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宽屏</PresentationFormat>
  <Paragraphs>132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­­</cp:lastModifiedBy>
  <cp:revision>45</cp:revision>
  <dcterms:created xsi:type="dcterms:W3CDTF">2020-06-07T15:22:00Z</dcterms:created>
  <dcterms:modified xsi:type="dcterms:W3CDTF">2020-07-17T06:26:30Z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